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handoutMasterIdLst>
    <p:handoutMasterId r:id="rId104"/>
  </p:handoutMasterIdLst>
  <p:sldIdLst>
    <p:sldId id="351"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444" r:id="rId21"/>
    <p:sldId id="392" r:id="rId22"/>
    <p:sldId id="393" r:id="rId23"/>
    <p:sldId id="518" r:id="rId24"/>
    <p:sldId id="519" r:id="rId25"/>
    <p:sldId id="520" r:id="rId26"/>
    <p:sldId id="516" r:id="rId27"/>
    <p:sldId id="517" r:id="rId28"/>
    <p:sldId id="394" r:id="rId29"/>
    <p:sldId id="446" r:id="rId30"/>
    <p:sldId id="447" r:id="rId31"/>
    <p:sldId id="448" r:id="rId32"/>
    <p:sldId id="449" r:id="rId33"/>
    <p:sldId id="450" r:id="rId34"/>
    <p:sldId id="521" r:id="rId35"/>
    <p:sldId id="522" r:id="rId36"/>
    <p:sldId id="523" r:id="rId37"/>
    <p:sldId id="524" r:id="rId38"/>
    <p:sldId id="525" r:id="rId39"/>
    <p:sldId id="445" r:id="rId40"/>
    <p:sldId id="451" r:id="rId41"/>
    <p:sldId id="452" r:id="rId42"/>
    <p:sldId id="453" r:id="rId43"/>
    <p:sldId id="454" r:id="rId44"/>
    <p:sldId id="455" r:id="rId45"/>
    <p:sldId id="456" r:id="rId46"/>
    <p:sldId id="457" r:id="rId47"/>
    <p:sldId id="458" r:id="rId48"/>
    <p:sldId id="459" r:id="rId49"/>
    <p:sldId id="395" r:id="rId50"/>
    <p:sldId id="396" r:id="rId51"/>
    <p:sldId id="397" r:id="rId52"/>
    <p:sldId id="398" r:id="rId53"/>
    <p:sldId id="399" r:id="rId54"/>
    <p:sldId id="400" r:id="rId55"/>
    <p:sldId id="401" r:id="rId56"/>
    <p:sldId id="402" r:id="rId57"/>
    <p:sldId id="403" r:id="rId58"/>
    <p:sldId id="404" r:id="rId59"/>
    <p:sldId id="405" r:id="rId60"/>
    <p:sldId id="406" r:id="rId61"/>
    <p:sldId id="407" r:id="rId62"/>
    <p:sldId id="408" r:id="rId63"/>
    <p:sldId id="409" r:id="rId64"/>
    <p:sldId id="410" r:id="rId65"/>
    <p:sldId id="411" r:id="rId66"/>
    <p:sldId id="412" r:id="rId67"/>
    <p:sldId id="460" r:id="rId68"/>
    <p:sldId id="461" r:id="rId69"/>
    <p:sldId id="462" r:id="rId70"/>
    <p:sldId id="464" r:id="rId71"/>
    <p:sldId id="465" r:id="rId73"/>
    <p:sldId id="466" r:id="rId74"/>
    <p:sldId id="467" r:id="rId75"/>
    <p:sldId id="468" r:id="rId76"/>
    <p:sldId id="413" r:id="rId77"/>
    <p:sldId id="414" r:id="rId78"/>
    <p:sldId id="415" r:id="rId79"/>
    <p:sldId id="416" r:id="rId80"/>
    <p:sldId id="417" r:id="rId81"/>
    <p:sldId id="418" r:id="rId82"/>
    <p:sldId id="419" r:id="rId83"/>
    <p:sldId id="420" r:id="rId84"/>
    <p:sldId id="421" r:id="rId85"/>
    <p:sldId id="422" r:id="rId86"/>
    <p:sldId id="423" r:id="rId87"/>
    <p:sldId id="424" r:id="rId88"/>
    <p:sldId id="425" r:id="rId89"/>
    <p:sldId id="426" r:id="rId90"/>
    <p:sldId id="427" r:id="rId91"/>
    <p:sldId id="428" r:id="rId92"/>
    <p:sldId id="429" r:id="rId93"/>
    <p:sldId id="430" r:id="rId94"/>
    <p:sldId id="431" r:id="rId95"/>
    <p:sldId id="526" r:id="rId96"/>
    <p:sldId id="437" r:id="rId97"/>
    <p:sldId id="438" r:id="rId98"/>
    <p:sldId id="439" r:id="rId99"/>
    <p:sldId id="440" r:id="rId100"/>
    <p:sldId id="441" r:id="rId101"/>
    <p:sldId id="442" r:id="rId102"/>
    <p:sldId id="443" r:id="rId103"/>
  </p:sldIdLst>
  <p:sldSz cx="9144000" cy="6858000" type="screen4x3"/>
  <p:notesSz cx="6858000" cy="9144000"/>
  <p:defaultTextStyle>
    <a:defPPr>
      <a:defRPr lang="zh-CN"/>
    </a:defPPr>
    <a:lvl1pPr marL="0" lvl="0" indent="0" algn="l" defTabSz="914400" eaLnBrk="1" fontAlgn="base" latinLnBrk="0" hangingPunct="1">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78" d="100"/>
          <a:sy n="78" d="100"/>
        </p:scale>
        <p:origin x="-1944" y="-63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198" cy="7619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notesMaster" Target="notesMasters/notesMaster1.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handoutMaster" Target="handoutMasters/handoutMaster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txBody>
          <a:bodyPr/>
          <a:lstStyle/>
          <a:p>
            <a:endParaRPr lang="zh-CN" altLang="en-US"/>
          </a:p>
        </p:txBody>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fld id="{9A0DB2DC-4C9A-4742-B13C-FB6460FD3503}" type="slidenum">
              <a:rPr lang="en-US" altLang="zh-CN" sz="1200" strike="noStrike" noProof="1" dirty="0">
                <a:latin typeface="Arial" panose="020B0604020202020204" pitchFamily="34" charset="0"/>
                <a:ea typeface="宋体" panose="02010600030101010101" pitchFamily="2" charset="-122"/>
                <a:cs typeface="+mn-ea"/>
              </a:rPr>
            </a:fld>
            <a:endParaRPr lang="en-US" altLang="zh-CN"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p:cNvSpPr>
          <p:nvPr>
            <p:ph type="sldImg"/>
          </p:nvPr>
        </p:nvSpPr>
        <p:spPr/>
      </p:sp>
      <p:sp>
        <p:nvSpPr>
          <p:cNvPr id="6146" name="文本占位符 2"/>
          <p:cNvSpPr>
            <a:spLocks noGrp="1"/>
          </p:cNvSpPr>
          <p:nvPr>
            <p:ph type="body"/>
          </p:nvPr>
        </p:nvSpPr>
        <p:spPr/>
        <p:txBody>
          <a:bodyPr wrap="square" lIns="91431" tIns="45716" rIns="91431" bIns="45716" anchor="ctr"/>
          <a:lstStyle/>
          <a:p>
            <a:pPr lvl="0"/>
            <a:endParaRPr lang="zh-CN" altLang="en-US"/>
          </a:p>
        </p:txBody>
      </p:sp>
      <p:sp>
        <p:nvSpPr>
          <p:cNvPr id="4" name="日期占位符 3"/>
          <p:cNvSpPr>
            <a:spLocks noGrp="1"/>
          </p:cNvSpPr>
          <p:nvPr>
            <p:ph type="dt" sz="half" idx="1"/>
          </p:nvPr>
        </p:nvSpPr>
        <p:spPr/>
        <p:txBody>
          <a:bodyPr wrap="square" lIns="91431" tIns="45716" rIns="91431" bIns="45716" numCol="1" anchor="t" anchorCtr="0" compatLnSpc="1"/>
          <a:lstStyle/>
          <a:p>
            <a:pPr defTabSz="843915" rtl="0">
              <a:defRPr/>
            </a:pPr>
            <a:fld id="{BB962C8B-B14F-4D97-AF65-F5344CB8AC3E}" type="datetime13">
              <a:rPr lang="zh-CN" altLang="en-US">
                <a:latin typeface="Times New Roman" panose="02020603050405020304" pitchFamily="18" charset="0"/>
                <a:cs typeface="+mn-cs"/>
                <a:sym typeface="+mn-ea"/>
              </a:rPr>
            </a:fld>
            <a:endParaRPr lang="en-US" dirty="0">
              <a:latin typeface="Times New Roman" panose="02020603050405020304" pitchFamily="18" charset="0"/>
              <a:cs typeface="+mn-cs"/>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p:cNvSpPr>
          <p:nvPr>
            <p:ph type="sldImg"/>
          </p:nvPr>
        </p:nvSpPr>
        <p:spPr/>
      </p:sp>
      <p:sp>
        <p:nvSpPr>
          <p:cNvPr id="8194" name="文本占位符 2"/>
          <p:cNvSpPr>
            <a:spLocks noGrp="1"/>
          </p:cNvSpPr>
          <p:nvPr>
            <p:ph type="body"/>
          </p:nvPr>
        </p:nvSpPr>
        <p:spPr/>
        <p:txBody>
          <a:bodyPr wrap="square" lIns="91431" tIns="45716" rIns="91431" bIns="45716" anchor="ctr"/>
          <a:lstStyle/>
          <a:p>
            <a:pPr lvl="0"/>
            <a:endParaRPr lang="zh-CN" altLang="en-US"/>
          </a:p>
        </p:txBody>
      </p:sp>
      <p:sp>
        <p:nvSpPr>
          <p:cNvPr id="4" name="日期占位符 3"/>
          <p:cNvSpPr>
            <a:spLocks noGrp="1"/>
          </p:cNvSpPr>
          <p:nvPr>
            <p:ph type="dt" sz="half" idx="1"/>
          </p:nvPr>
        </p:nvSpPr>
        <p:spPr/>
        <p:txBody>
          <a:bodyPr wrap="square" lIns="91431" tIns="45716" rIns="91431" bIns="45716" numCol="1" anchor="t" anchorCtr="0" compatLnSpc="1"/>
          <a:lstStyle/>
          <a:p>
            <a:pPr defTabSz="843915" rtl="0">
              <a:defRPr/>
            </a:pPr>
            <a:fld id="{BB962C8B-B14F-4D97-AF65-F5344CB8AC3E}" type="datetime13">
              <a:rPr lang="zh-CN" altLang="en-US">
                <a:latin typeface="Times New Roman" panose="02020603050405020304" pitchFamily="18" charset="0"/>
                <a:cs typeface="+mn-cs"/>
                <a:sym typeface="+mn-ea"/>
              </a:rPr>
            </a:fld>
            <a:endParaRPr lang="en-US" dirty="0">
              <a:latin typeface="Times New Roman" panose="02020603050405020304" pitchFamily="18" charset="0"/>
              <a:cs typeface="+mn-c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p:cNvSpPr>
          <p:nvPr>
            <p:ph type="sldImg"/>
          </p:nvPr>
        </p:nvSpPr>
        <p:spPr/>
      </p:sp>
      <p:sp>
        <p:nvSpPr>
          <p:cNvPr id="10242" name="文本占位符 2"/>
          <p:cNvSpPr>
            <a:spLocks noGrp="1"/>
          </p:cNvSpPr>
          <p:nvPr>
            <p:ph type="body"/>
          </p:nvPr>
        </p:nvSpPr>
        <p:spPr/>
        <p:txBody>
          <a:bodyPr wrap="square" lIns="91431" tIns="45716" rIns="91431" bIns="45716" anchor="ctr"/>
          <a:lstStyle/>
          <a:p>
            <a:pPr lvl="0"/>
            <a:endParaRPr lang="zh-CN" altLang="en-US"/>
          </a:p>
        </p:txBody>
      </p:sp>
      <p:sp>
        <p:nvSpPr>
          <p:cNvPr id="4" name="日期占位符 3"/>
          <p:cNvSpPr>
            <a:spLocks noGrp="1"/>
          </p:cNvSpPr>
          <p:nvPr>
            <p:ph type="dt" sz="half" idx="1"/>
          </p:nvPr>
        </p:nvSpPr>
        <p:spPr/>
        <p:txBody>
          <a:bodyPr wrap="square" lIns="91431" tIns="45716" rIns="91431" bIns="45716" numCol="1" anchor="t" anchorCtr="0" compatLnSpc="1"/>
          <a:lstStyle/>
          <a:p>
            <a:pPr defTabSz="843915" rtl="0">
              <a:defRPr/>
            </a:pPr>
            <a:fld id="{BB962C8B-B14F-4D97-AF65-F5344CB8AC3E}" type="datetime13">
              <a:rPr lang="zh-CN" altLang="en-US">
                <a:latin typeface="Times New Roman" panose="02020603050405020304" pitchFamily="18" charset="0"/>
                <a:cs typeface="+mn-cs"/>
                <a:sym typeface="+mn-ea"/>
              </a:rPr>
            </a:fld>
            <a:endParaRPr lang="en-US" dirty="0">
              <a:latin typeface="Times New Roman" panose="02020603050405020304" pitchFamily="18" charset="0"/>
              <a:cs typeface="+mn-c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p:cNvSpPr>
          <p:nvPr>
            <p:ph type="sldImg"/>
          </p:nvPr>
        </p:nvSpPr>
        <p:spPr/>
      </p:sp>
      <p:sp>
        <p:nvSpPr>
          <p:cNvPr id="12290" name="文本占位符 2"/>
          <p:cNvSpPr>
            <a:spLocks noGrp="1"/>
          </p:cNvSpPr>
          <p:nvPr>
            <p:ph type="body"/>
          </p:nvPr>
        </p:nvSpPr>
        <p:spPr/>
        <p:txBody>
          <a:bodyPr wrap="square" lIns="91431" tIns="45716" rIns="91431" bIns="45716" anchor="ctr"/>
          <a:lstStyle/>
          <a:p>
            <a:pPr lvl="0"/>
            <a:endParaRPr lang="zh-CN" altLang="en-US"/>
          </a:p>
        </p:txBody>
      </p:sp>
      <p:sp>
        <p:nvSpPr>
          <p:cNvPr id="4" name="日期占位符 3"/>
          <p:cNvSpPr>
            <a:spLocks noGrp="1"/>
          </p:cNvSpPr>
          <p:nvPr>
            <p:ph type="dt" sz="half" idx="1"/>
          </p:nvPr>
        </p:nvSpPr>
        <p:spPr/>
        <p:txBody>
          <a:bodyPr wrap="square" lIns="91431" tIns="45716" rIns="91431" bIns="45716" numCol="1" anchor="t" anchorCtr="0" compatLnSpc="1"/>
          <a:lstStyle/>
          <a:p>
            <a:pPr defTabSz="843915" rtl="0">
              <a:defRPr/>
            </a:pPr>
            <a:fld id="{BB962C8B-B14F-4D97-AF65-F5344CB8AC3E}" type="datetime13">
              <a:rPr lang="zh-CN" altLang="en-US">
                <a:latin typeface="Times New Roman" panose="02020603050405020304" pitchFamily="18" charset="0"/>
                <a:cs typeface="+mn-cs"/>
                <a:sym typeface="+mn-ea"/>
              </a:rPr>
            </a:fld>
            <a:endParaRPr lang="en-US" dirty="0">
              <a:latin typeface="Times New Roman" panose="02020603050405020304" pitchFamily="18" charset="0"/>
              <a:cs typeface="+mn-cs"/>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p:cNvSpPr>
          <p:nvPr>
            <p:ph type="sldImg"/>
          </p:nvPr>
        </p:nvSpPr>
        <p:spPr/>
      </p:sp>
      <p:sp>
        <p:nvSpPr>
          <p:cNvPr id="14338" name="文本占位符 2"/>
          <p:cNvSpPr>
            <a:spLocks noGrp="1"/>
          </p:cNvSpPr>
          <p:nvPr>
            <p:ph type="body"/>
          </p:nvPr>
        </p:nvSpPr>
        <p:spPr/>
        <p:txBody>
          <a:bodyPr wrap="square" lIns="91431" tIns="45716" rIns="91431" bIns="45716" anchor="ctr"/>
          <a:lstStyle/>
          <a:p>
            <a:pPr lvl="0"/>
            <a:endParaRPr lang="zh-CN" altLang="en-US"/>
          </a:p>
        </p:txBody>
      </p:sp>
      <p:sp>
        <p:nvSpPr>
          <p:cNvPr id="4" name="日期占位符 3"/>
          <p:cNvSpPr>
            <a:spLocks noGrp="1"/>
          </p:cNvSpPr>
          <p:nvPr>
            <p:ph type="dt" sz="half" idx="1"/>
          </p:nvPr>
        </p:nvSpPr>
        <p:spPr/>
        <p:txBody>
          <a:bodyPr wrap="square" lIns="91431" tIns="45716" rIns="91431" bIns="45716" numCol="1" anchor="t" anchorCtr="0" compatLnSpc="1"/>
          <a:lstStyle/>
          <a:p>
            <a:pPr defTabSz="843915" rtl="0">
              <a:defRPr/>
            </a:pPr>
            <a:fld id="{BB962C8B-B14F-4D97-AF65-F5344CB8AC3E}" type="datetime13">
              <a:rPr lang="zh-CN" altLang="en-US">
                <a:latin typeface="Times New Roman" panose="02020603050405020304" pitchFamily="18" charset="0"/>
                <a:cs typeface="+mn-cs"/>
                <a:sym typeface="+mn-ea"/>
              </a:rPr>
            </a:fld>
            <a:endParaRPr lang="en-US" dirty="0">
              <a:latin typeface="Times New Roman" panose="02020603050405020304" pitchFamily="18" charset="0"/>
              <a:cs typeface="+mn-cs"/>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幻灯片图像占位符 1"/>
          <p:cNvSpPr>
            <a:spLocks noRot="1" noTextEdit="1"/>
          </p:cNvSpPr>
          <p:nvPr>
            <p:ph type="sldImg"/>
          </p:nvPr>
        </p:nvSpPr>
        <p:spPr/>
      </p:sp>
      <p:sp>
        <p:nvSpPr>
          <p:cNvPr id="26626" name="文本占位符 2"/>
          <p:cNvSpPr/>
          <p:nvPr>
            <p:ph type="body"/>
          </p:nvPr>
        </p:nvSpPr>
        <p:spPr/>
        <p:txBody>
          <a:bodyPr wrap="square" lIns="91440" tIns="45720" rIns="91440" bIns="45720" anchor="t"/>
          <a:p>
            <a:pPr lvl="0"/>
            <a:endParaRPr lang="zh-CN" altLang="en-US" dirty="0"/>
          </a:p>
        </p:txBody>
      </p:sp>
      <p:sp>
        <p:nvSpPr>
          <p:cNvPr id="26627" name="日期占位符 3"/>
          <p:cNvSpPr txBox="1">
            <a:spLocks noGrp="1"/>
          </p:cNvSpPr>
          <p:nvPr>
            <p:ph type="dt" sz="half"/>
          </p:nvPr>
        </p:nvSpPr>
        <p:spPr>
          <a:xfrm>
            <a:off x="3884613" y="0"/>
            <a:ext cx="2971800" cy="457200"/>
          </a:xfrm>
          <a:prstGeom prst="rect">
            <a:avLst/>
          </a:prstGeom>
          <a:noFill/>
          <a:ln w="9525">
            <a:noFill/>
          </a:ln>
        </p:spPr>
        <p:txBody>
          <a:bodyPr vert="horz" wrap="square" lIns="91440" tIns="45720" rIns="91440" bIns="45720" anchor="t"/>
          <a:p>
            <a:pPr lvl="0" algn="r">
              <a:spcBef>
                <a:spcPct val="0"/>
              </a:spcBef>
              <a:buClrTx/>
              <a:buSzTx/>
            </a:pPr>
            <a:fld id="{BB962C8B-B14F-4D97-AF65-F5344CB8AC3E}" type="datetime13">
              <a:rPr lang="zh-CN" altLang="zh-CN" sz="1200" b="0" i="0" u="none" dirty="0">
                <a:latin typeface="Times New Roman" panose="02020603050405020304" pitchFamily="18" charset="0"/>
                <a:sym typeface="+mn-ea"/>
              </a:rPr>
            </a:fld>
            <a:endParaRPr lang="zh-CN" altLang="zh-CN" sz="1200" b="0" i="0" u="none" dirty="0">
              <a:latin typeface="Times New Roman" panose="02020603050405020304" pitchFamily="18" charset="0"/>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476250"/>
            <a:ext cx="7772400" cy="65881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84213" y="1268413"/>
            <a:ext cx="3810000" cy="41148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6613" y="1268413"/>
            <a:ext cx="3810000" cy="41148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627046AC-71FA-467C-8067-BAB97F3ADA34}"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Rectangle 7"/>
          <p:cNvSpPr>
            <a:spLocks noGrp="1" noChangeArrowheads="1"/>
          </p:cNvSpPr>
          <p:nvPr>
            <p:ph type="dt" sz="half" idx="10"/>
          </p:nvPr>
        </p:nvSpPr>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en-US" altLang="zh-CN"/>
          </a:p>
        </p:txBody>
      </p:sp>
      <p:sp>
        <p:nvSpPr>
          <p:cNvPr id="5" name="Rectangle 9"/>
          <p:cNvSpPr>
            <a:spLocks noGrp="1" noChangeArrowheads="1"/>
          </p:cNvSpPr>
          <p:nvPr>
            <p:ph type="sldNum" sz="quarter" idx="12"/>
          </p:nvPr>
        </p:nvSpPr>
        <p:spPr/>
        <p:txBody>
          <a:bodyPr/>
          <a:lstStyle>
            <a:lvl1pPr>
              <a:defRPr/>
            </a:lvl1pPr>
          </a:lstStyle>
          <a:p>
            <a:fld id="{B4CE989F-D5A0-41FF-A376-05FAF8AE7FA7}"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4213" y="333375"/>
            <a:ext cx="7772400" cy="731838"/>
          </a:xfrm>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a:xfrm>
            <a:off x="611188" y="1196975"/>
            <a:ext cx="7772400" cy="4114800"/>
          </a:xfrm>
        </p:spPr>
        <p:txBody>
          <a:bodyPr/>
          <a:lstStyle/>
          <a:p>
            <a:pPr lvl="0"/>
            <a:endParaRPr lang="zh-CN" altLang="en-US" noProof="0" smtClean="0"/>
          </a:p>
        </p:txBody>
      </p:sp>
      <p:sp>
        <p:nvSpPr>
          <p:cNvPr id="4" name="日期占位符 3"/>
          <p:cNvSpPr>
            <a:spLocks noGrp="1"/>
          </p:cNvSpPr>
          <p:nvPr>
            <p:ph type="dt" sz="half" idx="10"/>
          </p:nvPr>
        </p:nvSpPr>
        <p:spPr/>
        <p:txBody>
          <a:bodyPr/>
          <a:lstStyle>
            <a:lvl1pPr>
              <a:defRPr kumimoji="1">
                <a:latin typeface="Times New Roman" panose="02020603050405020304" pitchFamily="18" charset="0"/>
              </a:defRPr>
            </a:lvl1pPr>
          </a:lstStyle>
          <a:p>
            <a:pPr>
              <a:defRPr/>
            </a:pPr>
            <a:endParaRPr lang="en-US" altLang="zh-CN"/>
          </a:p>
        </p:txBody>
      </p:sp>
      <p:sp>
        <p:nvSpPr>
          <p:cNvPr id="5" name="页脚占位符 4"/>
          <p:cNvSpPr>
            <a:spLocks noGrp="1"/>
          </p:cNvSpPr>
          <p:nvPr>
            <p:ph type="ftr" sz="quarter" idx="11"/>
          </p:nvPr>
        </p:nvSpPr>
        <p:spPr/>
        <p:txBody>
          <a:bodyPr/>
          <a:lstStyle>
            <a:lvl1pPr>
              <a:defRPr kumimoji="1">
                <a:latin typeface="Times New Roman" panose="02020603050405020304" pitchFamily="18" charset="0"/>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Times New Roman" panose="02020603050405020304" pitchFamily="18" charset="0"/>
              </a:defRPr>
            </a:lvl1pPr>
          </a:lstStyle>
          <a:p>
            <a:fld id="{4A324085-3179-4224-AE42-26C18289FC30}"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476250"/>
            <a:ext cx="7772400" cy="65881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84213" y="1268413"/>
            <a:ext cx="38100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6613" y="1268413"/>
            <a:ext cx="38100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6613" y="3402013"/>
            <a:ext cx="38100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新宋体" panose="02010609030101010101" charset="-122"/>
              </a:rPr>
            </a:fld>
            <a:endParaRPr lang="en-US" altLang="zh-CN" sz="1400" b="0" strike="noStrike" noProof="1">
              <a:ea typeface="宋体" panose="02010600030101010101" pitchFamily="2" charset="-122"/>
            </a:endParaRPr>
          </a:p>
        </p:txBody>
      </p:sp>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miter/>
          </a:ln>
        </p:spPr>
        <p:txBody>
          <a:bodyPr anchor="ctr"/>
          <a:lstStyle/>
          <a:p>
            <a:pPr lvl="0"/>
            <a:r>
              <a:rPr lang="zh-CN" altLang="en-US" dirty="0"/>
              <a:t>单击此处编辑母版标题样式</a:t>
            </a:r>
            <a:endParaRPr lang="zh-CN" altLang="en-US" dirty="0"/>
          </a:p>
        </p:txBody>
      </p:sp>
      <p:sp>
        <p:nvSpPr>
          <p:cNvPr id="1027" name="Rectangle 3"/>
          <p:cNvSpPr>
            <a:spLocks noGrp="1"/>
          </p:cNvSpPr>
          <p:nvPr>
            <p:ph type="body"/>
          </p:nvPr>
        </p:nvSpPr>
        <p:spPr>
          <a:xfrm>
            <a:off x="457200" y="1600200"/>
            <a:ext cx="8229600" cy="4525963"/>
          </a:xfrm>
          <a:prstGeom prst="rect">
            <a:avLst/>
          </a:prstGeom>
          <a:noFill/>
          <a:ln w="9525">
            <a:noFill/>
            <a:miter/>
          </a:ln>
        </p:spPr>
        <p:txBody>
          <a:bodyPr anchor="t"/>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wmf"/><Relationship Id="rId3" Type="http://schemas.openxmlformats.org/officeDocument/2006/relationships/oleObject" Target="../embeddings/oleObject2.bin"/><Relationship Id="rId2" Type="http://schemas.openxmlformats.org/officeDocument/2006/relationships/image" Target="../media/image7.wmf"/><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oleObject" Target="../embeddings/oleObject5.bin"/><Relationship Id="rId4" Type="http://schemas.openxmlformats.org/officeDocument/2006/relationships/image" Target="../media/image11.wmf"/><Relationship Id="rId3" Type="http://schemas.openxmlformats.org/officeDocument/2006/relationships/oleObject" Target="../embeddings/oleObject4.bin"/><Relationship Id="rId2" Type="http://schemas.openxmlformats.org/officeDocument/2006/relationships/image" Target="../media/image10.wmf"/><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wmf"/><Relationship Id="rId7" Type="http://schemas.openxmlformats.org/officeDocument/2006/relationships/oleObject" Target="../embeddings/oleObject9.bin"/><Relationship Id="rId6" Type="http://schemas.openxmlformats.org/officeDocument/2006/relationships/image" Target="../media/image14.wmf"/><Relationship Id="rId5" Type="http://schemas.openxmlformats.org/officeDocument/2006/relationships/oleObject" Target="../embeddings/oleObject8.bin"/><Relationship Id="rId4" Type="http://schemas.openxmlformats.org/officeDocument/2006/relationships/image" Target="../media/image13.wmf"/><Relationship Id="rId3" Type="http://schemas.openxmlformats.org/officeDocument/2006/relationships/oleObject" Target="../embeddings/oleObject7.bin"/><Relationship Id="rId2" Type="http://schemas.openxmlformats.org/officeDocument/2006/relationships/image" Target="../media/image12.wmf"/><Relationship Id="rId10" Type="http://schemas.openxmlformats.org/officeDocument/2006/relationships/vmlDrawing" Target="../drawings/vmlDrawing3.vml"/><Relationship Id="rId1"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7.wmf"/><Relationship Id="rId3" Type="http://schemas.openxmlformats.org/officeDocument/2006/relationships/oleObject" Target="../embeddings/oleObject11.bin"/><Relationship Id="rId2" Type="http://schemas.openxmlformats.org/officeDocument/2006/relationships/image" Target="../media/image16.wmf"/><Relationship Id="rId1"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4.png"/><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hrbust.edu.cn/zuzhijigou/metc/material/zcyl/Chap05/5.1.ht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5.emf"/><Relationship Id="rId1" Type="http://schemas.openxmlformats.org/officeDocument/2006/relationships/oleObject" Target="../embeddings/oleObject12.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9.png"/></Relationships>
</file>

<file path=ppt/slides/_rels/slide52.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12.xml"/><Relationship Id="rId3" Type="http://schemas.openxmlformats.org/officeDocument/2006/relationships/image" Target="../media/image26.emf"/><Relationship Id="rId2" Type="http://schemas.openxmlformats.org/officeDocument/2006/relationships/oleObject" Target="../embeddings/oleObject13.bin"/><Relationship Id="rId1"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audio2.wav"/><Relationship Id="rId1"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9.png"/></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5.emf"/><Relationship Id="rId1" Type="http://schemas.openxmlformats.org/officeDocument/2006/relationships/oleObject" Target="../embeddings/oleObject14.bin"/></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28.emf"/><Relationship Id="rId1" Type="http://schemas.openxmlformats.org/officeDocument/2006/relationships/oleObject" Target="../embeddings/oleObject15.bin"/></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29.emf"/><Relationship Id="rId1" Type="http://schemas.openxmlformats.org/officeDocument/2006/relationships/oleObject" Target="../embeddings/oleObject16.bin"/></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hyperlink" Target="&#21160;&#30011;/5.15.swf" TargetMode="External"/><Relationship Id="rId1" Type="http://schemas.openxmlformats.org/officeDocument/2006/relationships/image" Target="../media/image30.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image" Target="../media/image32.png"/><Relationship Id="rId1" Type="http://schemas.openxmlformats.org/officeDocument/2006/relationships/hyperlink" Target="&#21160;&#30011;/5.16.swf"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9.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jpeg"/><Relationship Id="rId1" Type="http://schemas.openxmlformats.org/officeDocument/2006/relationships/image" Target="../media/image3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jpeg"/><Relationship Id="rId1" Type="http://schemas.openxmlformats.org/officeDocument/2006/relationships/image" Target="../media/image38.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wmf"/></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wmf"/></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hyperlink" Target="flash8.1-8.23\8.1.swf" TargetMode="External"/><Relationship Id="rId1" Type="http://schemas.openxmlformats.org/officeDocument/2006/relationships/image" Target="../media/image54.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2635" y="609600"/>
            <a:ext cx="4650740" cy="701040"/>
          </a:xfrm>
          <a:prstGeom prst="rect">
            <a:avLst/>
          </a:prstGeom>
          <a:noFill/>
        </p:spPr>
        <p:txBody>
          <a:bodyPr wrap="square" rtlCol="0" anchor="t">
            <a:spAutoFit/>
          </a:bodyPr>
          <a:lstStyle/>
          <a:p>
            <a:r>
              <a:rPr lang="zh-CN" altLang="en-US" sz="4000" b="1" dirty="0">
                <a:solidFill>
                  <a:schemeClr val="tx2"/>
                </a:solidFill>
                <a:latin typeface="宋体" panose="02010600030101010101" pitchFamily="2" charset="-122"/>
                <a:ea typeface="Times New Roman" panose="02020603050405020304" pitchFamily="18" charset="0"/>
                <a:sym typeface="+mn-ea"/>
              </a:rPr>
              <a:t>第二章</a:t>
            </a:r>
            <a:r>
              <a:rPr lang="en-US" altLang="zh-CN" sz="4000" b="1" dirty="0">
                <a:solidFill>
                  <a:schemeClr val="tx2"/>
                </a:solidFill>
                <a:latin typeface="宋体" panose="02010600030101010101" pitchFamily="2" charset="-122"/>
                <a:ea typeface="Times New Roman" panose="02020603050405020304" pitchFamily="18" charset="0"/>
                <a:sym typeface="+mn-ea"/>
              </a:rPr>
              <a:t>-</a:t>
            </a:r>
            <a:r>
              <a:rPr lang="zh-CN" altLang="zh-CN" sz="4000" b="1" dirty="0">
                <a:solidFill>
                  <a:schemeClr val="tx2"/>
                </a:solidFill>
                <a:latin typeface="宋体" panose="02010600030101010101" pitchFamily="2" charset="-122"/>
                <a:ea typeface="宋体" panose="02010600030101010101" pitchFamily="2" charset="-122"/>
                <a:sym typeface="+mn-ea"/>
              </a:rPr>
              <a:t>重点内容</a:t>
            </a:r>
            <a:endParaRPr lang="zh-CN" altLang="zh-CN" sz="4000" b="1" dirty="0">
              <a:solidFill>
                <a:schemeClr val="tx2"/>
              </a:solidFill>
              <a:latin typeface="宋体" panose="02010600030101010101" pitchFamily="2" charset="-122"/>
              <a:ea typeface="宋体" panose="02010600030101010101" pitchFamily="2" charset="-122"/>
              <a:sym typeface="+mn-ea"/>
            </a:endParaRPr>
          </a:p>
        </p:txBody>
      </p:sp>
      <p:sp>
        <p:nvSpPr>
          <p:cNvPr id="6" name="文本框 5"/>
          <p:cNvSpPr txBox="1"/>
          <p:nvPr/>
        </p:nvSpPr>
        <p:spPr>
          <a:xfrm>
            <a:off x="664845" y="1715770"/>
            <a:ext cx="7814310" cy="1384995"/>
          </a:xfrm>
          <a:prstGeom prst="rect">
            <a:avLst/>
          </a:prstGeom>
          <a:noFill/>
        </p:spPr>
        <p:txBody>
          <a:bodyPr wrap="square" rtlCol="0" anchor="t">
            <a:spAutoFit/>
          </a:bodyPr>
          <a:lstStyle/>
          <a:p>
            <a:r>
              <a:rPr lang="zh-CN" altLang="zh-CN" sz="2800" b="1" dirty="0">
                <a:solidFill>
                  <a:schemeClr val="tx2"/>
                </a:solidFill>
                <a:latin typeface="宋体" panose="02010600030101010101" pitchFamily="2" charset="-122"/>
                <a:ea typeface="宋体" panose="02010600030101010101" pitchFamily="2" charset="-122"/>
                <a:sym typeface="+mn-ea"/>
              </a:rPr>
              <a:t>掌握定点数，浮点数</a:t>
            </a:r>
            <a:r>
              <a:rPr lang="zh-CN" altLang="zh-CN" sz="2800" b="1" dirty="0" smtClean="0">
                <a:solidFill>
                  <a:schemeClr val="tx2"/>
                </a:solidFill>
                <a:latin typeface="宋体" panose="02010600030101010101" pitchFamily="2" charset="-122"/>
                <a:ea typeface="宋体" panose="02010600030101010101" pitchFamily="2" charset="-122"/>
                <a:sym typeface="+mn-ea"/>
              </a:rPr>
              <a:t>，</a:t>
            </a:r>
            <a:r>
              <a:rPr lang="en-US" altLang="zh-CN" sz="2800" b="1" dirty="0" smtClean="0">
                <a:solidFill>
                  <a:schemeClr val="tx2"/>
                </a:solidFill>
                <a:latin typeface="宋体" panose="02010600030101010101" pitchFamily="2" charset="-122"/>
                <a:ea typeface="宋体" panose="02010600030101010101" pitchFamily="2" charset="-122"/>
                <a:sym typeface="+mn-ea"/>
              </a:rPr>
              <a:t>32</a:t>
            </a:r>
            <a:r>
              <a:rPr lang="zh-CN" altLang="en-US" sz="2800" b="1" dirty="0" smtClean="0">
                <a:solidFill>
                  <a:schemeClr val="tx2"/>
                </a:solidFill>
                <a:latin typeface="宋体" panose="02010600030101010101" pitchFamily="2" charset="-122"/>
                <a:ea typeface="宋体" panose="02010600030101010101" pitchFamily="2" charset="-122"/>
                <a:sym typeface="+mn-ea"/>
              </a:rPr>
              <a:t>位</a:t>
            </a:r>
            <a:r>
              <a:rPr lang="en-US" altLang="zh-CN" sz="2800" b="1" dirty="0" smtClean="0">
                <a:solidFill>
                  <a:schemeClr val="tx2"/>
                </a:solidFill>
                <a:latin typeface="宋体" panose="02010600030101010101" pitchFamily="2" charset="-122"/>
                <a:ea typeface="宋体" panose="02010600030101010101" pitchFamily="2" charset="-122"/>
                <a:sym typeface="+mn-ea"/>
              </a:rPr>
              <a:t>IEEE754</a:t>
            </a:r>
            <a:r>
              <a:rPr lang="zh-CN" altLang="en-US" sz="2800" b="1" dirty="0">
                <a:solidFill>
                  <a:schemeClr val="tx2"/>
                </a:solidFill>
                <a:latin typeface="宋体" panose="02010600030101010101" pitchFamily="2" charset="-122"/>
                <a:ea typeface="宋体" panose="02010600030101010101" pitchFamily="2" charset="-122"/>
                <a:sym typeface="+mn-ea"/>
              </a:rPr>
              <a:t>标准浮点数</a:t>
            </a:r>
            <a:r>
              <a:rPr lang="zh-CN" altLang="zh-CN" sz="2800" b="1" dirty="0">
                <a:solidFill>
                  <a:schemeClr val="tx2"/>
                </a:solidFill>
                <a:latin typeface="宋体" panose="02010600030101010101" pitchFamily="2" charset="-122"/>
                <a:ea typeface="宋体" panose="02010600030101010101" pitchFamily="2" charset="-122"/>
                <a:sym typeface="+mn-ea"/>
              </a:rPr>
              <a:t>的机器码表示</a:t>
            </a:r>
            <a:r>
              <a:rPr lang="zh-CN" altLang="zh-CN" sz="2800" b="1" dirty="0" smtClean="0">
                <a:solidFill>
                  <a:schemeClr val="tx2"/>
                </a:solidFill>
                <a:latin typeface="宋体" panose="02010600030101010101" pitchFamily="2" charset="-122"/>
                <a:ea typeface="宋体" panose="02010600030101010101" pitchFamily="2" charset="-122"/>
                <a:sym typeface="+mn-ea"/>
              </a:rPr>
              <a:t>，</a:t>
            </a:r>
            <a:r>
              <a:rPr lang="zh-CN" altLang="zh-CN" sz="2800" b="1" dirty="0" smtClean="0">
                <a:solidFill>
                  <a:schemeClr val="tx2"/>
                </a:solidFill>
                <a:latin typeface="宋体" panose="02010600030101010101" pitchFamily="2" charset="-122"/>
                <a:sym typeface="+mn-ea"/>
              </a:rPr>
              <a:t>浮</a:t>
            </a:r>
            <a:r>
              <a:rPr lang="zh-CN" altLang="zh-CN" sz="2800" b="1" dirty="0">
                <a:solidFill>
                  <a:schemeClr val="tx2"/>
                </a:solidFill>
                <a:latin typeface="宋体" panose="02010600030101010101" pitchFamily="2" charset="-122"/>
                <a:sym typeface="+mn-ea"/>
              </a:rPr>
              <a:t>点数的加减法运</a:t>
            </a:r>
            <a:r>
              <a:rPr lang="zh-CN" altLang="zh-CN" sz="2800" b="1" dirty="0" smtClean="0">
                <a:solidFill>
                  <a:schemeClr val="tx2"/>
                </a:solidFill>
                <a:latin typeface="宋体" panose="02010600030101010101" pitchFamily="2" charset="-122"/>
                <a:sym typeface="+mn-ea"/>
              </a:rPr>
              <a:t>算</a:t>
            </a:r>
            <a:r>
              <a:rPr lang="en-US" altLang="zh-CN" sz="2800" b="1" dirty="0" smtClean="0">
                <a:solidFill>
                  <a:schemeClr val="tx2"/>
                </a:solidFill>
                <a:latin typeface="宋体" panose="02010600030101010101" pitchFamily="2" charset="-122"/>
                <a:sym typeface="+mn-ea"/>
              </a:rPr>
              <a:t>,</a:t>
            </a:r>
            <a:r>
              <a:rPr lang="zh-CN" altLang="zh-CN" sz="2800" b="1" dirty="0" smtClean="0">
                <a:solidFill>
                  <a:schemeClr val="tx2"/>
                </a:solidFill>
                <a:latin typeface="宋体" panose="02010600030101010101" pitchFamily="2" charset="-122"/>
                <a:sym typeface="+mn-ea"/>
              </a:rPr>
              <a:t>定点数（补码）的加减法运算</a:t>
            </a:r>
            <a:r>
              <a:rPr lang="en-US" altLang="zh-CN" sz="2800" b="1" dirty="0" smtClean="0">
                <a:solidFill>
                  <a:schemeClr val="tx2"/>
                </a:solidFill>
                <a:latin typeface="宋体" panose="02010600030101010101" pitchFamily="2" charset="-122"/>
                <a:sym typeface="+mn-ea"/>
              </a:rPr>
              <a:t>,</a:t>
            </a:r>
            <a:endParaRPr lang="en-US" altLang="zh-CN" sz="2800" b="1" dirty="0">
              <a:solidFill>
                <a:schemeClr val="tx2"/>
              </a:solidFill>
              <a:latin typeface="宋体" panose="02010600030101010101" pitchFamily="2" charset="-122"/>
              <a:ea typeface="宋体" panose="02010600030101010101" pitchFamily="2" charset="-122"/>
              <a:sym typeface="+mn-ea"/>
            </a:endParaRPr>
          </a:p>
        </p:txBody>
      </p:sp>
      <p:sp>
        <p:nvSpPr>
          <p:cNvPr id="3" name="文本框 2"/>
          <p:cNvSpPr txBox="1"/>
          <p:nvPr/>
        </p:nvSpPr>
        <p:spPr>
          <a:xfrm>
            <a:off x="716280" y="4487545"/>
            <a:ext cx="7814310" cy="1371600"/>
          </a:xfrm>
          <a:prstGeom prst="rect">
            <a:avLst/>
          </a:prstGeom>
          <a:noFill/>
        </p:spPr>
        <p:txBody>
          <a:bodyPr wrap="square" rtlCol="0" anchor="t">
            <a:spAutoFit/>
          </a:bodyPr>
          <a:lstStyle/>
          <a:p>
            <a:r>
              <a:rPr lang="zh-CN" altLang="zh-CN" sz="2800" b="1" dirty="0">
                <a:solidFill>
                  <a:schemeClr val="tx2"/>
                </a:solidFill>
                <a:latin typeface="宋体" panose="02010600030101010101" pitchFamily="2" charset="-122"/>
                <a:ea typeface="宋体" panose="02010600030101010101" pitchFamily="2" charset="-122"/>
                <a:sym typeface="+mn-ea"/>
              </a:rPr>
              <a:t>一般机器中，定点数加减法都是以补码完成运算的，</a:t>
            </a:r>
            <a:r>
              <a:rPr lang="zh-CN" altLang="zh-CN" sz="2800" b="1" dirty="0">
                <a:solidFill>
                  <a:schemeClr val="tx2"/>
                </a:solidFill>
                <a:latin typeface="宋体" panose="02010600030101010101" pitchFamily="2" charset="-122"/>
                <a:sym typeface="+mn-ea"/>
              </a:rPr>
              <a:t>浮点数</a:t>
            </a:r>
            <a:r>
              <a:rPr lang="zh-CN" altLang="en-US" sz="2800" b="1" dirty="0">
                <a:solidFill>
                  <a:schemeClr val="tx2"/>
                </a:solidFill>
                <a:latin typeface="宋体" panose="02010600030101010101" pitchFamily="2" charset="-122"/>
                <a:sym typeface="+mn-ea"/>
              </a:rPr>
              <a:t>都是一</a:t>
            </a:r>
            <a:r>
              <a:rPr lang="en-US" altLang="zh-CN" sz="2800" b="1" dirty="0">
                <a:solidFill>
                  <a:schemeClr val="tx2"/>
                </a:solidFill>
                <a:latin typeface="宋体" panose="02010600030101010101" pitchFamily="2" charset="-122"/>
                <a:sym typeface="+mn-ea"/>
              </a:rPr>
              <a:t>IEEE754</a:t>
            </a:r>
            <a:r>
              <a:rPr lang="zh-CN" altLang="en-US" sz="2800" b="1" dirty="0">
                <a:solidFill>
                  <a:schemeClr val="tx2"/>
                </a:solidFill>
                <a:latin typeface="宋体" panose="02010600030101010101" pitchFamily="2" charset="-122"/>
                <a:sym typeface="+mn-ea"/>
              </a:rPr>
              <a:t>格式完成</a:t>
            </a:r>
            <a:r>
              <a:rPr lang="zh-CN" altLang="zh-CN" sz="2800" b="1" dirty="0">
                <a:solidFill>
                  <a:schemeClr val="tx2"/>
                </a:solidFill>
                <a:latin typeface="宋体" panose="02010600030101010101" pitchFamily="2" charset="-122"/>
                <a:sym typeface="+mn-ea"/>
              </a:rPr>
              <a:t>运算并存储在计算机中。</a:t>
            </a:r>
            <a:endParaRPr lang="en-US" altLang="zh-CN" sz="2800" b="1" dirty="0">
              <a:solidFill>
                <a:schemeClr val="tx2"/>
              </a:solidFill>
              <a:latin typeface="宋体" panose="02010600030101010101" pitchFamily="2" charset="-122"/>
              <a:ea typeface="宋体" panose="02010600030101010101" pitchFamily="2"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ChangeArrowheads="1"/>
          </p:cNvSpPr>
          <p:nvPr/>
        </p:nvSpPr>
        <p:spPr bwMode="auto">
          <a:xfrm>
            <a:off x="304800" y="228600"/>
            <a:ext cx="8610600" cy="519113"/>
          </a:xfrm>
          <a:prstGeom prst="rect">
            <a:avLst/>
          </a:prstGeom>
          <a:noFill/>
          <a:ln w="9525">
            <a:noFill/>
            <a:miter lim="800000"/>
          </a:ln>
        </p:spPr>
        <p:txBody>
          <a:bodyPr>
            <a:spAutoFit/>
          </a:bodyPr>
          <a:lstStyle/>
          <a:p>
            <a:pPr defTabSz="1109980"/>
            <a:r>
              <a:rPr lang="zh-CN" altLang="en-US" sz="2800" b="1">
                <a:latin typeface="宋体" panose="02010600030101010101" pitchFamily="2" charset="-122"/>
              </a:rPr>
              <a:t>题 </a:t>
            </a:r>
            <a:r>
              <a:rPr lang="en-US" altLang="zh-CN" sz="2800" b="1">
                <a:latin typeface="宋体" panose="02010600030101010101" pitchFamily="2" charset="-122"/>
              </a:rPr>
              <a:t>3-7 </a:t>
            </a:r>
            <a:r>
              <a:rPr lang="zh-CN" altLang="en-US" sz="2800" b="1">
                <a:latin typeface="宋体" panose="02010600030101010101" pitchFamily="2" charset="-122"/>
              </a:rPr>
              <a:t>求</a:t>
            </a:r>
            <a:r>
              <a:rPr lang="zh-CN" altLang="en-US" sz="2800" b="1">
                <a:latin typeface="宋体" panose="02010600030101010101" pitchFamily="2" charset="-122"/>
                <a:sym typeface="Wingdings" panose="05000000000000000000" pitchFamily="2" charset="2"/>
              </a:rPr>
              <a:t>：（</a:t>
            </a:r>
            <a:r>
              <a:rPr lang="en-US" altLang="zh-CN" sz="2800" b="1">
                <a:latin typeface="宋体" panose="02010600030101010101" pitchFamily="2" charset="-122"/>
                <a:sym typeface="Wingdings" panose="05000000000000000000" pitchFamily="2" charset="2"/>
              </a:rPr>
              <a:t>2</a:t>
            </a:r>
            <a:r>
              <a:rPr lang="zh-CN" altLang="en-US" sz="2800" b="1">
                <a:latin typeface="宋体" panose="02010600030101010101" pitchFamily="2" charset="-122"/>
                <a:sym typeface="Wingdings" panose="05000000000000000000" pitchFamily="2" charset="2"/>
              </a:rPr>
              <a:t>）逻辑连接图</a:t>
            </a:r>
            <a:endParaRPr lang="zh-CN" altLang="en-US" sz="2800" b="1">
              <a:latin typeface="宋体" panose="02010600030101010101" pitchFamily="2" charset="-122"/>
            </a:endParaRPr>
          </a:p>
        </p:txBody>
      </p:sp>
      <p:sp>
        <p:nvSpPr>
          <p:cNvPr id="7170" name="Text Box 3"/>
          <p:cNvSpPr txBox="1">
            <a:spLocks noChangeArrowheads="1"/>
          </p:cNvSpPr>
          <p:nvPr/>
        </p:nvSpPr>
        <p:spPr bwMode="auto">
          <a:xfrm>
            <a:off x="2743200" y="6110288"/>
            <a:ext cx="4495800" cy="376237"/>
          </a:xfrm>
          <a:prstGeom prst="rect">
            <a:avLst/>
          </a:prstGeom>
          <a:noFill/>
          <a:ln w="9525">
            <a:solidFill>
              <a:schemeClr val="tx1"/>
            </a:solidFill>
            <a:miter lim="800000"/>
          </a:ln>
        </p:spPr>
        <p:txBody>
          <a:bodyPr>
            <a:spAutoFit/>
          </a:bodyPr>
          <a:lstStyle/>
          <a:p>
            <a:pPr algn="ctr">
              <a:spcBef>
                <a:spcPct val="50000"/>
              </a:spcBef>
            </a:pPr>
            <a:r>
              <a:rPr lang="en-US" altLang="zh-CN" b="1"/>
              <a:t>3:8 </a:t>
            </a:r>
            <a:r>
              <a:rPr lang="zh-CN" altLang="en-US" b="1"/>
              <a:t>译码器</a:t>
            </a:r>
            <a:endParaRPr lang="zh-CN" altLang="en-US" b="1"/>
          </a:p>
        </p:txBody>
      </p:sp>
      <p:sp>
        <p:nvSpPr>
          <p:cNvPr id="7171" name="Text Box 6"/>
          <p:cNvSpPr txBox="1">
            <a:spLocks noChangeArrowheads="1"/>
          </p:cNvSpPr>
          <p:nvPr/>
        </p:nvSpPr>
        <p:spPr bwMode="auto">
          <a:xfrm>
            <a:off x="2743200" y="5715000"/>
            <a:ext cx="533400" cy="366713"/>
          </a:xfrm>
          <a:prstGeom prst="rect">
            <a:avLst/>
          </a:prstGeom>
          <a:noFill/>
          <a:ln w="9525">
            <a:noFill/>
            <a:miter lim="800000"/>
          </a:ln>
        </p:spPr>
        <p:txBody>
          <a:bodyPr>
            <a:spAutoFit/>
          </a:bodyPr>
          <a:lstStyle/>
          <a:p>
            <a:pPr>
              <a:spcBef>
                <a:spcPct val="50000"/>
              </a:spcBef>
            </a:pPr>
            <a:r>
              <a:rPr lang="en-US" altLang="zh-CN" b="1"/>
              <a:t>Y0</a:t>
            </a:r>
            <a:endParaRPr lang="en-US" altLang="zh-CN" b="1"/>
          </a:p>
        </p:txBody>
      </p:sp>
      <p:sp>
        <p:nvSpPr>
          <p:cNvPr id="7172" name="Line 7"/>
          <p:cNvSpPr>
            <a:spLocks noChangeShapeType="1"/>
          </p:cNvSpPr>
          <p:nvPr/>
        </p:nvSpPr>
        <p:spPr bwMode="auto">
          <a:xfrm>
            <a:off x="2819400" y="5715000"/>
            <a:ext cx="228600" cy="0"/>
          </a:xfrm>
          <a:prstGeom prst="line">
            <a:avLst/>
          </a:prstGeom>
          <a:noFill/>
          <a:ln w="9525">
            <a:solidFill>
              <a:schemeClr val="tx1"/>
            </a:solidFill>
            <a:round/>
          </a:ln>
        </p:spPr>
        <p:txBody>
          <a:bodyPr/>
          <a:lstStyle/>
          <a:p>
            <a:endParaRPr lang="zh-CN" altLang="en-US"/>
          </a:p>
        </p:txBody>
      </p:sp>
      <p:sp>
        <p:nvSpPr>
          <p:cNvPr id="7173" name="Line 8"/>
          <p:cNvSpPr>
            <a:spLocks noChangeShapeType="1"/>
          </p:cNvSpPr>
          <p:nvPr/>
        </p:nvSpPr>
        <p:spPr bwMode="auto">
          <a:xfrm flipH="1" flipV="1">
            <a:off x="1828800" y="4648200"/>
            <a:ext cx="0" cy="838200"/>
          </a:xfrm>
          <a:prstGeom prst="line">
            <a:avLst/>
          </a:prstGeom>
          <a:noFill/>
          <a:ln w="9525">
            <a:solidFill>
              <a:schemeClr val="tx1"/>
            </a:solidFill>
            <a:round/>
            <a:tailEnd type="triangle" w="med" len="med"/>
          </a:ln>
        </p:spPr>
        <p:txBody>
          <a:bodyPr/>
          <a:lstStyle/>
          <a:p>
            <a:endParaRPr lang="zh-CN" altLang="en-US"/>
          </a:p>
        </p:txBody>
      </p:sp>
      <p:sp>
        <p:nvSpPr>
          <p:cNvPr id="7174" name="Line 9"/>
          <p:cNvSpPr>
            <a:spLocks noChangeShapeType="1"/>
          </p:cNvSpPr>
          <p:nvPr/>
        </p:nvSpPr>
        <p:spPr bwMode="auto">
          <a:xfrm flipV="1">
            <a:off x="4191000" y="6491288"/>
            <a:ext cx="0" cy="304800"/>
          </a:xfrm>
          <a:prstGeom prst="line">
            <a:avLst/>
          </a:prstGeom>
          <a:noFill/>
          <a:ln w="9525">
            <a:solidFill>
              <a:schemeClr val="tx1"/>
            </a:solidFill>
            <a:round/>
            <a:tailEnd type="triangle" w="med" len="med"/>
          </a:ln>
        </p:spPr>
        <p:txBody>
          <a:bodyPr/>
          <a:lstStyle/>
          <a:p>
            <a:endParaRPr lang="zh-CN" altLang="en-US"/>
          </a:p>
        </p:txBody>
      </p:sp>
      <p:sp>
        <p:nvSpPr>
          <p:cNvPr id="7175" name="Text Box 10"/>
          <p:cNvSpPr txBox="1">
            <a:spLocks noChangeArrowheads="1"/>
          </p:cNvSpPr>
          <p:nvPr/>
        </p:nvSpPr>
        <p:spPr bwMode="auto">
          <a:xfrm>
            <a:off x="3657600" y="6491288"/>
            <a:ext cx="685800" cy="366712"/>
          </a:xfrm>
          <a:prstGeom prst="rect">
            <a:avLst/>
          </a:prstGeom>
          <a:noFill/>
          <a:ln w="9525">
            <a:noFill/>
            <a:miter lim="800000"/>
          </a:ln>
        </p:spPr>
        <p:txBody>
          <a:bodyPr>
            <a:spAutoFit/>
          </a:bodyPr>
          <a:lstStyle/>
          <a:p>
            <a:pPr>
              <a:spcBef>
                <a:spcPct val="50000"/>
              </a:spcBef>
            </a:pPr>
            <a:r>
              <a:rPr lang="en-US" altLang="zh-CN" b="1">
                <a:solidFill>
                  <a:srgbClr val="FF3300"/>
                </a:solidFill>
              </a:rPr>
              <a:t>A13</a:t>
            </a:r>
            <a:endParaRPr lang="en-US" altLang="zh-CN" b="1">
              <a:solidFill>
                <a:srgbClr val="FF3300"/>
              </a:solidFill>
            </a:endParaRPr>
          </a:p>
        </p:txBody>
      </p:sp>
      <p:sp>
        <p:nvSpPr>
          <p:cNvPr id="7176" name="Text Box 11"/>
          <p:cNvSpPr txBox="1">
            <a:spLocks noChangeArrowheads="1"/>
          </p:cNvSpPr>
          <p:nvPr/>
        </p:nvSpPr>
        <p:spPr bwMode="auto">
          <a:xfrm>
            <a:off x="5715000" y="6491288"/>
            <a:ext cx="685800" cy="366712"/>
          </a:xfrm>
          <a:prstGeom prst="rect">
            <a:avLst/>
          </a:prstGeom>
          <a:noFill/>
          <a:ln w="9525">
            <a:noFill/>
            <a:miter lim="800000"/>
          </a:ln>
        </p:spPr>
        <p:txBody>
          <a:bodyPr>
            <a:spAutoFit/>
          </a:bodyPr>
          <a:lstStyle/>
          <a:p>
            <a:pPr>
              <a:spcBef>
                <a:spcPct val="50000"/>
              </a:spcBef>
            </a:pPr>
            <a:r>
              <a:rPr lang="en-US" altLang="zh-CN" b="1">
                <a:solidFill>
                  <a:srgbClr val="FF3300"/>
                </a:solidFill>
              </a:rPr>
              <a:t>A15</a:t>
            </a:r>
            <a:endParaRPr lang="en-US" altLang="zh-CN" b="1">
              <a:solidFill>
                <a:srgbClr val="FF3300"/>
              </a:solidFill>
            </a:endParaRPr>
          </a:p>
        </p:txBody>
      </p:sp>
      <p:sp>
        <p:nvSpPr>
          <p:cNvPr id="7177" name="Line 12"/>
          <p:cNvSpPr>
            <a:spLocks noChangeShapeType="1"/>
          </p:cNvSpPr>
          <p:nvPr/>
        </p:nvSpPr>
        <p:spPr bwMode="auto">
          <a:xfrm flipV="1">
            <a:off x="6324600" y="6491288"/>
            <a:ext cx="0" cy="304800"/>
          </a:xfrm>
          <a:prstGeom prst="line">
            <a:avLst/>
          </a:prstGeom>
          <a:noFill/>
          <a:ln w="9525">
            <a:solidFill>
              <a:schemeClr val="tx1"/>
            </a:solidFill>
            <a:round/>
            <a:tailEnd type="triangle" w="med" len="med"/>
          </a:ln>
        </p:spPr>
        <p:txBody>
          <a:bodyPr/>
          <a:lstStyle/>
          <a:p>
            <a:endParaRPr lang="zh-CN" altLang="en-US"/>
          </a:p>
        </p:txBody>
      </p:sp>
      <p:sp>
        <p:nvSpPr>
          <p:cNvPr id="7178" name="Text Box 30"/>
          <p:cNvSpPr txBox="1">
            <a:spLocks noChangeArrowheads="1"/>
          </p:cNvSpPr>
          <p:nvPr/>
        </p:nvSpPr>
        <p:spPr bwMode="auto">
          <a:xfrm>
            <a:off x="838200" y="1905000"/>
            <a:ext cx="990600" cy="376238"/>
          </a:xfrm>
          <a:prstGeom prst="rect">
            <a:avLst/>
          </a:prstGeom>
          <a:noFill/>
          <a:ln w="9525">
            <a:solidFill>
              <a:schemeClr val="tx1"/>
            </a:solidFill>
            <a:miter lim="800000"/>
          </a:ln>
        </p:spPr>
        <p:txBody>
          <a:bodyPr>
            <a:spAutoFit/>
          </a:bodyPr>
          <a:lstStyle/>
          <a:p>
            <a:pPr algn="ctr">
              <a:spcBef>
                <a:spcPct val="50000"/>
              </a:spcBef>
            </a:pPr>
            <a:r>
              <a:rPr lang="en-US" altLang="zh-CN" b="1"/>
              <a:t>ROM </a:t>
            </a:r>
            <a:r>
              <a:rPr lang="en-US" altLang="zh-CN"/>
              <a:t> </a:t>
            </a:r>
            <a:endParaRPr lang="en-US" altLang="zh-CN"/>
          </a:p>
        </p:txBody>
      </p:sp>
      <p:sp>
        <p:nvSpPr>
          <p:cNvPr id="7179" name="Line 32"/>
          <p:cNvSpPr>
            <a:spLocks noChangeShapeType="1"/>
          </p:cNvSpPr>
          <p:nvPr/>
        </p:nvSpPr>
        <p:spPr bwMode="auto">
          <a:xfrm flipV="1">
            <a:off x="5257800" y="6491288"/>
            <a:ext cx="0" cy="304800"/>
          </a:xfrm>
          <a:prstGeom prst="line">
            <a:avLst/>
          </a:prstGeom>
          <a:noFill/>
          <a:ln w="9525">
            <a:solidFill>
              <a:schemeClr val="tx1"/>
            </a:solidFill>
            <a:round/>
            <a:tailEnd type="triangle" w="med" len="med"/>
          </a:ln>
        </p:spPr>
        <p:txBody>
          <a:bodyPr/>
          <a:lstStyle/>
          <a:p>
            <a:endParaRPr lang="zh-CN" altLang="en-US"/>
          </a:p>
        </p:txBody>
      </p:sp>
      <p:sp>
        <p:nvSpPr>
          <p:cNvPr id="7180" name="Text Box 33"/>
          <p:cNvSpPr txBox="1">
            <a:spLocks noChangeArrowheads="1"/>
          </p:cNvSpPr>
          <p:nvPr/>
        </p:nvSpPr>
        <p:spPr bwMode="auto">
          <a:xfrm>
            <a:off x="4724400" y="6491288"/>
            <a:ext cx="685800" cy="366712"/>
          </a:xfrm>
          <a:prstGeom prst="rect">
            <a:avLst/>
          </a:prstGeom>
          <a:noFill/>
          <a:ln w="9525">
            <a:noFill/>
            <a:miter lim="800000"/>
          </a:ln>
        </p:spPr>
        <p:txBody>
          <a:bodyPr>
            <a:spAutoFit/>
          </a:bodyPr>
          <a:lstStyle/>
          <a:p>
            <a:pPr>
              <a:spcBef>
                <a:spcPct val="50000"/>
              </a:spcBef>
            </a:pPr>
            <a:r>
              <a:rPr lang="en-US" altLang="zh-CN" b="1">
                <a:solidFill>
                  <a:srgbClr val="FF3300"/>
                </a:solidFill>
              </a:rPr>
              <a:t>A14</a:t>
            </a:r>
            <a:endParaRPr lang="en-US" altLang="zh-CN" b="1">
              <a:solidFill>
                <a:srgbClr val="FF3300"/>
              </a:solidFill>
            </a:endParaRPr>
          </a:p>
        </p:txBody>
      </p:sp>
      <p:grpSp>
        <p:nvGrpSpPr>
          <p:cNvPr id="2" name="Group 35"/>
          <p:cNvGrpSpPr/>
          <p:nvPr/>
        </p:nvGrpSpPr>
        <p:grpSpPr bwMode="auto">
          <a:xfrm>
            <a:off x="3810000" y="5715000"/>
            <a:ext cx="533400" cy="366713"/>
            <a:chOff x="2688" y="2976"/>
            <a:chExt cx="336" cy="231"/>
          </a:xfrm>
        </p:grpSpPr>
        <p:sp>
          <p:nvSpPr>
            <p:cNvPr id="7182" name="Text Box 36"/>
            <p:cNvSpPr txBox="1">
              <a:spLocks noChangeArrowheads="1"/>
            </p:cNvSpPr>
            <p:nvPr/>
          </p:nvSpPr>
          <p:spPr bwMode="auto">
            <a:xfrm>
              <a:off x="2688" y="2976"/>
              <a:ext cx="336" cy="231"/>
            </a:xfrm>
            <a:prstGeom prst="rect">
              <a:avLst/>
            </a:prstGeom>
            <a:noFill/>
            <a:ln w="9525">
              <a:noFill/>
              <a:miter lim="800000"/>
            </a:ln>
          </p:spPr>
          <p:txBody>
            <a:bodyPr>
              <a:spAutoFit/>
            </a:bodyPr>
            <a:lstStyle/>
            <a:p>
              <a:pPr>
                <a:spcBef>
                  <a:spcPct val="50000"/>
                </a:spcBef>
              </a:pPr>
              <a:r>
                <a:rPr lang="en-US" altLang="zh-CN" b="1"/>
                <a:t>Y2</a:t>
              </a:r>
              <a:endParaRPr lang="en-US" altLang="zh-CN" b="1"/>
            </a:p>
          </p:txBody>
        </p:sp>
        <p:sp>
          <p:nvSpPr>
            <p:cNvPr id="7183" name="Line 37"/>
            <p:cNvSpPr>
              <a:spLocks noChangeShapeType="1"/>
            </p:cNvSpPr>
            <p:nvPr/>
          </p:nvSpPr>
          <p:spPr bwMode="auto">
            <a:xfrm>
              <a:off x="2736" y="2976"/>
              <a:ext cx="144" cy="0"/>
            </a:xfrm>
            <a:prstGeom prst="line">
              <a:avLst/>
            </a:prstGeom>
            <a:noFill/>
            <a:ln w="9525">
              <a:solidFill>
                <a:schemeClr val="tx1"/>
              </a:solidFill>
              <a:round/>
            </a:ln>
          </p:spPr>
          <p:txBody>
            <a:bodyPr/>
            <a:lstStyle/>
            <a:p>
              <a:endParaRPr lang="zh-CN" altLang="en-US"/>
            </a:p>
          </p:txBody>
        </p:sp>
      </p:grpSp>
      <p:sp>
        <p:nvSpPr>
          <p:cNvPr id="7184" name="Line 38"/>
          <p:cNvSpPr>
            <a:spLocks noChangeShapeType="1"/>
          </p:cNvSpPr>
          <p:nvPr/>
        </p:nvSpPr>
        <p:spPr bwMode="auto">
          <a:xfrm flipH="1" flipV="1">
            <a:off x="4267200" y="5729288"/>
            <a:ext cx="0" cy="381000"/>
          </a:xfrm>
          <a:prstGeom prst="line">
            <a:avLst/>
          </a:prstGeom>
          <a:noFill/>
          <a:ln w="9525">
            <a:solidFill>
              <a:schemeClr val="tx1"/>
            </a:solidFill>
            <a:round/>
            <a:tailEnd type="triangle" w="med" len="med"/>
          </a:ln>
        </p:spPr>
        <p:txBody>
          <a:bodyPr/>
          <a:lstStyle/>
          <a:p>
            <a:endParaRPr lang="zh-CN" altLang="en-US"/>
          </a:p>
        </p:txBody>
      </p:sp>
      <p:grpSp>
        <p:nvGrpSpPr>
          <p:cNvPr id="3" name="Group 40"/>
          <p:cNvGrpSpPr/>
          <p:nvPr/>
        </p:nvGrpSpPr>
        <p:grpSpPr bwMode="auto">
          <a:xfrm>
            <a:off x="4419600" y="5715000"/>
            <a:ext cx="533400" cy="366713"/>
            <a:chOff x="2688" y="2976"/>
            <a:chExt cx="336" cy="231"/>
          </a:xfrm>
        </p:grpSpPr>
        <p:sp>
          <p:nvSpPr>
            <p:cNvPr id="7186" name="Text Box 41"/>
            <p:cNvSpPr txBox="1">
              <a:spLocks noChangeArrowheads="1"/>
            </p:cNvSpPr>
            <p:nvPr/>
          </p:nvSpPr>
          <p:spPr bwMode="auto">
            <a:xfrm>
              <a:off x="2688" y="2976"/>
              <a:ext cx="336" cy="231"/>
            </a:xfrm>
            <a:prstGeom prst="rect">
              <a:avLst/>
            </a:prstGeom>
            <a:noFill/>
            <a:ln w="9525">
              <a:noFill/>
              <a:miter lim="800000"/>
            </a:ln>
          </p:spPr>
          <p:txBody>
            <a:bodyPr>
              <a:spAutoFit/>
            </a:bodyPr>
            <a:lstStyle/>
            <a:p>
              <a:pPr>
                <a:spcBef>
                  <a:spcPct val="50000"/>
                </a:spcBef>
              </a:pPr>
              <a:r>
                <a:rPr lang="en-US" altLang="zh-CN" b="1"/>
                <a:t>Y3</a:t>
              </a:r>
              <a:endParaRPr lang="en-US" altLang="zh-CN" b="1"/>
            </a:p>
          </p:txBody>
        </p:sp>
        <p:sp>
          <p:nvSpPr>
            <p:cNvPr id="7187" name="Line 42"/>
            <p:cNvSpPr>
              <a:spLocks noChangeShapeType="1"/>
            </p:cNvSpPr>
            <p:nvPr/>
          </p:nvSpPr>
          <p:spPr bwMode="auto">
            <a:xfrm>
              <a:off x="2736" y="2976"/>
              <a:ext cx="144" cy="0"/>
            </a:xfrm>
            <a:prstGeom prst="line">
              <a:avLst/>
            </a:prstGeom>
            <a:noFill/>
            <a:ln w="9525">
              <a:solidFill>
                <a:schemeClr val="tx1"/>
              </a:solidFill>
              <a:round/>
            </a:ln>
          </p:spPr>
          <p:txBody>
            <a:bodyPr/>
            <a:lstStyle/>
            <a:p>
              <a:endParaRPr lang="zh-CN" altLang="en-US"/>
            </a:p>
          </p:txBody>
        </p:sp>
      </p:grpSp>
      <p:grpSp>
        <p:nvGrpSpPr>
          <p:cNvPr id="4" name="Group 45"/>
          <p:cNvGrpSpPr/>
          <p:nvPr/>
        </p:nvGrpSpPr>
        <p:grpSpPr bwMode="auto">
          <a:xfrm>
            <a:off x="5029200" y="5715000"/>
            <a:ext cx="533400" cy="366713"/>
            <a:chOff x="2688" y="2976"/>
            <a:chExt cx="336" cy="231"/>
          </a:xfrm>
        </p:grpSpPr>
        <p:sp>
          <p:nvSpPr>
            <p:cNvPr id="7189" name="Text Box 46"/>
            <p:cNvSpPr txBox="1">
              <a:spLocks noChangeArrowheads="1"/>
            </p:cNvSpPr>
            <p:nvPr/>
          </p:nvSpPr>
          <p:spPr bwMode="auto">
            <a:xfrm>
              <a:off x="2688" y="2976"/>
              <a:ext cx="336" cy="231"/>
            </a:xfrm>
            <a:prstGeom prst="rect">
              <a:avLst/>
            </a:prstGeom>
            <a:noFill/>
            <a:ln w="9525">
              <a:noFill/>
              <a:miter lim="800000"/>
            </a:ln>
          </p:spPr>
          <p:txBody>
            <a:bodyPr>
              <a:spAutoFit/>
            </a:bodyPr>
            <a:lstStyle/>
            <a:p>
              <a:pPr>
                <a:spcBef>
                  <a:spcPct val="50000"/>
                </a:spcBef>
              </a:pPr>
              <a:r>
                <a:rPr lang="en-US" altLang="zh-CN" b="1"/>
                <a:t>Y4</a:t>
              </a:r>
              <a:endParaRPr lang="en-US" altLang="zh-CN" b="1"/>
            </a:p>
          </p:txBody>
        </p:sp>
        <p:sp>
          <p:nvSpPr>
            <p:cNvPr id="7190" name="Line 47"/>
            <p:cNvSpPr>
              <a:spLocks noChangeShapeType="1"/>
            </p:cNvSpPr>
            <p:nvPr/>
          </p:nvSpPr>
          <p:spPr bwMode="auto">
            <a:xfrm>
              <a:off x="2736" y="2976"/>
              <a:ext cx="144" cy="0"/>
            </a:xfrm>
            <a:prstGeom prst="line">
              <a:avLst/>
            </a:prstGeom>
            <a:noFill/>
            <a:ln w="9525">
              <a:solidFill>
                <a:schemeClr val="tx1"/>
              </a:solidFill>
              <a:round/>
            </a:ln>
          </p:spPr>
          <p:txBody>
            <a:bodyPr/>
            <a:lstStyle/>
            <a:p>
              <a:endParaRPr lang="zh-CN" altLang="en-US"/>
            </a:p>
          </p:txBody>
        </p:sp>
      </p:grpSp>
      <p:grpSp>
        <p:nvGrpSpPr>
          <p:cNvPr id="5" name="Group 50"/>
          <p:cNvGrpSpPr/>
          <p:nvPr/>
        </p:nvGrpSpPr>
        <p:grpSpPr bwMode="auto">
          <a:xfrm>
            <a:off x="5562600" y="5715000"/>
            <a:ext cx="533400" cy="366713"/>
            <a:chOff x="2688" y="2976"/>
            <a:chExt cx="336" cy="231"/>
          </a:xfrm>
        </p:grpSpPr>
        <p:sp>
          <p:nvSpPr>
            <p:cNvPr id="7192" name="Text Box 51"/>
            <p:cNvSpPr txBox="1">
              <a:spLocks noChangeArrowheads="1"/>
            </p:cNvSpPr>
            <p:nvPr/>
          </p:nvSpPr>
          <p:spPr bwMode="auto">
            <a:xfrm>
              <a:off x="2688" y="2976"/>
              <a:ext cx="336" cy="231"/>
            </a:xfrm>
            <a:prstGeom prst="rect">
              <a:avLst/>
            </a:prstGeom>
            <a:noFill/>
            <a:ln w="9525">
              <a:noFill/>
              <a:miter lim="800000"/>
            </a:ln>
          </p:spPr>
          <p:txBody>
            <a:bodyPr>
              <a:spAutoFit/>
            </a:bodyPr>
            <a:lstStyle/>
            <a:p>
              <a:pPr>
                <a:spcBef>
                  <a:spcPct val="50000"/>
                </a:spcBef>
              </a:pPr>
              <a:r>
                <a:rPr lang="en-US" altLang="zh-CN" b="1"/>
                <a:t>Y5</a:t>
              </a:r>
              <a:endParaRPr lang="en-US" altLang="zh-CN" b="1"/>
            </a:p>
          </p:txBody>
        </p:sp>
        <p:sp>
          <p:nvSpPr>
            <p:cNvPr id="7193" name="Line 52"/>
            <p:cNvSpPr>
              <a:spLocks noChangeShapeType="1"/>
            </p:cNvSpPr>
            <p:nvPr/>
          </p:nvSpPr>
          <p:spPr bwMode="auto">
            <a:xfrm>
              <a:off x="2736" y="2976"/>
              <a:ext cx="144" cy="0"/>
            </a:xfrm>
            <a:prstGeom prst="line">
              <a:avLst/>
            </a:prstGeom>
            <a:noFill/>
            <a:ln w="9525">
              <a:solidFill>
                <a:schemeClr val="tx1"/>
              </a:solidFill>
              <a:round/>
            </a:ln>
          </p:spPr>
          <p:txBody>
            <a:bodyPr/>
            <a:lstStyle/>
            <a:p>
              <a:endParaRPr lang="zh-CN" altLang="en-US"/>
            </a:p>
          </p:txBody>
        </p:sp>
      </p:grpSp>
      <p:grpSp>
        <p:nvGrpSpPr>
          <p:cNvPr id="6" name="Group 55"/>
          <p:cNvGrpSpPr/>
          <p:nvPr/>
        </p:nvGrpSpPr>
        <p:grpSpPr bwMode="auto">
          <a:xfrm>
            <a:off x="6172200" y="5715000"/>
            <a:ext cx="533400" cy="366713"/>
            <a:chOff x="2688" y="2976"/>
            <a:chExt cx="336" cy="231"/>
          </a:xfrm>
        </p:grpSpPr>
        <p:sp>
          <p:nvSpPr>
            <p:cNvPr id="7195" name="Text Box 56"/>
            <p:cNvSpPr txBox="1">
              <a:spLocks noChangeArrowheads="1"/>
            </p:cNvSpPr>
            <p:nvPr/>
          </p:nvSpPr>
          <p:spPr bwMode="auto">
            <a:xfrm>
              <a:off x="2688" y="2976"/>
              <a:ext cx="336" cy="231"/>
            </a:xfrm>
            <a:prstGeom prst="rect">
              <a:avLst/>
            </a:prstGeom>
            <a:noFill/>
            <a:ln w="9525">
              <a:noFill/>
              <a:miter lim="800000"/>
            </a:ln>
          </p:spPr>
          <p:txBody>
            <a:bodyPr>
              <a:spAutoFit/>
            </a:bodyPr>
            <a:lstStyle/>
            <a:p>
              <a:pPr>
                <a:spcBef>
                  <a:spcPct val="50000"/>
                </a:spcBef>
              </a:pPr>
              <a:r>
                <a:rPr lang="en-US" altLang="zh-CN" b="1"/>
                <a:t>Y6</a:t>
              </a:r>
              <a:endParaRPr lang="en-US" altLang="zh-CN" b="1"/>
            </a:p>
          </p:txBody>
        </p:sp>
        <p:sp>
          <p:nvSpPr>
            <p:cNvPr id="7196" name="Line 57"/>
            <p:cNvSpPr>
              <a:spLocks noChangeShapeType="1"/>
            </p:cNvSpPr>
            <p:nvPr/>
          </p:nvSpPr>
          <p:spPr bwMode="auto">
            <a:xfrm>
              <a:off x="2736" y="2976"/>
              <a:ext cx="144" cy="0"/>
            </a:xfrm>
            <a:prstGeom prst="line">
              <a:avLst/>
            </a:prstGeom>
            <a:noFill/>
            <a:ln w="9525">
              <a:solidFill>
                <a:schemeClr val="tx1"/>
              </a:solidFill>
              <a:round/>
            </a:ln>
          </p:spPr>
          <p:txBody>
            <a:bodyPr/>
            <a:lstStyle/>
            <a:p>
              <a:endParaRPr lang="zh-CN" altLang="en-US"/>
            </a:p>
          </p:txBody>
        </p:sp>
      </p:grpSp>
      <p:sp>
        <p:nvSpPr>
          <p:cNvPr id="7197" name="Text Box 61"/>
          <p:cNvSpPr txBox="1">
            <a:spLocks noChangeArrowheads="1"/>
          </p:cNvSpPr>
          <p:nvPr/>
        </p:nvSpPr>
        <p:spPr bwMode="auto">
          <a:xfrm>
            <a:off x="3276600" y="5715000"/>
            <a:ext cx="533400" cy="366713"/>
          </a:xfrm>
          <a:prstGeom prst="rect">
            <a:avLst/>
          </a:prstGeom>
          <a:noFill/>
          <a:ln w="9525">
            <a:noFill/>
            <a:miter lim="800000"/>
          </a:ln>
        </p:spPr>
        <p:txBody>
          <a:bodyPr>
            <a:spAutoFit/>
          </a:bodyPr>
          <a:lstStyle/>
          <a:p>
            <a:pPr>
              <a:spcBef>
                <a:spcPct val="50000"/>
              </a:spcBef>
            </a:pPr>
            <a:r>
              <a:rPr lang="en-US" altLang="zh-CN" b="1"/>
              <a:t>Y1</a:t>
            </a:r>
            <a:endParaRPr lang="en-US" altLang="zh-CN" b="1"/>
          </a:p>
        </p:txBody>
      </p:sp>
      <p:sp>
        <p:nvSpPr>
          <p:cNvPr id="7198" name="Line 62"/>
          <p:cNvSpPr>
            <a:spLocks noChangeShapeType="1"/>
          </p:cNvSpPr>
          <p:nvPr/>
        </p:nvSpPr>
        <p:spPr bwMode="auto">
          <a:xfrm>
            <a:off x="3352800" y="5715000"/>
            <a:ext cx="228600" cy="0"/>
          </a:xfrm>
          <a:prstGeom prst="line">
            <a:avLst/>
          </a:prstGeom>
          <a:noFill/>
          <a:ln w="9525">
            <a:solidFill>
              <a:schemeClr val="tx1"/>
            </a:solidFill>
            <a:round/>
          </a:ln>
        </p:spPr>
        <p:txBody>
          <a:bodyPr/>
          <a:lstStyle/>
          <a:p>
            <a:endParaRPr lang="zh-CN" altLang="en-US"/>
          </a:p>
        </p:txBody>
      </p:sp>
      <p:sp>
        <p:nvSpPr>
          <p:cNvPr id="7199" name="Line 63"/>
          <p:cNvSpPr>
            <a:spLocks noChangeShapeType="1"/>
          </p:cNvSpPr>
          <p:nvPr/>
        </p:nvSpPr>
        <p:spPr bwMode="auto">
          <a:xfrm flipH="1" flipV="1">
            <a:off x="2057400" y="4648200"/>
            <a:ext cx="0" cy="685800"/>
          </a:xfrm>
          <a:prstGeom prst="line">
            <a:avLst/>
          </a:prstGeom>
          <a:noFill/>
          <a:ln w="9525">
            <a:solidFill>
              <a:schemeClr val="tx1"/>
            </a:solidFill>
            <a:round/>
            <a:tailEnd type="triangle" w="med" len="med"/>
          </a:ln>
        </p:spPr>
        <p:txBody>
          <a:bodyPr/>
          <a:lstStyle/>
          <a:p>
            <a:endParaRPr lang="zh-CN" altLang="en-US"/>
          </a:p>
        </p:txBody>
      </p:sp>
      <p:grpSp>
        <p:nvGrpSpPr>
          <p:cNvPr id="7" name="Group 65"/>
          <p:cNvGrpSpPr/>
          <p:nvPr/>
        </p:nvGrpSpPr>
        <p:grpSpPr bwMode="auto">
          <a:xfrm>
            <a:off x="6781800" y="5715000"/>
            <a:ext cx="533400" cy="366713"/>
            <a:chOff x="2688" y="2976"/>
            <a:chExt cx="336" cy="231"/>
          </a:xfrm>
        </p:grpSpPr>
        <p:sp>
          <p:nvSpPr>
            <p:cNvPr id="7201" name="Text Box 66"/>
            <p:cNvSpPr txBox="1">
              <a:spLocks noChangeArrowheads="1"/>
            </p:cNvSpPr>
            <p:nvPr/>
          </p:nvSpPr>
          <p:spPr bwMode="auto">
            <a:xfrm>
              <a:off x="2688" y="2976"/>
              <a:ext cx="336" cy="231"/>
            </a:xfrm>
            <a:prstGeom prst="rect">
              <a:avLst/>
            </a:prstGeom>
            <a:noFill/>
            <a:ln w="9525">
              <a:noFill/>
              <a:miter lim="800000"/>
            </a:ln>
          </p:spPr>
          <p:txBody>
            <a:bodyPr>
              <a:spAutoFit/>
            </a:bodyPr>
            <a:lstStyle/>
            <a:p>
              <a:pPr>
                <a:spcBef>
                  <a:spcPct val="50000"/>
                </a:spcBef>
              </a:pPr>
              <a:r>
                <a:rPr lang="en-US" altLang="zh-CN" b="1"/>
                <a:t>Y7</a:t>
              </a:r>
              <a:endParaRPr lang="en-US" altLang="zh-CN" b="1"/>
            </a:p>
          </p:txBody>
        </p:sp>
        <p:sp>
          <p:nvSpPr>
            <p:cNvPr id="7202" name="Line 67"/>
            <p:cNvSpPr>
              <a:spLocks noChangeShapeType="1"/>
            </p:cNvSpPr>
            <p:nvPr/>
          </p:nvSpPr>
          <p:spPr bwMode="auto">
            <a:xfrm>
              <a:off x="2736" y="2976"/>
              <a:ext cx="144" cy="0"/>
            </a:xfrm>
            <a:prstGeom prst="line">
              <a:avLst/>
            </a:prstGeom>
            <a:noFill/>
            <a:ln w="9525">
              <a:solidFill>
                <a:schemeClr val="tx1"/>
              </a:solidFill>
              <a:round/>
            </a:ln>
          </p:spPr>
          <p:txBody>
            <a:bodyPr/>
            <a:lstStyle/>
            <a:p>
              <a:endParaRPr lang="zh-CN" altLang="en-US"/>
            </a:p>
          </p:txBody>
        </p:sp>
      </p:grpSp>
      <p:sp>
        <p:nvSpPr>
          <p:cNvPr id="7203" name="Text Box 69"/>
          <p:cNvSpPr txBox="1">
            <a:spLocks noChangeArrowheads="1"/>
          </p:cNvSpPr>
          <p:nvPr/>
        </p:nvSpPr>
        <p:spPr bwMode="auto">
          <a:xfrm>
            <a:off x="2286000" y="1905000"/>
            <a:ext cx="990600" cy="376238"/>
          </a:xfrm>
          <a:prstGeom prst="rect">
            <a:avLst/>
          </a:prstGeom>
          <a:noFill/>
          <a:ln w="9525">
            <a:solidFill>
              <a:schemeClr val="tx1"/>
            </a:solidFill>
            <a:miter lim="800000"/>
          </a:ln>
        </p:spPr>
        <p:txBody>
          <a:bodyPr>
            <a:spAutoFit/>
          </a:bodyPr>
          <a:lstStyle/>
          <a:p>
            <a:pPr algn="ctr">
              <a:spcBef>
                <a:spcPct val="50000"/>
              </a:spcBef>
            </a:pPr>
            <a:r>
              <a:rPr lang="en-US" altLang="zh-CN" b="1"/>
              <a:t>RAM1 </a:t>
            </a:r>
            <a:r>
              <a:rPr lang="en-US" altLang="zh-CN"/>
              <a:t> </a:t>
            </a:r>
            <a:endParaRPr lang="en-US" altLang="zh-CN"/>
          </a:p>
        </p:txBody>
      </p:sp>
      <p:sp>
        <p:nvSpPr>
          <p:cNvPr id="7204" name="Text Box 70"/>
          <p:cNvSpPr txBox="1">
            <a:spLocks noChangeArrowheads="1"/>
          </p:cNvSpPr>
          <p:nvPr/>
        </p:nvSpPr>
        <p:spPr bwMode="auto">
          <a:xfrm>
            <a:off x="3581400" y="1905000"/>
            <a:ext cx="990600" cy="376238"/>
          </a:xfrm>
          <a:prstGeom prst="rect">
            <a:avLst/>
          </a:prstGeom>
          <a:noFill/>
          <a:ln w="9525">
            <a:solidFill>
              <a:schemeClr val="tx1"/>
            </a:solidFill>
            <a:miter lim="800000"/>
          </a:ln>
        </p:spPr>
        <p:txBody>
          <a:bodyPr>
            <a:spAutoFit/>
          </a:bodyPr>
          <a:lstStyle/>
          <a:p>
            <a:pPr algn="ctr">
              <a:spcBef>
                <a:spcPct val="50000"/>
              </a:spcBef>
            </a:pPr>
            <a:r>
              <a:rPr lang="en-US" altLang="zh-CN" b="1"/>
              <a:t>RAM2 </a:t>
            </a:r>
            <a:r>
              <a:rPr lang="en-US" altLang="zh-CN"/>
              <a:t> </a:t>
            </a:r>
            <a:endParaRPr lang="en-US" altLang="zh-CN"/>
          </a:p>
        </p:txBody>
      </p:sp>
      <p:sp>
        <p:nvSpPr>
          <p:cNvPr id="7205" name="Text Box 71"/>
          <p:cNvSpPr txBox="1">
            <a:spLocks noChangeArrowheads="1"/>
          </p:cNvSpPr>
          <p:nvPr/>
        </p:nvSpPr>
        <p:spPr bwMode="auto">
          <a:xfrm>
            <a:off x="4876800" y="1905000"/>
            <a:ext cx="990600" cy="376238"/>
          </a:xfrm>
          <a:prstGeom prst="rect">
            <a:avLst/>
          </a:prstGeom>
          <a:noFill/>
          <a:ln w="9525">
            <a:solidFill>
              <a:schemeClr val="tx1"/>
            </a:solidFill>
            <a:miter lim="800000"/>
          </a:ln>
        </p:spPr>
        <p:txBody>
          <a:bodyPr>
            <a:spAutoFit/>
          </a:bodyPr>
          <a:lstStyle/>
          <a:p>
            <a:pPr algn="ctr">
              <a:spcBef>
                <a:spcPct val="50000"/>
              </a:spcBef>
            </a:pPr>
            <a:r>
              <a:rPr lang="en-US" altLang="zh-CN" b="1"/>
              <a:t>RAM3 </a:t>
            </a:r>
            <a:r>
              <a:rPr lang="en-US" altLang="zh-CN"/>
              <a:t> </a:t>
            </a:r>
            <a:endParaRPr lang="en-US" altLang="zh-CN"/>
          </a:p>
        </p:txBody>
      </p:sp>
      <p:sp>
        <p:nvSpPr>
          <p:cNvPr id="7206" name="Text Box 72"/>
          <p:cNvSpPr txBox="1">
            <a:spLocks noChangeArrowheads="1"/>
          </p:cNvSpPr>
          <p:nvPr/>
        </p:nvSpPr>
        <p:spPr bwMode="auto">
          <a:xfrm>
            <a:off x="6172200" y="1905000"/>
            <a:ext cx="990600" cy="376238"/>
          </a:xfrm>
          <a:prstGeom prst="rect">
            <a:avLst/>
          </a:prstGeom>
          <a:noFill/>
          <a:ln w="9525">
            <a:solidFill>
              <a:schemeClr val="tx1"/>
            </a:solidFill>
            <a:miter lim="800000"/>
          </a:ln>
        </p:spPr>
        <p:txBody>
          <a:bodyPr>
            <a:spAutoFit/>
          </a:bodyPr>
          <a:lstStyle/>
          <a:p>
            <a:pPr algn="ctr">
              <a:spcBef>
                <a:spcPct val="50000"/>
              </a:spcBef>
            </a:pPr>
            <a:r>
              <a:rPr lang="en-US" altLang="zh-CN" b="1"/>
              <a:t>RAM4 </a:t>
            </a:r>
            <a:r>
              <a:rPr lang="en-US" altLang="zh-CN"/>
              <a:t> </a:t>
            </a:r>
            <a:endParaRPr lang="en-US" altLang="zh-CN"/>
          </a:p>
        </p:txBody>
      </p:sp>
      <p:sp>
        <p:nvSpPr>
          <p:cNvPr id="7207" name="Text Box 73"/>
          <p:cNvSpPr txBox="1">
            <a:spLocks noChangeArrowheads="1"/>
          </p:cNvSpPr>
          <p:nvPr/>
        </p:nvSpPr>
        <p:spPr bwMode="auto">
          <a:xfrm>
            <a:off x="7467600" y="1905000"/>
            <a:ext cx="990600" cy="376238"/>
          </a:xfrm>
          <a:prstGeom prst="rect">
            <a:avLst/>
          </a:prstGeom>
          <a:noFill/>
          <a:ln w="9525">
            <a:solidFill>
              <a:schemeClr val="tx1"/>
            </a:solidFill>
            <a:miter lim="800000"/>
          </a:ln>
        </p:spPr>
        <p:txBody>
          <a:bodyPr>
            <a:spAutoFit/>
          </a:bodyPr>
          <a:lstStyle/>
          <a:p>
            <a:pPr algn="ctr">
              <a:spcBef>
                <a:spcPct val="50000"/>
              </a:spcBef>
            </a:pPr>
            <a:r>
              <a:rPr lang="en-US" altLang="zh-CN" b="1"/>
              <a:t>RAM5</a:t>
            </a:r>
            <a:r>
              <a:rPr lang="en-US" altLang="zh-CN"/>
              <a:t> </a:t>
            </a:r>
            <a:endParaRPr lang="en-US" altLang="zh-CN"/>
          </a:p>
        </p:txBody>
      </p:sp>
      <p:sp>
        <p:nvSpPr>
          <p:cNvPr id="7208" name="Text Box 74"/>
          <p:cNvSpPr txBox="1">
            <a:spLocks noChangeArrowheads="1"/>
          </p:cNvSpPr>
          <p:nvPr/>
        </p:nvSpPr>
        <p:spPr bwMode="auto">
          <a:xfrm>
            <a:off x="228600" y="1219200"/>
            <a:ext cx="381000" cy="4640263"/>
          </a:xfrm>
          <a:prstGeom prst="rect">
            <a:avLst/>
          </a:prstGeom>
          <a:noFill/>
          <a:ln w="9525">
            <a:solidFill>
              <a:schemeClr val="tx1"/>
            </a:solidFill>
            <a:miter lim="800000"/>
          </a:ln>
        </p:spPr>
        <p:txBody>
          <a:bodyPr>
            <a:spAutoFit/>
          </a:bodyPr>
          <a:lstStyle/>
          <a:p>
            <a:pPr algn="ctr">
              <a:spcBef>
                <a:spcPct val="50000"/>
              </a:spcBef>
            </a:pPr>
            <a:endParaRPr lang="en-US" altLang="zh-CN" b="1"/>
          </a:p>
          <a:p>
            <a:pPr algn="ctr">
              <a:spcBef>
                <a:spcPct val="50000"/>
              </a:spcBef>
            </a:pPr>
            <a:endParaRPr lang="en-US" altLang="zh-CN" b="1"/>
          </a:p>
          <a:p>
            <a:pPr algn="ctr">
              <a:spcBef>
                <a:spcPct val="50000"/>
              </a:spcBef>
            </a:pPr>
            <a:endParaRPr lang="en-US" altLang="zh-CN" b="1"/>
          </a:p>
          <a:p>
            <a:pPr algn="ctr">
              <a:spcBef>
                <a:spcPct val="50000"/>
              </a:spcBef>
            </a:pPr>
            <a:endParaRPr lang="en-US" altLang="zh-CN" b="1"/>
          </a:p>
          <a:p>
            <a:pPr algn="ctr">
              <a:spcBef>
                <a:spcPct val="50000"/>
              </a:spcBef>
            </a:pPr>
            <a:endParaRPr lang="en-US" altLang="zh-CN" b="1"/>
          </a:p>
          <a:p>
            <a:pPr algn="ctr">
              <a:spcBef>
                <a:spcPct val="50000"/>
              </a:spcBef>
            </a:pPr>
            <a:r>
              <a:rPr lang="en-US" altLang="zh-CN" b="1"/>
              <a:t>CPU</a:t>
            </a:r>
            <a:endParaRPr lang="en-US" altLang="zh-CN" b="1"/>
          </a:p>
          <a:p>
            <a:pPr algn="ctr">
              <a:spcBef>
                <a:spcPct val="50000"/>
              </a:spcBef>
            </a:pPr>
            <a:endParaRPr lang="en-US" altLang="zh-CN" b="1"/>
          </a:p>
          <a:p>
            <a:pPr algn="ctr">
              <a:spcBef>
                <a:spcPct val="50000"/>
              </a:spcBef>
            </a:pPr>
            <a:endParaRPr lang="en-US" altLang="zh-CN" b="1"/>
          </a:p>
          <a:p>
            <a:pPr algn="ctr">
              <a:spcBef>
                <a:spcPct val="50000"/>
              </a:spcBef>
            </a:pPr>
            <a:endParaRPr lang="en-US" altLang="zh-CN" b="1"/>
          </a:p>
          <a:p>
            <a:pPr algn="ctr">
              <a:spcBef>
                <a:spcPct val="50000"/>
              </a:spcBef>
            </a:pPr>
            <a:r>
              <a:rPr lang="en-US" altLang="zh-CN" b="1"/>
              <a:t> </a:t>
            </a:r>
            <a:r>
              <a:rPr lang="en-US" altLang="zh-CN"/>
              <a:t> </a:t>
            </a:r>
            <a:endParaRPr lang="en-US" altLang="zh-CN"/>
          </a:p>
        </p:txBody>
      </p:sp>
      <p:sp>
        <p:nvSpPr>
          <p:cNvPr id="7209" name="Text Box 76"/>
          <p:cNvSpPr txBox="1">
            <a:spLocks noChangeArrowheads="1"/>
          </p:cNvSpPr>
          <p:nvPr/>
        </p:nvSpPr>
        <p:spPr bwMode="auto">
          <a:xfrm>
            <a:off x="2286000" y="3733800"/>
            <a:ext cx="990600" cy="376238"/>
          </a:xfrm>
          <a:prstGeom prst="rect">
            <a:avLst/>
          </a:prstGeom>
          <a:noFill/>
          <a:ln w="9525">
            <a:solidFill>
              <a:schemeClr val="tx1"/>
            </a:solidFill>
            <a:miter lim="800000"/>
          </a:ln>
        </p:spPr>
        <p:txBody>
          <a:bodyPr>
            <a:spAutoFit/>
          </a:bodyPr>
          <a:lstStyle/>
          <a:p>
            <a:pPr algn="ctr">
              <a:spcBef>
                <a:spcPct val="50000"/>
              </a:spcBef>
            </a:pPr>
            <a:r>
              <a:rPr lang="en-US" altLang="zh-CN" b="1"/>
              <a:t>RAM1 </a:t>
            </a:r>
            <a:r>
              <a:rPr lang="en-US" altLang="zh-CN"/>
              <a:t> </a:t>
            </a:r>
            <a:endParaRPr lang="en-US" altLang="zh-CN"/>
          </a:p>
        </p:txBody>
      </p:sp>
      <p:sp>
        <p:nvSpPr>
          <p:cNvPr id="7210" name="Text Box 77"/>
          <p:cNvSpPr txBox="1">
            <a:spLocks noChangeArrowheads="1"/>
          </p:cNvSpPr>
          <p:nvPr/>
        </p:nvSpPr>
        <p:spPr bwMode="auto">
          <a:xfrm>
            <a:off x="3581400" y="3733800"/>
            <a:ext cx="990600" cy="376238"/>
          </a:xfrm>
          <a:prstGeom prst="rect">
            <a:avLst/>
          </a:prstGeom>
          <a:noFill/>
          <a:ln w="9525">
            <a:solidFill>
              <a:schemeClr val="tx1"/>
            </a:solidFill>
            <a:miter lim="800000"/>
          </a:ln>
        </p:spPr>
        <p:txBody>
          <a:bodyPr>
            <a:spAutoFit/>
          </a:bodyPr>
          <a:lstStyle/>
          <a:p>
            <a:pPr algn="ctr">
              <a:spcBef>
                <a:spcPct val="50000"/>
              </a:spcBef>
            </a:pPr>
            <a:r>
              <a:rPr lang="en-US" altLang="zh-CN" b="1"/>
              <a:t>RAM2 </a:t>
            </a:r>
            <a:r>
              <a:rPr lang="en-US" altLang="zh-CN"/>
              <a:t> </a:t>
            </a:r>
            <a:endParaRPr lang="en-US" altLang="zh-CN"/>
          </a:p>
        </p:txBody>
      </p:sp>
      <p:sp>
        <p:nvSpPr>
          <p:cNvPr id="7211" name="Text Box 78"/>
          <p:cNvSpPr txBox="1">
            <a:spLocks noChangeArrowheads="1"/>
          </p:cNvSpPr>
          <p:nvPr/>
        </p:nvSpPr>
        <p:spPr bwMode="auto">
          <a:xfrm>
            <a:off x="4876800" y="3733800"/>
            <a:ext cx="990600" cy="376238"/>
          </a:xfrm>
          <a:prstGeom prst="rect">
            <a:avLst/>
          </a:prstGeom>
          <a:noFill/>
          <a:ln w="9525">
            <a:solidFill>
              <a:schemeClr val="tx1"/>
            </a:solidFill>
            <a:miter lim="800000"/>
          </a:ln>
        </p:spPr>
        <p:txBody>
          <a:bodyPr>
            <a:spAutoFit/>
          </a:bodyPr>
          <a:lstStyle/>
          <a:p>
            <a:pPr algn="ctr">
              <a:spcBef>
                <a:spcPct val="50000"/>
              </a:spcBef>
            </a:pPr>
            <a:r>
              <a:rPr lang="en-US" altLang="zh-CN" b="1"/>
              <a:t>RAM3 </a:t>
            </a:r>
            <a:r>
              <a:rPr lang="en-US" altLang="zh-CN"/>
              <a:t> </a:t>
            </a:r>
            <a:endParaRPr lang="en-US" altLang="zh-CN"/>
          </a:p>
        </p:txBody>
      </p:sp>
      <p:sp>
        <p:nvSpPr>
          <p:cNvPr id="7212" name="Text Box 79"/>
          <p:cNvSpPr txBox="1">
            <a:spLocks noChangeArrowheads="1"/>
          </p:cNvSpPr>
          <p:nvPr/>
        </p:nvSpPr>
        <p:spPr bwMode="auto">
          <a:xfrm>
            <a:off x="6172200" y="3733800"/>
            <a:ext cx="990600" cy="376238"/>
          </a:xfrm>
          <a:prstGeom prst="rect">
            <a:avLst/>
          </a:prstGeom>
          <a:noFill/>
          <a:ln w="9525">
            <a:solidFill>
              <a:schemeClr val="tx1"/>
            </a:solidFill>
            <a:miter lim="800000"/>
          </a:ln>
        </p:spPr>
        <p:txBody>
          <a:bodyPr>
            <a:spAutoFit/>
          </a:bodyPr>
          <a:lstStyle/>
          <a:p>
            <a:pPr algn="ctr">
              <a:spcBef>
                <a:spcPct val="50000"/>
              </a:spcBef>
            </a:pPr>
            <a:r>
              <a:rPr lang="en-US" altLang="zh-CN" b="1"/>
              <a:t>RAM4 </a:t>
            </a:r>
            <a:r>
              <a:rPr lang="en-US" altLang="zh-CN"/>
              <a:t> </a:t>
            </a:r>
            <a:endParaRPr lang="en-US" altLang="zh-CN"/>
          </a:p>
        </p:txBody>
      </p:sp>
      <p:sp>
        <p:nvSpPr>
          <p:cNvPr id="7213" name="Text Box 80"/>
          <p:cNvSpPr txBox="1">
            <a:spLocks noChangeArrowheads="1"/>
          </p:cNvSpPr>
          <p:nvPr/>
        </p:nvSpPr>
        <p:spPr bwMode="auto">
          <a:xfrm>
            <a:off x="7467600" y="3733800"/>
            <a:ext cx="990600" cy="376238"/>
          </a:xfrm>
          <a:prstGeom prst="rect">
            <a:avLst/>
          </a:prstGeom>
          <a:noFill/>
          <a:ln w="9525">
            <a:solidFill>
              <a:schemeClr val="tx1"/>
            </a:solidFill>
            <a:miter lim="800000"/>
          </a:ln>
        </p:spPr>
        <p:txBody>
          <a:bodyPr>
            <a:spAutoFit/>
          </a:bodyPr>
          <a:lstStyle/>
          <a:p>
            <a:pPr algn="ctr">
              <a:spcBef>
                <a:spcPct val="50000"/>
              </a:spcBef>
            </a:pPr>
            <a:r>
              <a:rPr lang="en-US" altLang="zh-CN" b="1"/>
              <a:t>RAM5</a:t>
            </a:r>
            <a:r>
              <a:rPr lang="en-US" altLang="zh-CN"/>
              <a:t> </a:t>
            </a:r>
            <a:endParaRPr lang="en-US" altLang="zh-CN"/>
          </a:p>
        </p:txBody>
      </p:sp>
      <p:sp>
        <p:nvSpPr>
          <p:cNvPr id="7214" name="Line 81"/>
          <p:cNvSpPr>
            <a:spLocks noChangeShapeType="1"/>
          </p:cNvSpPr>
          <p:nvPr/>
        </p:nvSpPr>
        <p:spPr bwMode="auto">
          <a:xfrm flipH="1">
            <a:off x="609600" y="1371600"/>
            <a:ext cx="8305800" cy="0"/>
          </a:xfrm>
          <a:prstGeom prst="line">
            <a:avLst/>
          </a:prstGeom>
          <a:noFill/>
          <a:ln w="63500">
            <a:solidFill>
              <a:schemeClr val="tx1"/>
            </a:solidFill>
            <a:round/>
          </a:ln>
        </p:spPr>
        <p:txBody>
          <a:bodyPr/>
          <a:lstStyle/>
          <a:p>
            <a:endParaRPr lang="zh-CN" altLang="en-US"/>
          </a:p>
        </p:txBody>
      </p:sp>
      <p:sp>
        <p:nvSpPr>
          <p:cNvPr id="7215" name="Line 82"/>
          <p:cNvSpPr>
            <a:spLocks noChangeShapeType="1"/>
          </p:cNvSpPr>
          <p:nvPr/>
        </p:nvSpPr>
        <p:spPr bwMode="auto">
          <a:xfrm flipH="1">
            <a:off x="8915400" y="1371600"/>
            <a:ext cx="0" cy="3352800"/>
          </a:xfrm>
          <a:prstGeom prst="line">
            <a:avLst/>
          </a:prstGeom>
          <a:noFill/>
          <a:ln w="63500">
            <a:solidFill>
              <a:schemeClr val="tx1"/>
            </a:solidFill>
            <a:round/>
          </a:ln>
        </p:spPr>
        <p:txBody>
          <a:bodyPr/>
          <a:lstStyle/>
          <a:p>
            <a:endParaRPr lang="zh-CN" altLang="en-US"/>
          </a:p>
        </p:txBody>
      </p:sp>
      <p:sp>
        <p:nvSpPr>
          <p:cNvPr id="7216" name="Line 83"/>
          <p:cNvSpPr>
            <a:spLocks noChangeShapeType="1"/>
          </p:cNvSpPr>
          <p:nvPr/>
        </p:nvSpPr>
        <p:spPr bwMode="auto">
          <a:xfrm flipH="1">
            <a:off x="2895600" y="4724400"/>
            <a:ext cx="6019800" cy="0"/>
          </a:xfrm>
          <a:prstGeom prst="line">
            <a:avLst/>
          </a:prstGeom>
          <a:noFill/>
          <a:ln w="63500">
            <a:solidFill>
              <a:schemeClr val="tx1"/>
            </a:solidFill>
            <a:round/>
          </a:ln>
        </p:spPr>
        <p:txBody>
          <a:bodyPr/>
          <a:lstStyle/>
          <a:p>
            <a:endParaRPr lang="zh-CN" altLang="en-US"/>
          </a:p>
        </p:txBody>
      </p:sp>
      <p:sp>
        <p:nvSpPr>
          <p:cNvPr id="7217" name="Line 84"/>
          <p:cNvSpPr>
            <a:spLocks noChangeShapeType="1"/>
          </p:cNvSpPr>
          <p:nvPr/>
        </p:nvSpPr>
        <p:spPr bwMode="auto">
          <a:xfrm>
            <a:off x="1371600" y="1371600"/>
            <a:ext cx="0" cy="533400"/>
          </a:xfrm>
          <a:prstGeom prst="line">
            <a:avLst/>
          </a:prstGeom>
          <a:noFill/>
          <a:ln w="63500">
            <a:solidFill>
              <a:schemeClr val="tx1"/>
            </a:solidFill>
            <a:round/>
            <a:tailEnd type="triangle" w="med" len="med"/>
          </a:ln>
        </p:spPr>
        <p:txBody>
          <a:bodyPr/>
          <a:lstStyle/>
          <a:p>
            <a:endParaRPr lang="zh-CN" altLang="en-US"/>
          </a:p>
        </p:txBody>
      </p:sp>
      <p:sp>
        <p:nvSpPr>
          <p:cNvPr id="7218" name="Line 85"/>
          <p:cNvSpPr>
            <a:spLocks noChangeShapeType="1"/>
          </p:cNvSpPr>
          <p:nvPr/>
        </p:nvSpPr>
        <p:spPr bwMode="auto">
          <a:xfrm>
            <a:off x="2819400" y="1371600"/>
            <a:ext cx="0" cy="533400"/>
          </a:xfrm>
          <a:prstGeom prst="line">
            <a:avLst/>
          </a:prstGeom>
          <a:noFill/>
          <a:ln w="63500">
            <a:solidFill>
              <a:schemeClr val="tx1"/>
            </a:solidFill>
            <a:round/>
            <a:tailEnd type="triangle" w="med" len="med"/>
          </a:ln>
        </p:spPr>
        <p:txBody>
          <a:bodyPr/>
          <a:lstStyle/>
          <a:p>
            <a:endParaRPr lang="zh-CN" altLang="en-US"/>
          </a:p>
        </p:txBody>
      </p:sp>
      <p:sp>
        <p:nvSpPr>
          <p:cNvPr id="7219" name="Line 86"/>
          <p:cNvSpPr>
            <a:spLocks noChangeShapeType="1"/>
          </p:cNvSpPr>
          <p:nvPr/>
        </p:nvSpPr>
        <p:spPr bwMode="auto">
          <a:xfrm>
            <a:off x="4114800" y="1371600"/>
            <a:ext cx="0" cy="533400"/>
          </a:xfrm>
          <a:prstGeom prst="line">
            <a:avLst/>
          </a:prstGeom>
          <a:noFill/>
          <a:ln w="63500">
            <a:solidFill>
              <a:schemeClr val="tx1"/>
            </a:solidFill>
            <a:round/>
            <a:tailEnd type="triangle" w="med" len="med"/>
          </a:ln>
        </p:spPr>
        <p:txBody>
          <a:bodyPr/>
          <a:lstStyle/>
          <a:p>
            <a:endParaRPr lang="zh-CN" altLang="en-US"/>
          </a:p>
        </p:txBody>
      </p:sp>
      <p:sp>
        <p:nvSpPr>
          <p:cNvPr id="7220" name="Line 87"/>
          <p:cNvSpPr>
            <a:spLocks noChangeShapeType="1"/>
          </p:cNvSpPr>
          <p:nvPr/>
        </p:nvSpPr>
        <p:spPr bwMode="auto">
          <a:xfrm>
            <a:off x="5334000" y="1371600"/>
            <a:ext cx="0" cy="533400"/>
          </a:xfrm>
          <a:prstGeom prst="line">
            <a:avLst/>
          </a:prstGeom>
          <a:noFill/>
          <a:ln w="63500">
            <a:solidFill>
              <a:schemeClr val="tx1"/>
            </a:solidFill>
            <a:round/>
            <a:tailEnd type="triangle" w="med" len="med"/>
          </a:ln>
        </p:spPr>
        <p:txBody>
          <a:bodyPr/>
          <a:lstStyle/>
          <a:p>
            <a:endParaRPr lang="zh-CN" altLang="en-US"/>
          </a:p>
        </p:txBody>
      </p:sp>
      <p:sp>
        <p:nvSpPr>
          <p:cNvPr id="7221" name="Line 88"/>
          <p:cNvSpPr>
            <a:spLocks noChangeShapeType="1"/>
          </p:cNvSpPr>
          <p:nvPr/>
        </p:nvSpPr>
        <p:spPr bwMode="auto">
          <a:xfrm>
            <a:off x="6705600" y="1371600"/>
            <a:ext cx="0" cy="533400"/>
          </a:xfrm>
          <a:prstGeom prst="line">
            <a:avLst/>
          </a:prstGeom>
          <a:noFill/>
          <a:ln w="63500">
            <a:solidFill>
              <a:schemeClr val="tx1"/>
            </a:solidFill>
            <a:round/>
            <a:tailEnd type="triangle" w="med" len="med"/>
          </a:ln>
        </p:spPr>
        <p:txBody>
          <a:bodyPr/>
          <a:lstStyle/>
          <a:p>
            <a:endParaRPr lang="zh-CN" altLang="en-US"/>
          </a:p>
        </p:txBody>
      </p:sp>
      <p:sp>
        <p:nvSpPr>
          <p:cNvPr id="7222" name="Line 89"/>
          <p:cNvSpPr>
            <a:spLocks noChangeShapeType="1"/>
          </p:cNvSpPr>
          <p:nvPr/>
        </p:nvSpPr>
        <p:spPr bwMode="auto">
          <a:xfrm>
            <a:off x="8001000" y="1371600"/>
            <a:ext cx="0" cy="533400"/>
          </a:xfrm>
          <a:prstGeom prst="line">
            <a:avLst/>
          </a:prstGeom>
          <a:noFill/>
          <a:ln w="63500">
            <a:solidFill>
              <a:schemeClr val="tx1"/>
            </a:solidFill>
            <a:round/>
            <a:tailEnd type="triangle" w="med" len="med"/>
          </a:ln>
        </p:spPr>
        <p:txBody>
          <a:bodyPr/>
          <a:lstStyle/>
          <a:p>
            <a:endParaRPr lang="zh-CN" altLang="en-US"/>
          </a:p>
        </p:txBody>
      </p:sp>
      <p:sp>
        <p:nvSpPr>
          <p:cNvPr id="7223" name="Line 90"/>
          <p:cNvSpPr>
            <a:spLocks noChangeShapeType="1"/>
          </p:cNvSpPr>
          <p:nvPr/>
        </p:nvSpPr>
        <p:spPr bwMode="auto">
          <a:xfrm flipV="1">
            <a:off x="2895600" y="4114800"/>
            <a:ext cx="0" cy="609600"/>
          </a:xfrm>
          <a:prstGeom prst="line">
            <a:avLst/>
          </a:prstGeom>
          <a:noFill/>
          <a:ln w="63500">
            <a:solidFill>
              <a:schemeClr val="tx1"/>
            </a:solidFill>
            <a:round/>
            <a:tailEnd type="triangle" w="med" len="med"/>
          </a:ln>
        </p:spPr>
        <p:txBody>
          <a:bodyPr/>
          <a:lstStyle/>
          <a:p>
            <a:endParaRPr lang="zh-CN" altLang="en-US"/>
          </a:p>
        </p:txBody>
      </p:sp>
      <p:sp>
        <p:nvSpPr>
          <p:cNvPr id="7224" name="Line 91"/>
          <p:cNvSpPr>
            <a:spLocks noChangeShapeType="1"/>
          </p:cNvSpPr>
          <p:nvPr/>
        </p:nvSpPr>
        <p:spPr bwMode="auto">
          <a:xfrm flipV="1">
            <a:off x="4191000" y="4114800"/>
            <a:ext cx="0" cy="609600"/>
          </a:xfrm>
          <a:prstGeom prst="line">
            <a:avLst/>
          </a:prstGeom>
          <a:noFill/>
          <a:ln w="63500">
            <a:solidFill>
              <a:schemeClr val="tx1"/>
            </a:solidFill>
            <a:round/>
            <a:tailEnd type="triangle" w="med" len="med"/>
          </a:ln>
        </p:spPr>
        <p:txBody>
          <a:bodyPr/>
          <a:lstStyle/>
          <a:p>
            <a:endParaRPr lang="zh-CN" altLang="en-US"/>
          </a:p>
        </p:txBody>
      </p:sp>
      <p:sp>
        <p:nvSpPr>
          <p:cNvPr id="7225" name="Line 92"/>
          <p:cNvSpPr>
            <a:spLocks noChangeShapeType="1"/>
          </p:cNvSpPr>
          <p:nvPr/>
        </p:nvSpPr>
        <p:spPr bwMode="auto">
          <a:xfrm flipV="1">
            <a:off x="5562600" y="4114800"/>
            <a:ext cx="0" cy="609600"/>
          </a:xfrm>
          <a:prstGeom prst="line">
            <a:avLst/>
          </a:prstGeom>
          <a:noFill/>
          <a:ln w="63500">
            <a:solidFill>
              <a:schemeClr val="tx1"/>
            </a:solidFill>
            <a:round/>
            <a:tailEnd type="triangle" w="med" len="med"/>
          </a:ln>
        </p:spPr>
        <p:txBody>
          <a:bodyPr/>
          <a:lstStyle/>
          <a:p>
            <a:endParaRPr lang="zh-CN" altLang="en-US"/>
          </a:p>
        </p:txBody>
      </p:sp>
      <p:sp>
        <p:nvSpPr>
          <p:cNvPr id="7226" name="Line 93"/>
          <p:cNvSpPr>
            <a:spLocks noChangeShapeType="1"/>
          </p:cNvSpPr>
          <p:nvPr/>
        </p:nvSpPr>
        <p:spPr bwMode="auto">
          <a:xfrm flipV="1">
            <a:off x="6781800" y="4114800"/>
            <a:ext cx="0" cy="609600"/>
          </a:xfrm>
          <a:prstGeom prst="line">
            <a:avLst/>
          </a:prstGeom>
          <a:noFill/>
          <a:ln w="63500">
            <a:solidFill>
              <a:schemeClr val="tx1"/>
            </a:solidFill>
            <a:round/>
            <a:tailEnd type="triangle" w="med" len="med"/>
          </a:ln>
        </p:spPr>
        <p:txBody>
          <a:bodyPr/>
          <a:lstStyle/>
          <a:p>
            <a:endParaRPr lang="zh-CN" altLang="en-US"/>
          </a:p>
        </p:txBody>
      </p:sp>
      <p:sp>
        <p:nvSpPr>
          <p:cNvPr id="7227" name="Line 94"/>
          <p:cNvSpPr>
            <a:spLocks noChangeShapeType="1"/>
          </p:cNvSpPr>
          <p:nvPr/>
        </p:nvSpPr>
        <p:spPr bwMode="auto">
          <a:xfrm flipV="1">
            <a:off x="8001000" y="4114800"/>
            <a:ext cx="0" cy="609600"/>
          </a:xfrm>
          <a:prstGeom prst="line">
            <a:avLst/>
          </a:prstGeom>
          <a:noFill/>
          <a:ln w="63500">
            <a:solidFill>
              <a:schemeClr val="tx1"/>
            </a:solidFill>
            <a:round/>
            <a:tailEnd type="triangle" w="med" len="med"/>
          </a:ln>
        </p:spPr>
        <p:txBody>
          <a:bodyPr/>
          <a:lstStyle/>
          <a:p>
            <a:endParaRPr lang="zh-CN" altLang="en-US"/>
          </a:p>
        </p:txBody>
      </p:sp>
      <p:sp>
        <p:nvSpPr>
          <p:cNvPr id="7228" name="Text Box 95"/>
          <p:cNvSpPr txBox="1">
            <a:spLocks noChangeArrowheads="1"/>
          </p:cNvSpPr>
          <p:nvPr/>
        </p:nvSpPr>
        <p:spPr bwMode="auto">
          <a:xfrm>
            <a:off x="762000" y="990600"/>
            <a:ext cx="1143000" cy="366713"/>
          </a:xfrm>
          <a:prstGeom prst="rect">
            <a:avLst/>
          </a:prstGeom>
          <a:noFill/>
          <a:ln w="9525">
            <a:noFill/>
            <a:miter lim="800000"/>
          </a:ln>
        </p:spPr>
        <p:txBody>
          <a:bodyPr>
            <a:spAutoFit/>
          </a:bodyPr>
          <a:lstStyle/>
          <a:p>
            <a:pPr>
              <a:spcBef>
                <a:spcPct val="50000"/>
              </a:spcBef>
            </a:pPr>
            <a:r>
              <a:rPr lang="en-US" altLang="zh-CN" b="1">
                <a:solidFill>
                  <a:srgbClr val="FF3300"/>
                </a:solidFill>
              </a:rPr>
              <a:t>A0</a:t>
            </a:r>
            <a:r>
              <a:rPr lang="zh-CN" altLang="en-US" b="1">
                <a:solidFill>
                  <a:srgbClr val="FF3300"/>
                </a:solidFill>
              </a:rPr>
              <a:t>～</a:t>
            </a:r>
            <a:r>
              <a:rPr lang="en-US" altLang="zh-CN" b="1">
                <a:solidFill>
                  <a:srgbClr val="FF3300"/>
                </a:solidFill>
              </a:rPr>
              <a:t>A12</a:t>
            </a:r>
            <a:endParaRPr lang="en-US" altLang="zh-CN" b="1">
              <a:solidFill>
                <a:srgbClr val="FF3300"/>
              </a:solidFill>
            </a:endParaRPr>
          </a:p>
        </p:txBody>
      </p:sp>
      <p:sp>
        <p:nvSpPr>
          <p:cNvPr id="7229" name="Line 96"/>
          <p:cNvSpPr>
            <a:spLocks noChangeShapeType="1"/>
          </p:cNvSpPr>
          <p:nvPr/>
        </p:nvSpPr>
        <p:spPr bwMode="auto">
          <a:xfrm flipH="1">
            <a:off x="609600" y="3048000"/>
            <a:ext cx="7391400" cy="0"/>
          </a:xfrm>
          <a:prstGeom prst="line">
            <a:avLst/>
          </a:prstGeom>
          <a:noFill/>
          <a:ln w="63500">
            <a:solidFill>
              <a:schemeClr val="tx1"/>
            </a:solidFill>
            <a:round/>
          </a:ln>
        </p:spPr>
        <p:txBody>
          <a:bodyPr/>
          <a:lstStyle/>
          <a:p>
            <a:endParaRPr lang="zh-CN" altLang="en-US"/>
          </a:p>
        </p:txBody>
      </p:sp>
      <p:sp>
        <p:nvSpPr>
          <p:cNvPr id="7230" name="Line 97"/>
          <p:cNvSpPr>
            <a:spLocks noChangeShapeType="1"/>
          </p:cNvSpPr>
          <p:nvPr/>
        </p:nvSpPr>
        <p:spPr bwMode="auto">
          <a:xfrm flipH="1">
            <a:off x="1371600" y="2286000"/>
            <a:ext cx="0" cy="762000"/>
          </a:xfrm>
          <a:prstGeom prst="line">
            <a:avLst/>
          </a:prstGeom>
          <a:noFill/>
          <a:ln w="63500">
            <a:solidFill>
              <a:schemeClr val="tx1"/>
            </a:solidFill>
            <a:round/>
            <a:tailEnd type="triangle" w="med" len="med"/>
          </a:ln>
        </p:spPr>
        <p:txBody>
          <a:bodyPr/>
          <a:lstStyle/>
          <a:p>
            <a:endParaRPr lang="zh-CN" altLang="en-US"/>
          </a:p>
        </p:txBody>
      </p:sp>
      <p:sp>
        <p:nvSpPr>
          <p:cNvPr id="7231" name="Text Box 109"/>
          <p:cNvSpPr txBox="1">
            <a:spLocks noChangeArrowheads="1"/>
          </p:cNvSpPr>
          <p:nvPr/>
        </p:nvSpPr>
        <p:spPr bwMode="auto">
          <a:xfrm>
            <a:off x="609600" y="3048000"/>
            <a:ext cx="1143000" cy="366713"/>
          </a:xfrm>
          <a:prstGeom prst="rect">
            <a:avLst/>
          </a:prstGeom>
          <a:noFill/>
          <a:ln w="9525">
            <a:noFill/>
            <a:miter lim="800000"/>
          </a:ln>
        </p:spPr>
        <p:txBody>
          <a:bodyPr>
            <a:spAutoFit/>
          </a:bodyPr>
          <a:lstStyle/>
          <a:p>
            <a:pPr>
              <a:spcBef>
                <a:spcPct val="50000"/>
              </a:spcBef>
            </a:pPr>
            <a:r>
              <a:rPr lang="en-US" altLang="zh-CN" b="1">
                <a:solidFill>
                  <a:srgbClr val="FF3300"/>
                </a:solidFill>
                <a:latin typeface="Times New Roman" panose="02020603050405020304" pitchFamily="18" charset="0"/>
              </a:rPr>
              <a:t>D0</a:t>
            </a:r>
            <a:r>
              <a:rPr lang="zh-CN" altLang="en-US" b="1">
                <a:solidFill>
                  <a:srgbClr val="FF3300"/>
                </a:solidFill>
                <a:latin typeface="Times New Roman" panose="02020603050405020304" pitchFamily="18" charset="0"/>
              </a:rPr>
              <a:t>～</a:t>
            </a:r>
            <a:r>
              <a:rPr lang="en-US" altLang="zh-CN" b="1">
                <a:solidFill>
                  <a:srgbClr val="FF3300"/>
                </a:solidFill>
                <a:latin typeface="Times New Roman" panose="02020603050405020304" pitchFamily="18" charset="0"/>
              </a:rPr>
              <a:t>D15</a:t>
            </a:r>
            <a:endParaRPr lang="en-US" altLang="zh-CN" b="1">
              <a:solidFill>
                <a:srgbClr val="FF3300"/>
              </a:solidFill>
              <a:latin typeface="Times New Roman" panose="02020603050405020304" pitchFamily="18" charset="0"/>
            </a:endParaRPr>
          </a:p>
        </p:txBody>
      </p:sp>
      <p:sp>
        <p:nvSpPr>
          <p:cNvPr id="7232" name="Text Box 110"/>
          <p:cNvSpPr txBox="1">
            <a:spLocks noChangeArrowheads="1"/>
          </p:cNvSpPr>
          <p:nvPr/>
        </p:nvSpPr>
        <p:spPr bwMode="auto">
          <a:xfrm>
            <a:off x="2057400" y="2286000"/>
            <a:ext cx="1143000" cy="304800"/>
          </a:xfrm>
          <a:prstGeom prst="rect">
            <a:avLst/>
          </a:prstGeom>
          <a:noFill/>
          <a:ln w="9525">
            <a:noFill/>
            <a:miter lim="800000"/>
          </a:ln>
        </p:spPr>
        <p:txBody>
          <a:bodyPr>
            <a:spAutoFit/>
          </a:bodyPr>
          <a:lstStyle/>
          <a:p>
            <a:pPr>
              <a:spcBef>
                <a:spcPct val="50000"/>
              </a:spcBef>
            </a:pPr>
            <a:r>
              <a:rPr lang="en-US" altLang="zh-CN" sz="1400" b="1">
                <a:solidFill>
                  <a:srgbClr val="FF3300"/>
                </a:solidFill>
              </a:rPr>
              <a:t>D0</a:t>
            </a:r>
            <a:r>
              <a:rPr lang="zh-CN" altLang="en-US" sz="1400" b="1">
                <a:solidFill>
                  <a:srgbClr val="FF3300"/>
                </a:solidFill>
              </a:rPr>
              <a:t>～</a:t>
            </a:r>
            <a:r>
              <a:rPr lang="en-US" altLang="zh-CN" sz="1400" b="1">
                <a:solidFill>
                  <a:srgbClr val="FF3300"/>
                </a:solidFill>
              </a:rPr>
              <a:t>D7</a:t>
            </a:r>
            <a:endParaRPr lang="en-US" altLang="zh-CN" sz="1400" b="1">
              <a:solidFill>
                <a:srgbClr val="FF3300"/>
              </a:solidFill>
            </a:endParaRPr>
          </a:p>
        </p:txBody>
      </p:sp>
      <p:sp>
        <p:nvSpPr>
          <p:cNvPr id="7233" name="Text Box 111"/>
          <p:cNvSpPr txBox="1">
            <a:spLocks noChangeArrowheads="1"/>
          </p:cNvSpPr>
          <p:nvPr/>
        </p:nvSpPr>
        <p:spPr bwMode="auto">
          <a:xfrm>
            <a:off x="1981200" y="3429000"/>
            <a:ext cx="1143000" cy="304800"/>
          </a:xfrm>
          <a:prstGeom prst="rect">
            <a:avLst/>
          </a:prstGeom>
          <a:noFill/>
          <a:ln w="9525">
            <a:noFill/>
            <a:miter lim="800000"/>
          </a:ln>
        </p:spPr>
        <p:txBody>
          <a:bodyPr>
            <a:spAutoFit/>
          </a:bodyPr>
          <a:lstStyle/>
          <a:p>
            <a:pPr>
              <a:spcBef>
                <a:spcPct val="50000"/>
              </a:spcBef>
            </a:pPr>
            <a:r>
              <a:rPr lang="en-US" altLang="zh-CN" sz="1400" b="1">
                <a:solidFill>
                  <a:srgbClr val="FF3300"/>
                </a:solidFill>
              </a:rPr>
              <a:t>D8</a:t>
            </a:r>
            <a:r>
              <a:rPr lang="zh-CN" altLang="en-US" sz="1400" b="1">
                <a:solidFill>
                  <a:srgbClr val="FF3300"/>
                </a:solidFill>
              </a:rPr>
              <a:t>～</a:t>
            </a:r>
            <a:r>
              <a:rPr lang="en-US" altLang="zh-CN" sz="1400" b="1">
                <a:solidFill>
                  <a:srgbClr val="FF3300"/>
                </a:solidFill>
              </a:rPr>
              <a:t>D15</a:t>
            </a:r>
            <a:endParaRPr lang="en-US" altLang="zh-CN" sz="1400" b="1">
              <a:solidFill>
                <a:srgbClr val="FF3300"/>
              </a:solidFill>
            </a:endParaRPr>
          </a:p>
        </p:txBody>
      </p:sp>
      <p:grpSp>
        <p:nvGrpSpPr>
          <p:cNvPr id="8" name="Group 122"/>
          <p:cNvGrpSpPr/>
          <p:nvPr/>
        </p:nvGrpSpPr>
        <p:grpSpPr bwMode="auto">
          <a:xfrm>
            <a:off x="8458200" y="2133600"/>
            <a:ext cx="152400" cy="2971800"/>
            <a:chOff x="5328" y="1344"/>
            <a:chExt cx="96" cy="1920"/>
          </a:xfrm>
        </p:grpSpPr>
        <p:sp>
          <p:nvSpPr>
            <p:cNvPr id="7235" name="Line 117"/>
            <p:cNvSpPr>
              <a:spLocks noChangeShapeType="1"/>
            </p:cNvSpPr>
            <p:nvPr/>
          </p:nvSpPr>
          <p:spPr bwMode="auto">
            <a:xfrm flipH="1">
              <a:off x="5328" y="1344"/>
              <a:ext cx="96" cy="0"/>
            </a:xfrm>
            <a:prstGeom prst="line">
              <a:avLst/>
            </a:prstGeom>
            <a:noFill/>
            <a:ln w="9525">
              <a:solidFill>
                <a:schemeClr val="tx1"/>
              </a:solidFill>
              <a:round/>
              <a:tailEnd type="triangle" w="med" len="med"/>
            </a:ln>
          </p:spPr>
          <p:txBody>
            <a:bodyPr/>
            <a:lstStyle/>
            <a:p>
              <a:endParaRPr lang="zh-CN" altLang="en-US"/>
            </a:p>
          </p:txBody>
        </p:sp>
        <p:sp>
          <p:nvSpPr>
            <p:cNvPr id="7236" name="Line 119"/>
            <p:cNvSpPr>
              <a:spLocks noChangeShapeType="1"/>
            </p:cNvSpPr>
            <p:nvPr/>
          </p:nvSpPr>
          <p:spPr bwMode="auto">
            <a:xfrm flipH="1">
              <a:off x="5328" y="2496"/>
              <a:ext cx="96" cy="0"/>
            </a:xfrm>
            <a:prstGeom prst="line">
              <a:avLst/>
            </a:prstGeom>
            <a:noFill/>
            <a:ln w="9525">
              <a:solidFill>
                <a:schemeClr val="tx1"/>
              </a:solidFill>
              <a:round/>
              <a:tailEnd type="triangle" w="med" len="med"/>
            </a:ln>
          </p:spPr>
          <p:txBody>
            <a:bodyPr/>
            <a:lstStyle/>
            <a:p>
              <a:endParaRPr lang="zh-CN" altLang="en-US"/>
            </a:p>
          </p:txBody>
        </p:sp>
        <p:sp>
          <p:nvSpPr>
            <p:cNvPr id="7237" name="Line 121"/>
            <p:cNvSpPr>
              <a:spLocks noChangeShapeType="1"/>
            </p:cNvSpPr>
            <p:nvPr/>
          </p:nvSpPr>
          <p:spPr bwMode="auto">
            <a:xfrm>
              <a:off x="5424" y="1344"/>
              <a:ext cx="0" cy="1920"/>
            </a:xfrm>
            <a:prstGeom prst="line">
              <a:avLst/>
            </a:prstGeom>
            <a:noFill/>
            <a:ln w="9525">
              <a:solidFill>
                <a:schemeClr val="tx1"/>
              </a:solidFill>
              <a:round/>
            </a:ln>
          </p:spPr>
          <p:txBody>
            <a:bodyPr/>
            <a:lstStyle/>
            <a:p>
              <a:endParaRPr lang="zh-CN" altLang="en-US"/>
            </a:p>
          </p:txBody>
        </p:sp>
      </p:grpSp>
      <p:grpSp>
        <p:nvGrpSpPr>
          <p:cNvPr id="9" name="Group 123"/>
          <p:cNvGrpSpPr/>
          <p:nvPr/>
        </p:nvGrpSpPr>
        <p:grpSpPr bwMode="auto">
          <a:xfrm>
            <a:off x="7162800" y="2133600"/>
            <a:ext cx="152400" cy="2971800"/>
            <a:chOff x="5328" y="1344"/>
            <a:chExt cx="96" cy="1920"/>
          </a:xfrm>
        </p:grpSpPr>
        <p:sp>
          <p:nvSpPr>
            <p:cNvPr id="7239" name="Line 124"/>
            <p:cNvSpPr>
              <a:spLocks noChangeShapeType="1"/>
            </p:cNvSpPr>
            <p:nvPr/>
          </p:nvSpPr>
          <p:spPr bwMode="auto">
            <a:xfrm flipH="1">
              <a:off x="5328" y="1344"/>
              <a:ext cx="96" cy="0"/>
            </a:xfrm>
            <a:prstGeom prst="line">
              <a:avLst/>
            </a:prstGeom>
            <a:noFill/>
            <a:ln w="9525">
              <a:solidFill>
                <a:schemeClr val="tx1"/>
              </a:solidFill>
              <a:round/>
              <a:tailEnd type="triangle" w="med" len="med"/>
            </a:ln>
          </p:spPr>
          <p:txBody>
            <a:bodyPr/>
            <a:lstStyle/>
            <a:p>
              <a:endParaRPr lang="zh-CN" altLang="en-US"/>
            </a:p>
          </p:txBody>
        </p:sp>
        <p:sp>
          <p:nvSpPr>
            <p:cNvPr id="7240" name="Line 125"/>
            <p:cNvSpPr>
              <a:spLocks noChangeShapeType="1"/>
            </p:cNvSpPr>
            <p:nvPr/>
          </p:nvSpPr>
          <p:spPr bwMode="auto">
            <a:xfrm flipH="1">
              <a:off x="5328" y="2496"/>
              <a:ext cx="96" cy="0"/>
            </a:xfrm>
            <a:prstGeom prst="line">
              <a:avLst/>
            </a:prstGeom>
            <a:noFill/>
            <a:ln w="9525">
              <a:solidFill>
                <a:schemeClr val="tx1"/>
              </a:solidFill>
              <a:round/>
              <a:tailEnd type="triangle" w="med" len="med"/>
            </a:ln>
          </p:spPr>
          <p:txBody>
            <a:bodyPr/>
            <a:lstStyle/>
            <a:p>
              <a:endParaRPr lang="zh-CN" altLang="en-US"/>
            </a:p>
          </p:txBody>
        </p:sp>
        <p:sp>
          <p:nvSpPr>
            <p:cNvPr id="7241" name="Line 126"/>
            <p:cNvSpPr>
              <a:spLocks noChangeShapeType="1"/>
            </p:cNvSpPr>
            <p:nvPr/>
          </p:nvSpPr>
          <p:spPr bwMode="auto">
            <a:xfrm>
              <a:off x="5424" y="1344"/>
              <a:ext cx="0" cy="1920"/>
            </a:xfrm>
            <a:prstGeom prst="line">
              <a:avLst/>
            </a:prstGeom>
            <a:noFill/>
            <a:ln w="9525">
              <a:solidFill>
                <a:schemeClr val="tx1"/>
              </a:solidFill>
              <a:round/>
            </a:ln>
          </p:spPr>
          <p:txBody>
            <a:bodyPr/>
            <a:lstStyle/>
            <a:p>
              <a:endParaRPr lang="zh-CN" altLang="en-US"/>
            </a:p>
          </p:txBody>
        </p:sp>
      </p:grpSp>
      <p:grpSp>
        <p:nvGrpSpPr>
          <p:cNvPr id="10" name="Group 127"/>
          <p:cNvGrpSpPr/>
          <p:nvPr/>
        </p:nvGrpSpPr>
        <p:grpSpPr bwMode="auto">
          <a:xfrm>
            <a:off x="5867400" y="2133600"/>
            <a:ext cx="152400" cy="2971800"/>
            <a:chOff x="5328" y="1344"/>
            <a:chExt cx="96" cy="1920"/>
          </a:xfrm>
        </p:grpSpPr>
        <p:sp>
          <p:nvSpPr>
            <p:cNvPr id="7243" name="Line 128"/>
            <p:cNvSpPr>
              <a:spLocks noChangeShapeType="1"/>
            </p:cNvSpPr>
            <p:nvPr/>
          </p:nvSpPr>
          <p:spPr bwMode="auto">
            <a:xfrm flipH="1">
              <a:off x="5328" y="1344"/>
              <a:ext cx="96" cy="0"/>
            </a:xfrm>
            <a:prstGeom prst="line">
              <a:avLst/>
            </a:prstGeom>
            <a:noFill/>
            <a:ln w="9525">
              <a:solidFill>
                <a:schemeClr val="tx1"/>
              </a:solidFill>
              <a:round/>
              <a:tailEnd type="triangle" w="med" len="med"/>
            </a:ln>
          </p:spPr>
          <p:txBody>
            <a:bodyPr/>
            <a:lstStyle/>
            <a:p>
              <a:endParaRPr lang="zh-CN" altLang="en-US"/>
            </a:p>
          </p:txBody>
        </p:sp>
        <p:sp>
          <p:nvSpPr>
            <p:cNvPr id="7244" name="Line 129"/>
            <p:cNvSpPr>
              <a:spLocks noChangeShapeType="1"/>
            </p:cNvSpPr>
            <p:nvPr/>
          </p:nvSpPr>
          <p:spPr bwMode="auto">
            <a:xfrm flipH="1">
              <a:off x="5328" y="2496"/>
              <a:ext cx="96" cy="0"/>
            </a:xfrm>
            <a:prstGeom prst="line">
              <a:avLst/>
            </a:prstGeom>
            <a:noFill/>
            <a:ln w="9525">
              <a:solidFill>
                <a:schemeClr val="tx1"/>
              </a:solidFill>
              <a:round/>
              <a:tailEnd type="triangle" w="med" len="med"/>
            </a:ln>
          </p:spPr>
          <p:txBody>
            <a:bodyPr/>
            <a:lstStyle/>
            <a:p>
              <a:endParaRPr lang="zh-CN" altLang="en-US"/>
            </a:p>
          </p:txBody>
        </p:sp>
        <p:sp>
          <p:nvSpPr>
            <p:cNvPr id="7245" name="Line 130"/>
            <p:cNvSpPr>
              <a:spLocks noChangeShapeType="1"/>
            </p:cNvSpPr>
            <p:nvPr/>
          </p:nvSpPr>
          <p:spPr bwMode="auto">
            <a:xfrm>
              <a:off x="5424" y="1344"/>
              <a:ext cx="0" cy="1920"/>
            </a:xfrm>
            <a:prstGeom prst="line">
              <a:avLst/>
            </a:prstGeom>
            <a:noFill/>
            <a:ln w="9525">
              <a:solidFill>
                <a:schemeClr val="tx1"/>
              </a:solidFill>
              <a:round/>
            </a:ln>
          </p:spPr>
          <p:txBody>
            <a:bodyPr/>
            <a:lstStyle/>
            <a:p>
              <a:endParaRPr lang="zh-CN" altLang="en-US"/>
            </a:p>
          </p:txBody>
        </p:sp>
      </p:grpSp>
      <p:sp>
        <p:nvSpPr>
          <p:cNvPr id="7246" name="Line 132"/>
          <p:cNvSpPr>
            <a:spLocks noChangeShapeType="1"/>
          </p:cNvSpPr>
          <p:nvPr/>
        </p:nvSpPr>
        <p:spPr bwMode="auto">
          <a:xfrm flipH="1">
            <a:off x="4572000" y="2133600"/>
            <a:ext cx="152400" cy="0"/>
          </a:xfrm>
          <a:prstGeom prst="line">
            <a:avLst/>
          </a:prstGeom>
          <a:noFill/>
          <a:ln w="9525">
            <a:solidFill>
              <a:schemeClr val="tx1"/>
            </a:solidFill>
            <a:round/>
            <a:tailEnd type="triangle" w="med" len="med"/>
          </a:ln>
        </p:spPr>
        <p:txBody>
          <a:bodyPr/>
          <a:lstStyle/>
          <a:p>
            <a:endParaRPr lang="zh-CN" altLang="en-US"/>
          </a:p>
        </p:txBody>
      </p:sp>
      <p:sp>
        <p:nvSpPr>
          <p:cNvPr id="7247" name="Line 133"/>
          <p:cNvSpPr>
            <a:spLocks noChangeShapeType="1"/>
          </p:cNvSpPr>
          <p:nvPr/>
        </p:nvSpPr>
        <p:spPr bwMode="auto">
          <a:xfrm flipH="1">
            <a:off x="4572000" y="3962400"/>
            <a:ext cx="152400" cy="0"/>
          </a:xfrm>
          <a:prstGeom prst="line">
            <a:avLst/>
          </a:prstGeom>
          <a:noFill/>
          <a:ln w="9525">
            <a:solidFill>
              <a:schemeClr val="tx1"/>
            </a:solidFill>
            <a:round/>
            <a:tailEnd type="triangle" w="med" len="med"/>
          </a:ln>
        </p:spPr>
        <p:txBody>
          <a:bodyPr/>
          <a:lstStyle/>
          <a:p>
            <a:endParaRPr lang="zh-CN" altLang="en-US"/>
          </a:p>
        </p:txBody>
      </p:sp>
      <p:sp>
        <p:nvSpPr>
          <p:cNvPr id="7248" name="Line 134"/>
          <p:cNvSpPr>
            <a:spLocks noChangeShapeType="1"/>
          </p:cNvSpPr>
          <p:nvPr/>
        </p:nvSpPr>
        <p:spPr bwMode="auto">
          <a:xfrm>
            <a:off x="4724400" y="2133600"/>
            <a:ext cx="0" cy="2819400"/>
          </a:xfrm>
          <a:prstGeom prst="line">
            <a:avLst/>
          </a:prstGeom>
          <a:noFill/>
          <a:ln w="9525">
            <a:solidFill>
              <a:schemeClr val="tx1"/>
            </a:solidFill>
            <a:round/>
          </a:ln>
        </p:spPr>
        <p:txBody>
          <a:bodyPr/>
          <a:lstStyle/>
          <a:p>
            <a:endParaRPr lang="zh-CN" altLang="en-US"/>
          </a:p>
        </p:txBody>
      </p:sp>
      <p:grpSp>
        <p:nvGrpSpPr>
          <p:cNvPr id="11" name="Group 135"/>
          <p:cNvGrpSpPr/>
          <p:nvPr/>
        </p:nvGrpSpPr>
        <p:grpSpPr bwMode="auto">
          <a:xfrm>
            <a:off x="3276600" y="2133600"/>
            <a:ext cx="152400" cy="3048000"/>
            <a:chOff x="5328" y="1344"/>
            <a:chExt cx="96" cy="1920"/>
          </a:xfrm>
        </p:grpSpPr>
        <p:sp>
          <p:nvSpPr>
            <p:cNvPr id="7250" name="Line 136"/>
            <p:cNvSpPr>
              <a:spLocks noChangeShapeType="1"/>
            </p:cNvSpPr>
            <p:nvPr/>
          </p:nvSpPr>
          <p:spPr bwMode="auto">
            <a:xfrm flipH="1">
              <a:off x="5328" y="1344"/>
              <a:ext cx="96" cy="0"/>
            </a:xfrm>
            <a:prstGeom prst="line">
              <a:avLst/>
            </a:prstGeom>
            <a:noFill/>
            <a:ln w="9525">
              <a:solidFill>
                <a:schemeClr val="tx1"/>
              </a:solidFill>
              <a:round/>
              <a:tailEnd type="triangle" w="med" len="med"/>
            </a:ln>
          </p:spPr>
          <p:txBody>
            <a:bodyPr/>
            <a:lstStyle/>
            <a:p>
              <a:endParaRPr lang="zh-CN" altLang="en-US"/>
            </a:p>
          </p:txBody>
        </p:sp>
        <p:sp>
          <p:nvSpPr>
            <p:cNvPr id="7251" name="Line 137"/>
            <p:cNvSpPr>
              <a:spLocks noChangeShapeType="1"/>
            </p:cNvSpPr>
            <p:nvPr/>
          </p:nvSpPr>
          <p:spPr bwMode="auto">
            <a:xfrm flipH="1">
              <a:off x="5328" y="2496"/>
              <a:ext cx="96" cy="0"/>
            </a:xfrm>
            <a:prstGeom prst="line">
              <a:avLst/>
            </a:prstGeom>
            <a:noFill/>
            <a:ln w="9525">
              <a:solidFill>
                <a:schemeClr val="tx1"/>
              </a:solidFill>
              <a:round/>
              <a:tailEnd type="triangle" w="med" len="med"/>
            </a:ln>
          </p:spPr>
          <p:txBody>
            <a:bodyPr/>
            <a:lstStyle/>
            <a:p>
              <a:endParaRPr lang="zh-CN" altLang="en-US"/>
            </a:p>
          </p:txBody>
        </p:sp>
        <p:sp>
          <p:nvSpPr>
            <p:cNvPr id="7252" name="Line 138"/>
            <p:cNvSpPr>
              <a:spLocks noChangeShapeType="1"/>
            </p:cNvSpPr>
            <p:nvPr/>
          </p:nvSpPr>
          <p:spPr bwMode="auto">
            <a:xfrm>
              <a:off x="5424" y="1344"/>
              <a:ext cx="0" cy="1920"/>
            </a:xfrm>
            <a:prstGeom prst="line">
              <a:avLst/>
            </a:prstGeom>
            <a:noFill/>
            <a:ln w="9525">
              <a:solidFill>
                <a:schemeClr val="tx1"/>
              </a:solidFill>
              <a:round/>
            </a:ln>
          </p:spPr>
          <p:txBody>
            <a:bodyPr/>
            <a:lstStyle/>
            <a:p>
              <a:endParaRPr lang="zh-CN" altLang="en-US"/>
            </a:p>
          </p:txBody>
        </p:sp>
      </p:grpSp>
      <p:sp>
        <p:nvSpPr>
          <p:cNvPr id="7253" name="Line 140"/>
          <p:cNvSpPr>
            <a:spLocks noChangeShapeType="1"/>
          </p:cNvSpPr>
          <p:nvPr/>
        </p:nvSpPr>
        <p:spPr bwMode="auto">
          <a:xfrm flipH="1">
            <a:off x="1828800" y="2133600"/>
            <a:ext cx="152400" cy="0"/>
          </a:xfrm>
          <a:prstGeom prst="line">
            <a:avLst/>
          </a:prstGeom>
          <a:noFill/>
          <a:ln w="9525">
            <a:solidFill>
              <a:schemeClr val="tx1"/>
            </a:solidFill>
            <a:round/>
            <a:tailEnd type="triangle" w="med" len="med"/>
          </a:ln>
        </p:spPr>
        <p:txBody>
          <a:bodyPr/>
          <a:lstStyle/>
          <a:p>
            <a:endParaRPr lang="zh-CN" altLang="en-US"/>
          </a:p>
        </p:txBody>
      </p:sp>
      <p:sp>
        <p:nvSpPr>
          <p:cNvPr id="7254" name="Line 142"/>
          <p:cNvSpPr>
            <a:spLocks noChangeShapeType="1"/>
          </p:cNvSpPr>
          <p:nvPr/>
        </p:nvSpPr>
        <p:spPr bwMode="auto">
          <a:xfrm>
            <a:off x="1981200" y="2133600"/>
            <a:ext cx="0" cy="1905000"/>
          </a:xfrm>
          <a:prstGeom prst="line">
            <a:avLst/>
          </a:prstGeom>
          <a:noFill/>
          <a:ln w="9525">
            <a:solidFill>
              <a:schemeClr val="tx1"/>
            </a:solidFill>
            <a:round/>
          </a:ln>
        </p:spPr>
        <p:txBody>
          <a:bodyPr/>
          <a:lstStyle/>
          <a:p>
            <a:endParaRPr lang="zh-CN" altLang="en-US"/>
          </a:p>
        </p:txBody>
      </p:sp>
      <p:sp>
        <p:nvSpPr>
          <p:cNvPr id="7255" name="Line 144"/>
          <p:cNvSpPr>
            <a:spLocks noChangeShapeType="1"/>
          </p:cNvSpPr>
          <p:nvPr/>
        </p:nvSpPr>
        <p:spPr bwMode="auto">
          <a:xfrm>
            <a:off x="4876800" y="5181600"/>
            <a:ext cx="0" cy="928688"/>
          </a:xfrm>
          <a:prstGeom prst="line">
            <a:avLst/>
          </a:prstGeom>
          <a:noFill/>
          <a:ln w="9525">
            <a:solidFill>
              <a:schemeClr val="tx1"/>
            </a:solidFill>
            <a:round/>
          </a:ln>
        </p:spPr>
        <p:txBody>
          <a:bodyPr/>
          <a:lstStyle/>
          <a:p>
            <a:endParaRPr lang="zh-CN" altLang="en-US"/>
          </a:p>
        </p:txBody>
      </p:sp>
      <p:sp>
        <p:nvSpPr>
          <p:cNvPr id="7256" name="Line 145"/>
          <p:cNvSpPr>
            <a:spLocks noChangeShapeType="1"/>
          </p:cNvSpPr>
          <p:nvPr/>
        </p:nvSpPr>
        <p:spPr bwMode="auto">
          <a:xfrm>
            <a:off x="3429000" y="5181600"/>
            <a:ext cx="1447800" cy="0"/>
          </a:xfrm>
          <a:prstGeom prst="line">
            <a:avLst/>
          </a:prstGeom>
          <a:noFill/>
          <a:ln w="9525">
            <a:solidFill>
              <a:schemeClr val="tx1"/>
            </a:solidFill>
            <a:round/>
          </a:ln>
        </p:spPr>
        <p:txBody>
          <a:bodyPr/>
          <a:lstStyle/>
          <a:p>
            <a:endParaRPr lang="zh-CN" altLang="en-US"/>
          </a:p>
        </p:txBody>
      </p:sp>
      <p:sp>
        <p:nvSpPr>
          <p:cNvPr id="7257" name="Line 146"/>
          <p:cNvSpPr>
            <a:spLocks noChangeShapeType="1"/>
          </p:cNvSpPr>
          <p:nvPr/>
        </p:nvSpPr>
        <p:spPr bwMode="auto">
          <a:xfrm>
            <a:off x="4724400" y="4953000"/>
            <a:ext cx="762000" cy="0"/>
          </a:xfrm>
          <a:prstGeom prst="line">
            <a:avLst/>
          </a:prstGeom>
          <a:noFill/>
          <a:ln w="9525">
            <a:solidFill>
              <a:schemeClr val="tx1"/>
            </a:solidFill>
            <a:round/>
          </a:ln>
        </p:spPr>
        <p:txBody>
          <a:bodyPr/>
          <a:lstStyle/>
          <a:p>
            <a:endParaRPr lang="zh-CN" altLang="en-US"/>
          </a:p>
        </p:txBody>
      </p:sp>
      <p:sp>
        <p:nvSpPr>
          <p:cNvPr id="7258" name="Line 148"/>
          <p:cNvSpPr>
            <a:spLocks noChangeShapeType="1"/>
          </p:cNvSpPr>
          <p:nvPr/>
        </p:nvSpPr>
        <p:spPr bwMode="auto">
          <a:xfrm>
            <a:off x="5486400" y="5105400"/>
            <a:ext cx="0" cy="990600"/>
          </a:xfrm>
          <a:prstGeom prst="line">
            <a:avLst/>
          </a:prstGeom>
          <a:noFill/>
          <a:ln w="9525">
            <a:solidFill>
              <a:schemeClr val="tx1"/>
            </a:solidFill>
            <a:round/>
          </a:ln>
        </p:spPr>
        <p:txBody>
          <a:bodyPr/>
          <a:lstStyle/>
          <a:p>
            <a:endParaRPr lang="zh-CN" altLang="en-US"/>
          </a:p>
        </p:txBody>
      </p:sp>
      <p:sp>
        <p:nvSpPr>
          <p:cNvPr id="7259" name="Line 150"/>
          <p:cNvSpPr>
            <a:spLocks noChangeShapeType="1"/>
          </p:cNvSpPr>
          <p:nvPr/>
        </p:nvSpPr>
        <p:spPr bwMode="auto">
          <a:xfrm flipV="1">
            <a:off x="6629400" y="5105400"/>
            <a:ext cx="0" cy="990600"/>
          </a:xfrm>
          <a:prstGeom prst="line">
            <a:avLst/>
          </a:prstGeom>
          <a:noFill/>
          <a:ln w="9525">
            <a:solidFill>
              <a:schemeClr val="tx1"/>
            </a:solidFill>
            <a:round/>
          </a:ln>
        </p:spPr>
        <p:txBody>
          <a:bodyPr/>
          <a:lstStyle/>
          <a:p>
            <a:endParaRPr lang="zh-CN" altLang="en-US"/>
          </a:p>
        </p:txBody>
      </p:sp>
      <p:sp>
        <p:nvSpPr>
          <p:cNvPr id="7260" name="Line 151"/>
          <p:cNvSpPr>
            <a:spLocks noChangeShapeType="1"/>
          </p:cNvSpPr>
          <p:nvPr/>
        </p:nvSpPr>
        <p:spPr bwMode="auto">
          <a:xfrm>
            <a:off x="6629400" y="5105400"/>
            <a:ext cx="685800" cy="0"/>
          </a:xfrm>
          <a:prstGeom prst="line">
            <a:avLst/>
          </a:prstGeom>
          <a:noFill/>
          <a:ln w="9525">
            <a:solidFill>
              <a:schemeClr val="tx1"/>
            </a:solidFill>
            <a:round/>
          </a:ln>
        </p:spPr>
        <p:txBody>
          <a:bodyPr/>
          <a:lstStyle/>
          <a:p>
            <a:endParaRPr lang="zh-CN" altLang="en-US"/>
          </a:p>
        </p:txBody>
      </p:sp>
      <p:sp>
        <p:nvSpPr>
          <p:cNvPr id="7261" name="Line 152"/>
          <p:cNvSpPr>
            <a:spLocks noChangeShapeType="1"/>
          </p:cNvSpPr>
          <p:nvPr/>
        </p:nvSpPr>
        <p:spPr bwMode="auto">
          <a:xfrm>
            <a:off x="6019800" y="5105400"/>
            <a:ext cx="0" cy="990600"/>
          </a:xfrm>
          <a:prstGeom prst="line">
            <a:avLst/>
          </a:prstGeom>
          <a:noFill/>
          <a:ln w="9525">
            <a:solidFill>
              <a:schemeClr val="tx1"/>
            </a:solidFill>
            <a:round/>
          </a:ln>
        </p:spPr>
        <p:txBody>
          <a:bodyPr/>
          <a:lstStyle/>
          <a:p>
            <a:endParaRPr lang="zh-CN" altLang="en-US"/>
          </a:p>
        </p:txBody>
      </p:sp>
      <p:sp>
        <p:nvSpPr>
          <p:cNvPr id="7262" name="Line 153"/>
          <p:cNvSpPr>
            <a:spLocks noChangeShapeType="1"/>
          </p:cNvSpPr>
          <p:nvPr/>
        </p:nvSpPr>
        <p:spPr bwMode="auto">
          <a:xfrm flipV="1">
            <a:off x="7162800" y="5334000"/>
            <a:ext cx="0" cy="762000"/>
          </a:xfrm>
          <a:prstGeom prst="line">
            <a:avLst/>
          </a:prstGeom>
          <a:noFill/>
          <a:ln w="9525">
            <a:solidFill>
              <a:schemeClr val="tx1"/>
            </a:solidFill>
            <a:round/>
          </a:ln>
        </p:spPr>
        <p:txBody>
          <a:bodyPr/>
          <a:lstStyle/>
          <a:p>
            <a:endParaRPr lang="zh-CN" altLang="en-US"/>
          </a:p>
        </p:txBody>
      </p:sp>
      <p:sp>
        <p:nvSpPr>
          <p:cNvPr id="7263" name="Line 154"/>
          <p:cNvSpPr>
            <a:spLocks noChangeShapeType="1"/>
          </p:cNvSpPr>
          <p:nvPr/>
        </p:nvSpPr>
        <p:spPr bwMode="auto">
          <a:xfrm>
            <a:off x="7162800" y="5334000"/>
            <a:ext cx="1447800" cy="0"/>
          </a:xfrm>
          <a:prstGeom prst="line">
            <a:avLst/>
          </a:prstGeom>
          <a:noFill/>
          <a:ln w="9525">
            <a:solidFill>
              <a:schemeClr val="tx1"/>
            </a:solidFill>
            <a:round/>
          </a:ln>
        </p:spPr>
        <p:txBody>
          <a:bodyPr/>
          <a:lstStyle/>
          <a:p>
            <a:endParaRPr lang="zh-CN" altLang="en-US"/>
          </a:p>
        </p:txBody>
      </p:sp>
      <p:sp>
        <p:nvSpPr>
          <p:cNvPr id="7264" name="Line 155"/>
          <p:cNvSpPr>
            <a:spLocks noChangeShapeType="1"/>
          </p:cNvSpPr>
          <p:nvPr/>
        </p:nvSpPr>
        <p:spPr bwMode="auto">
          <a:xfrm flipV="1">
            <a:off x="8610600" y="5105400"/>
            <a:ext cx="0" cy="228600"/>
          </a:xfrm>
          <a:prstGeom prst="line">
            <a:avLst/>
          </a:prstGeom>
          <a:noFill/>
          <a:ln w="9525">
            <a:solidFill>
              <a:schemeClr val="tx1"/>
            </a:solidFill>
            <a:round/>
          </a:ln>
        </p:spPr>
        <p:txBody>
          <a:bodyPr/>
          <a:lstStyle/>
          <a:p>
            <a:endParaRPr lang="zh-CN" altLang="en-US"/>
          </a:p>
        </p:txBody>
      </p:sp>
      <p:sp>
        <p:nvSpPr>
          <p:cNvPr id="7265" name="Line 156"/>
          <p:cNvSpPr>
            <a:spLocks noChangeShapeType="1"/>
          </p:cNvSpPr>
          <p:nvPr/>
        </p:nvSpPr>
        <p:spPr bwMode="auto">
          <a:xfrm>
            <a:off x="5486400" y="4953000"/>
            <a:ext cx="0" cy="228600"/>
          </a:xfrm>
          <a:prstGeom prst="line">
            <a:avLst/>
          </a:prstGeom>
          <a:noFill/>
          <a:ln w="9525">
            <a:solidFill>
              <a:schemeClr val="tx1"/>
            </a:solidFill>
            <a:round/>
          </a:ln>
        </p:spPr>
        <p:txBody>
          <a:bodyPr/>
          <a:lstStyle/>
          <a:p>
            <a:endParaRPr lang="zh-CN" altLang="en-US"/>
          </a:p>
        </p:txBody>
      </p:sp>
      <p:sp>
        <p:nvSpPr>
          <p:cNvPr id="7266" name="Line 158"/>
          <p:cNvSpPr>
            <a:spLocks noChangeShapeType="1"/>
          </p:cNvSpPr>
          <p:nvPr/>
        </p:nvSpPr>
        <p:spPr bwMode="auto">
          <a:xfrm>
            <a:off x="2057400" y="5334000"/>
            <a:ext cx="1676400" cy="0"/>
          </a:xfrm>
          <a:prstGeom prst="line">
            <a:avLst/>
          </a:prstGeom>
          <a:noFill/>
          <a:ln w="9525">
            <a:solidFill>
              <a:schemeClr val="tx1"/>
            </a:solidFill>
            <a:round/>
          </a:ln>
        </p:spPr>
        <p:txBody>
          <a:bodyPr/>
          <a:lstStyle/>
          <a:p>
            <a:endParaRPr lang="zh-CN" altLang="en-US"/>
          </a:p>
        </p:txBody>
      </p:sp>
      <p:sp>
        <p:nvSpPr>
          <p:cNvPr id="7267" name="Line 159"/>
          <p:cNvSpPr>
            <a:spLocks noChangeShapeType="1"/>
          </p:cNvSpPr>
          <p:nvPr/>
        </p:nvSpPr>
        <p:spPr bwMode="auto">
          <a:xfrm>
            <a:off x="3733800" y="5334000"/>
            <a:ext cx="0" cy="762000"/>
          </a:xfrm>
          <a:prstGeom prst="line">
            <a:avLst/>
          </a:prstGeom>
          <a:noFill/>
          <a:ln w="9525">
            <a:solidFill>
              <a:schemeClr val="tx1"/>
            </a:solidFill>
            <a:round/>
          </a:ln>
        </p:spPr>
        <p:txBody>
          <a:bodyPr/>
          <a:lstStyle/>
          <a:p>
            <a:endParaRPr lang="zh-CN" altLang="en-US"/>
          </a:p>
        </p:txBody>
      </p:sp>
      <p:sp>
        <p:nvSpPr>
          <p:cNvPr id="7268" name="Line 160"/>
          <p:cNvSpPr>
            <a:spLocks noChangeShapeType="1"/>
          </p:cNvSpPr>
          <p:nvPr/>
        </p:nvSpPr>
        <p:spPr bwMode="auto">
          <a:xfrm>
            <a:off x="1828800" y="5486400"/>
            <a:ext cx="1295400" cy="0"/>
          </a:xfrm>
          <a:prstGeom prst="line">
            <a:avLst/>
          </a:prstGeom>
          <a:noFill/>
          <a:ln w="9525">
            <a:solidFill>
              <a:schemeClr val="tx1"/>
            </a:solidFill>
            <a:round/>
          </a:ln>
        </p:spPr>
        <p:txBody>
          <a:bodyPr/>
          <a:lstStyle/>
          <a:p>
            <a:endParaRPr lang="zh-CN" altLang="en-US"/>
          </a:p>
        </p:txBody>
      </p:sp>
      <p:sp>
        <p:nvSpPr>
          <p:cNvPr id="7269" name="Line 161"/>
          <p:cNvSpPr>
            <a:spLocks noChangeShapeType="1"/>
          </p:cNvSpPr>
          <p:nvPr/>
        </p:nvSpPr>
        <p:spPr bwMode="auto">
          <a:xfrm>
            <a:off x="3124200" y="5486400"/>
            <a:ext cx="0" cy="609600"/>
          </a:xfrm>
          <a:prstGeom prst="line">
            <a:avLst/>
          </a:prstGeom>
          <a:noFill/>
          <a:ln w="9525">
            <a:solidFill>
              <a:schemeClr val="tx1"/>
            </a:solidFill>
            <a:round/>
          </a:ln>
        </p:spPr>
        <p:txBody>
          <a:bodyPr/>
          <a:lstStyle/>
          <a:p>
            <a:endParaRPr lang="zh-CN" altLang="en-US"/>
          </a:p>
        </p:txBody>
      </p:sp>
      <p:sp>
        <p:nvSpPr>
          <p:cNvPr id="7270" name="Line 162"/>
          <p:cNvSpPr>
            <a:spLocks noChangeShapeType="1"/>
          </p:cNvSpPr>
          <p:nvPr/>
        </p:nvSpPr>
        <p:spPr bwMode="auto">
          <a:xfrm>
            <a:off x="2819400" y="2286000"/>
            <a:ext cx="0" cy="76200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7271" name="Line 163"/>
          <p:cNvSpPr>
            <a:spLocks noChangeShapeType="1"/>
          </p:cNvSpPr>
          <p:nvPr/>
        </p:nvSpPr>
        <p:spPr bwMode="auto">
          <a:xfrm>
            <a:off x="2819400" y="3048000"/>
            <a:ext cx="0" cy="685800"/>
          </a:xfrm>
          <a:prstGeom prst="line">
            <a:avLst/>
          </a:prstGeom>
          <a:noFill/>
          <a:ln w="31750">
            <a:solidFill>
              <a:schemeClr val="tx1"/>
            </a:solidFill>
            <a:round/>
            <a:headEnd type="triangle" w="med" len="med"/>
            <a:tailEnd type="triangle" w="med" len="med"/>
          </a:ln>
        </p:spPr>
        <p:txBody>
          <a:bodyPr/>
          <a:lstStyle/>
          <a:p>
            <a:endParaRPr lang="zh-CN" altLang="en-US"/>
          </a:p>
        </p:txBody>
      </p:sp>
      <p:grpSp>
        <p:nvGrpSpPr>
          <p:cNvPr id="12" name="Group 166"/>
          <p:cNvGrpSpPr/>
          <p:nvPr/>
        </p:nvGrpSpPr>
        <p:grpSpPr bwMode="auto">
          <a:xfrm>
            <a:off x="4114800" y="2286000"/>
            <a:ext cx="0" cy="1447800"/>
            <a:chOff x="2592" y="1440"/>
            <a:chExt cx="0" cy="912"/>
          </a:xfrm>
        </p:grpSpPr>
        <p:sp>
          <p:nvSpPr>
            <p:cNvPr id="7273" name="Line 164"/>
            <p:cNvSpPr>
              <a:spLocks noChangeShapeType="1"/>
            </p:cNvSpPr>
            <p:nvPr/>
          </p:nvSpPr>
          <p:spPr bwMode="auto">
            <a:xfrm>
              <a:off x="2592" y="1440"/>
              <a:ext cx="0" cy="48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7274" name="Line 165"/>
            <p:cNvSpPr>
              <a:spLocks noChangeShapeType="1"/>
            </p:cNvSpPr>
            <p:nvPr/>
          </p:nvSpPr>
          <p:spPr bwMode="auto">
            <a:xfrm flipH="1">
              <a:off x="2592" y="1920"/>
              <a:ext cx="0" cy="432"/>
            </a:xfrm>
            <a:prstGeom prst="line">
              <a:avLst/>
            </a:prstGeom>
            <a:noFill/>
            <a:ln w="31750">
              <a:solidFill>
                <a:schemeClr val="tx1"/>
              </a:solidFill>
              <a:round/>
              <a:headEnd type="triangle" w="med" len="med"/>
              <a:tailEnd type="triangle" w="med" len="med"/>
            </a:ln>
          </p:spPr>
          <p:txBody>
            <a:bodyPr/>
            <a:lstStyle/>
            <a:p>
              <a:endParaRPr lang="zh-CN" altLang="en-US"/>
            </a:p>
          </p:txBody>
        </p:sp>
      </p:grpSp>
      <p:grpSp>
        <p:nvGrpSpPr>
          <p:cNvPr id="13" name="Group 167"/>
          <p:cNvGrpSpPr/>
          <p:nvPr/>
        </p:nvGrpSpPr>
        <p:grpSpPr bwMode="auto">
          <a:xfrm>
            <a:off x="5334000" y="2286000"/>
            <a:ext cx="0" cy="1447800"/>
            <a:chOff x="2592" y="1440"/>
            <a:chExt cx="0" cy="912"/>
          </a:xfrm>
        </p:grpSpPr>
        <p:sp>
          <p:nvSpPr>
            <p:cNvPr id="7276" name="Line 168"/>
            <p:cNvSpPr>
              <a:spLocks noChangeShapeType="1"/>
            </p:cNvSpPr>
            <p:nvPr/>
          </p:nvSpPr>
          <p:spPr bwMode="auto">
            <a:xfrm>
              <a:off x="2592" y="1440"/>
              <a:ext cx="0" cy="48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7277" name="Line 169"/>
            <p:cNvSpPr>
              <a:spLocks noChangeShapeType="1"/>
            </p:cNvSpPr>
            <p:nvPr/>
          </p:nvSpPr>
          <p:spPr bwMode="auto">
            <a:xfrm flipH="1">
              <a:off x="2592" y="1920"/>
              <a:ext cx="0" cy="432"/>
            </a:xfrm>
            <a:prstGeom prst="line">
              <a:avLst/>
            </a:prstGeom>
            <a:noFill/>
            <a:ln w="31750">
              <a:solidFill>
                <a:schemeClr val="tx1"/>
              </a:solidFill>
              <a:round/>
              <a:headEnd type="triangle" w="med" len="med"/>
              <a:tailEnd type="triangle" w="med" len="med"/>
            </a:ln>
          </p:spPr>
          <p:txBody>
            <a:bodyPr/>
            <a:lstStyle/>
            <a:p>
              <a:endParaRPr lang="zh-CN" altLang="en-US"/>
            </a:p>
          </p:txBody>
        </p:sp>
      </p:grpSp>
      <p:grpSp>
        <p:nvGrpSpPr>
          <p:cNvPr id="14" name="Group 170"/>
          <p:cNvGrpSpPr/>
          <p:nvPr/>
        </p:nvGrpSpPr>
        <p:grpSpPr bwMode="auto">
          <a:xfrm>
            <a:off x="6705600" y="2286000"/>
            <a:ext cx="0" cy="1447800"/>
            <a:chOff x="2592" y="1440"/>
            <a:chExt cx="0" cy="912"/>
          </a:xfrm>
        </p:grpSpPr>
        <p:sp>
          <p:nvSpPr>
            <p:cNvPr id="7279" name="Line 171"/>
            <p:cNvSpPr>
              <a:spLocks noChangeShapeType="1"/>
            </p:cNvSpPr>
            <p:nvPr/>
          </p:nvSpPr>
          <p:spPr bwMode="auto">
            <a:xfrm>
              <a:off x="2592" y="1440"/>
              <a:ext cx="0" cy="48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7280" name="Line 172"/>
            <p:cNvSpPr>
              <a:spLocks noChangeShapeType="1"/>
            </p:cNvSpPr>
            <p:nvPr/>
          </p:nvSpPr>
          <p:spPr bwMode="auto">
            <a:xfrm flipH="1">
              <a:off x="2592" y="1920"/>
              <a:ext cx="0" cy="432"/>
            </a:xfrm>
            <a:prstGeom prst="line">
              <a:avLst/>
            </a:prstGeom>
            <a:noFill/>
            <a:ln w="31750">
              <a:solidFill>
                <a:schemeClr val="tx1"/>
              </a:solidFill>
              <a:round/>
              <a:headEnd type="triangle" w="med" len="med"/>
              <a:tailEnd type="triangle" w="med" len="med"/>
            </a:ln>
          </p:spPr>
          <p:txBody>
            <a:bodyPr/>
            <a:lstStyle/>
            <a:p>
              <a:endParaRPr lang="zh-CN" altLang="en-US"/>
            </a:p>
          </p:txBody>
        </p:sp>
      </p:grpSp>
      <p:grpSp>
        <p:nvGrpSpPr>
          <p:cNvPr id="15" name="Group 173"/>
          <p:cNvGrpSpPr/>
          <p:nvPr/>
        </p:nvGrpSpPr>
        <p:grpSpPr bwMode="auto">
          <a:xfrm>
            <a:off x="8001000" y="2286000"/>
            <a:ext cx="0" cy="1447800"/>
            <a:chOff x="2592" y="1440"/>
            <a:chExt cx="0" cy="912"/>
          </a:xfrm>
        </p:grpSpPr>
        <p:sp>
          <p:nvSpPr>
            <p:cNvPr id="7282" name="Line 174"/>
            <p:cNvSpPr>
              <a:spLocks noChangeShapeType="1"/>
            </p:cNvSpPr>
            <p:nvPr/>
          </p:nvSpPr>
          <p:spPr bwMode="auto">
            <a:xfrm>
              <a:off x="2592" y="1440"/>
              <a:ext cx="0" cy="480"/>
            </a:xfrm>
            <a:prstGeom prst="line">
              <a:avLst/>
            </a:prstGeom>
            <a:noFill/>
            <a:ln w="31750">
              <a:solidFill>
                <a:schemeClr val="tx1"/>
              </a:solidFill>
              <a:round/>
              <a:headEnd type="triangle" w="med" len="med"/>
              <a:tailEnd type="triangle" w="med" len="med"/>
            </a:ln>
          </p:spPr>
          <p:txBody>
            <a:bodyPr/>
            <a:lstStyle/>
            <a:p>
              <a:endParaRPr lang="zh-CN" altLang="en-US"/>
            </a:p>
          </p:txBody>
        </p:sp>
        <p:sp>
          <p:nvSpPr>
            <p:cNvPr id="7283" name="Line 175"/>
            <p:cNvSpPr>
              <a:spLocks noChangeShapeType="1"/>
            </p:cNvSpPr>
            <p:nvPr/>
          </p:nvSpPr>
          <p:spPr bwMode="auto">
            <a:xfrm flipH="1">
              <a:off x="2592" y="1920"/>
              <a:ext cx="0" cy="432"/>
            </a:xfrm>
            <a:prstGeom prst="line">
              <a:avLst/>
            </a:prstGeom>
            <a:noFill/>
            <a:ln w="31750">
              <a:solidFill>
                <a:schemeClr val="tx1"/>
              </a:solidFill>
              <a:round/>
              <a:headEnd type="triangle" w="med" len="med"/>
              <a:tailEnd type="triangle" w="med" len="med"/>
            </a:ln>
          </p:spPr>
          <p:txBody>
            <a:bodyPr/>
            <a:lstStyle/>
            <a:p>
              <a:endParaRPr lang="zh-CN" altLang="en-US"/>
            </a:p>
          </p:txBody>
        </p:sp>
      </p:grpSp>
      <p:grpSp>
        <p:nvGrpSpPr>
          <p:cNvPr id="16" name="Group 179"/>
          <p:cNvGrpSpPr/>
          <p:nvPr/>
        </p:nvGrpSpPr>
        <p:grpSpPr bwMode="auto">
          <a:xfrm>
            <a:off x="8382000" y="1828800"/>
            <a:ext cx="609600" cy="304800"/>
            <a:chOff x="960" y="1008"/>
            <a:chExt cx="384" cy="192"/>
          </a:xfrm>
        </p:grpSpPr>
        <p:sp>
          <p:nvSpPr>
            <p:cNvPr id="7285" name="Text Box 177"/>
            <p:cNvSpPr txBox="1">
              <a:spLocks noChangeArrowheads="1"/>
            </p:cNvSpPr>
            <p:nvPr/>
          </p:nvSpPr>
          <p:spPr bwMode="auto">
            <a:xfrm>
              <a:off x="960" y="1008"/>
              <a:ext cx="384" cy="192"/>
            </a:xfrm>
            <a:prstGeom prst="rect">
              <a:avLst/>
            </a:prstGeom>
            <a:noFill/>
            <a:ln w="9525">
              <a:noFill/>
              <a:miter lim="800000"/>
            </a:ln>
          </p:spPr>
          <p:txBody>
            <a:bodyPr>
              <a:spAutoFit/>
            </a:bodyPr>
            <a:lstStyle/>
            <a:p>
              <a:pPr>
                <a:spcBef>
                  <a:spcPct val="50000"/>
                </a:spcBef>
              </a:pPr>
              <a:r>
                <a:rPr lang="en-US" altLang="zh-CN" sz="1400" b="1"/>
                <a:t> </a:t>
              </a:r>
              <a:r>
                <a:rPr lang="en-US" altLang="zh-CN" sz="1400" b="1">
                  <a:solidFill>
                    <a:srgbClr val="FF3300"/>
                  </a:solidFill>
                </a:rPr>
                <a:t>CS</a:t>
              </a:r>
              <a:endParaRPr lang="en-US" altLang="zh-CN" sz="1400" b="1">
                <a:solidFill>
                  <a:srgbClr val="FF3300"/>
                </a:solidFill>
              </a:endParaRPr>
            </a:p>
          </p:txBody>
        </p:sp>
        <p:sp>
          <p:nvSpPr>
            <p:cNvPr id="7286" name="Line 178"/>
            <p:cNvSpPr>
              <a:spLocks noChangeShapeType="1"/>
            </p:cNvSpPr>
            <p:nvPr/>
          </p:nvSpPr>
          <p:spPr bwMode="auto">
            <a:xfrm>
              <a:off x="1008" y="1008"/>
              <a:ext cx="192" cy="1"/>
            </a:xfrm>
            <a:prstGeom prst="line">
              <a:avLst/>
            </a:prstGeom>
            <a:noFill/>
            <a:ln w="9525">
              <a:solidFill>
                <a:schemeClr val="tx1"/>
              </a:solidFill>
              <a:round/>
            </a:ln>
          </p:spPr>
          <p:txBody>
            <a:bodyPr/>
            <a:lstStyle/>
            <a:p>
              <a:endParaRPr lang="zh-CN" altLang="en-US"/>
            </a:p>
          </p:txBody>
        </p:sp>
      </p:grpSp>
      <p:sp>
        <p:nvSpPr>
          <p:cNvPr id="7287" name="Line 180"/>
          <p:cNvSpPr>
            <a:spLocks noChangeShapeType="1"/>
          </p:cNvSpPr>
          <p:nvPr/>
        </p:nvSpPr>
        <p:spPr bwMode="auto">
          <a:xfrm>
            <a:off x="2286000" y="6248400"/>
            <a:ext cx="457200" cy="0"/>
          </a:xfrm>
          <a:prstGeom prst="line">
            <a:avLst/>
          </a:prstGeom>
          <a:noFill/>
          <a:ln w="9525">
            <a:solidFill>
              <a:schemeClr val="tx1"/>
            </a:solidFill>
            <a:round/>
            <a:tailEnd type="triangle" w="med" len="med"/>
          </a:ln>
        </p:spPr>
        <p:txBody>
          <a:bodyPr/>
          <a:lstStyle/>
          <a:p>
            <a:endParaRPr lang="zh-CN" altLang="en-US"/>
          </a:p>
        </p:txBody>
      </p:sp>
      <p:grpSp>
        <p:nvGrpSpPr>
          <p:cNvPr id="17" name="Group 184"/>
          <p:cNvGrpSpPr/>
          <p:nvPr/>
        </p:nvGrpSpPr>
        <p:grpSpPr bwMode="auto">
          <a:xfrm>
            <a:off x="1524000" y="6172200"/>
            <a:ext cx="914400" cy="366713"/>
            <a:chOff x="816" y="3840"/>
            <a:chExt cx="576" cy="231"/>
          </a:xfrm>
        </p:grpSpPr>
        <p:sp>
          <p:nvSpPr>
            <p:cNvPr id="7289" name="Text Box 182"/>
            <p:cNvSpPr txBox="1">
              <a:spLocks noChangeArrowheads="1"/>
            </p:cNvSpPr>
            <p:nvPr/>
          </p:nvSpPr>
          <p:spPr bwMode="auto">
            <a:xfrm>
              <a:off x="816" y="3840"/>
              <a:ext cx="576" cy="231"/>
            </a:xfrm>
            <a:prstGeom prst="rect">
              <a:avLst/>
            </a:prstGeom>
            <a:noFill/>
            <a:ln w="9525">
              <a:noFill/>
              <a:miter lim="800000"/>
            </a:ln>
          </p:spPr>
          <p:txBody>
            <a:bodyPr>
              <a:spAutoFit/>
            </a:bodyPr>
            <a:lstStyle/>
            <a:p>
              <a:pPr>
                <a:spcBef>
                  <a:spcPct val="50000"/>
                </a:spcBef>
              </a:pPr>
              <a:r>
                <a:rPr lang="en-US" altLang="zh-CN" b="1">
                  <a:solidFill>
                    <a:srgbClr val="FF3300"/>
                  </a:solidFill>
                  <a:latin typeface="Times New Roman" panose="02020603050405020304" pitchFamily="18" charset="0"/>
                </a:rPr>
                <a:t>MREQ</a:t>
              </a:r>
              <a:endParaRPr lang="en-US" altLang="zh-CN" b="1">
                <a:solidFill>
                  <a:srgbClr val="FF3300"/>
                </a:solidFill>
                <a:latin typeface="Times New Roman" panose="02020603050405020304" pitchFamily="18" charset="0"/>
              </a:endParaRPr>
            </a:p>
          </p:txBody>
        </p:sp>
        <p:sp>
          <p:nvSpPr>
            <p:cNvPr id="7290" name="Line 183"/>
            <p:cNvSpPr>
              <a:spLocks noChangeShapeType="1"/>
            </p:cNvSpPr>
            <p:nvPr/>
          </p:nvSpPr>
          <p:spPr bwMode="auto">
            <a:xfrm>
              <a:off x="912" y="3840"/>
              <a:ext cx="336" cy="1"/>
            </a:xfrm>
            <a:prstGeom prst="line">
              <a:avLst/>
            </a:prstGeom>
            <a:noFill/>
            <a:ln w="9525">
              <a:solidFill>
                <a:schemeClr val="tx1"/>
              </a:solidFill>
              <a:round/>
            </a:ln>
          </p:spPr>
          <p:txBody>
            <a:bodyPr/>
            <a:lstStyle/>
            <a:p>
              <a:endParaRPr lang="zh-CN" altLang="en-US"/>
            </a:p>
          </p:txBody>
        </p:sp>
      </p:grpSp>
      <p:grpSp>
        <p:nvGrpSpPr>
          <p:cNvPr id="18" name="Group 185"/>
          <p:cNvGrpSpPr/>
          <p:nvPr/>
        </p:nvGrpSpPr>
        <p:grpSpPr bwMode="auto">
          <a:xfrm>
            <a:off x="609600" y="4191000"/>
            <a:ext cx="914400" cy="366713"/>
            <a:chOff x="816" y="3840"/>
            <a:chExt cx="576" cy="231"/>
          </a:xfrm>
        </p:grpSpPr>
        <p:sp>
          <p:nvSpPr>
            <p:cNvPr id="7292" name="Text Box 186"/>
            <p:cNvSpPr txBox="1">
              <a:spLocks noChangeArrowheads="1"/>
            </p:cNvSpPr>
            <p:nvPr/>
          </p:nvSpPr>
          <p:spPr bwMode="auto">
            <a:xfrm>
              <a:off x="816" y="3840"/>
              <a:ext cx="576" cy="231"/>
            </a:xfrm>
            <a:prstGeom prst="rect">
              <a:avLst/>
            </a:prstGeom>
            <a:noFill/>
            <a:ln w="9525">
              <a:noFill/>
              <a:miter lim="800000"/>
            </a:ln>
          </p:spPr>
          <p:txBody>
            <a:bodyPr>
              <a:spAutoFit/>
            </a:bodyPr>
            <a:lstStyle/>
            <a:p>
              <a:pPr>
                <a:spcBef>
                  <a:spcPct val="50000"/>
                </a:spcBef>
              </a:pPr>
              <a:r>
                <a:rPr lang="en-US" altLang="zh-CN" b="1">
                  <a:solidFill>
                    <a:srgbClr val="FF3300"/>
                  </a:solidFill>
                  <a:latin typeface="Times New Roman" panose="02020603050405020304" pitchFamily="18" charset="0"/>
                </a:rPr>
                <a:t>MREQ</a:t>
              </a:r>
              <a:endParaRPr lang="en-US" altLang="zh-CN" b="1">
                <a:solidFill>
                  <a:srgbClr val="FF3300"/>
                </a:solidFill>
                <a:latin typeface="Times New Roman" panose="02020603050405020304" pitchFamily="18" charset="0"/>
              </a:endParaRPr>
            </a:p>
          </p:txBody>
        </p:sp>
        <p:sp>
          <p:nvSpPr>
            <p:cNvPr id="7293" name="Line 187"/>
            <p:cNvSpPr>
              <a:spLocks noChangeShapeType="1"/>
            </p:cNvSpPr>
            <p:nvPr/>
          </p:nvSpPr>
          <p:spPr bwMode="auto">
            <a:xfrm>
              <a:off x="912" y="3840"/>
              <a:ext cx="336" cy="1"/>
            </a:xfrm>
            <a:prstGeom prst="line">
              <a:avLst/>
            </a:prstGeom>
            <a:noFill/>
            <a:ln w="9525">
              <a:solidFill>
                <a:schemeClr val="tx1"/>
              </a:solidFill>
              <a:round/>
            </a:ln>
          </p:spPr>
          <p:txBody>
            <a:bodyPr/>
            <a:lstStyle/>
            <a:p>
              <a:endParaRPr lang="zh-CN" altLang="en-US"/>
            </a:p>
          </p:txBody>
        </p:sp>
      </p:grpSp>
      <p:sp>
        <p:nvSpPr>
          <p:cNvPr id="7294" name="Line 191"/>
          <p:cNvSpPr>
            <a:spLocks noChangeShapeType="1"/>
          </p:cNvSpPr>
          <p:nvPr/>
        </p:nvSpPr>
        <p:spPr bwMode="auto">
          <a:xfrm>
            <a:off x="609600" y="3429000"/>
            <a:ext cx="7620000" cy="0"/>
          </a:xfrm>
          <a:prstGeom prst="line">
            <a:avLst/>
          </a:prstGeom>
          <a:noFill/>
          <a:ln w="9525">
            <a:solidFill>
              <a:schemeClr val="tx1"/>
            </a:solidFill>
            <a:round/>
          </a:ln>
        </p:spPr>
        <p:txBody>
          <a:bodyPr/>
          <a:lstStyle/>
          <a:p>
            <a:endParaRPr lang="zh-CN" altLang="en-US"/>
          </a:p>
        </p:txBody>
      </p:sp>
      <p:grpSp>
        <p:nvGrpSpPr>
          <p:cNvPr id="19" name="Group 194"/>
          <p:cNvGrpSpPr/>
          <p:nvPr/>
        </p:nvGrpSpPr>
        <p:grpSpPr bwMode="auto">
          <a:xfrm>
            <a:off x="3124200" y="2286000"/>
            <a:ext cx="0" cy="1447800"/>
            <a:chOff x="1968" y="1440"/>
            <a:chExt cx="0" cy="912"/>
          </a:xfrm>
        </p:grpSpPr>
        <p:sp>
          <p:nvSpPr>
            <p:cNvPr id="7296" name="Line 192"/>
            <p:cNvSpPr>
              <a:spLocks noChangeShapeType="1"/>
            </p:cNvSpPr>
            <p:nvPr/>
          </p:nvSpPr>
          <p:spPr bwMode="auto">
            <a:xfrm>
              <a:off x="1968" y="2160"/>
              <a:ext cx="0" cy="192"/>
            </a:xfrm>
            <a:prstGeom prst="line">
              <a:avLst/>
            </a:prstGeom>
            <a:noFill/>
            <a:ln w="9525">
              <a:solidFill>
                <a:schemeClr val="tx1"/>
              </a:solidFill>
              <a:round/>
              <a:tailEnd type="triangle" w="med" len="med"/>
            </a:ln>
          </p:spPr>
          <p:txBody>
            <a:bodyPr/>
            <a:lstStyle/>
            <a:p>
              <a:endParaRPr lang="zh-CN" altLang="en-US"/>
            </a:p>
          </p:txBody>
        </p:sp>
        <p:sp>
          <p:nvSpPr>
            <p:cNvPr id="7297" name="Line 193"/>
            <p:cNvSpPr>
              <a:spLocks noChangeShapeType="1"/>
            </p:cNvSpPr>
            <p:nvPr/>
          </p:nvSpPr>
          <p:spPr bwMode="auto">
            <a:xfrm flipV="1">
              <a:off x="1968" y="1440"/>
              <a:ext cx="0" cy="720"/>
            </a:xfrm>
            <a:prstGeom prst="line">
              <a:avLst/>
            </a:prstGeom>
            <a:noFill/>
            <a:ln w="9525">
              <a:solidFill>
                <a:schemeClr val="tx1"/>
              </a:solidFill>
              <a:round/>
              <a:tailEnd type="triangle" w="med" len="med"/>
            </a:ln>
          </p:spPr>
          <p:txBody>
            <a:bodyPr/>
            <a:lstStyle/>
            <a:p>
              <a:endParaRPr lang="zh-CN" altLang="en-US"/>
            </a:p>
          </p:txBody>
        </p:sp>
      </p:grpSp>
      <p:grpSp>
        <p:nvGrpSpPr>
          <p:cNvPr id="20" name="Group 195"/>
          <p:cNvGrpSpPr/>
          <p:nvPr/>
        </p:nvGrpSpPr>
        <p:grpSpPr bwMode="auto">
          <a:xfrm>
            <a:off x="4343400" y="2286000"/>
            <a:ext cx="0" cy="1447800"/>
            <a:chOff x="1968" y="1440"/>
            <a:chExt cx="0" cy="912"/>
          </a:xfrm>
        </p:grpSpPr>
        <p:sp>
          <p:nvSpPr>
            <p:cNvPr id="7299" name="Line 196"/>
            <p:cNvSpPr>
              <a:spLocks noChangeShapeType="1"/>
            </p:cNvSpPr>
            <p:nvPr/>
          </p:nvSpPr>
          <p:spPr bwMode="auto">
            <a:xfrm>
              <a:off x="1968" y="2160"/>
              <a:ext cx="0" cy="192"/>
            </a:xfrm>
            <a:prstGeom prst="line">
              <a:avLst/>
            </a:prstGeom>
            <a:noFill/>
            <a:ln w="9525">
              <a:solidFill>
                <a:schemeClr val="tx1"/>
              </a:solidFill>
              <a:round/>
              <a:tailEnd type="triangle" w="med" len="med"/>
            </a:ln>
          </p:spPr>
          <p:txBody>
            <a:bodyPr/>
            <a:lstStyle/>
            <a:p>
              <a:endParaRPr lang="zh-CN" altLang="en-US"/>
            </a:p>
          </p:txBody>
        </p:sp>
        <p:sp>
          <p:nvSpPr>
            <p:cNvPr id="7300" name="Line 197"/>
            <p:cNvSpPr>
              <a:spLocks noChangeShapeType="1"/>
            </p:cNvSpPr>
            <p:nvPr/>
          </p:nvSpPr>
          <p:spPr bwMode="auto">
            <a:xfrm flipV="1">
              <a:off x="1968" y="1440"/>
              <a:ext cx="0" cy="720"/>
            </a:xfrm>
            <a:prstGeom prst="line">
              <a:avLst/>
            </a:prstGeom>
            <a:noFill/>
            <a:ln w="9525">
              <a:solidFill>
                <a:schemeClr val="tx1"/>
              </a:solidFill>
              <a:round/>
              <a:tailEnd type="triangle" w="med" len="med"/>
            </a:ln>
          </p:spPr>
          <p:txBody>
            <a:bodyPr/>
            <a:lstStyle/>
            <a:p>
              <a:endParaRPr lang="zh-CN" altLang="en-US"/>
            </a:p>
          </p:txBody>
        </p:sp>
      </p:grpSp>
      <p:grpSp>
        <p:nvGrpSpPr>
          <p:cNvPr id="21" name="Group 198"/>
          <p:cNvGrpSpPr/>
          <p:nvPr/>
        </p:nvGrpSpPr>
        <p:grpSpPr bwMode="auto">
          <a:xfrm>
            <a:off x="5638800" y="2286000"/>
            <a:ext cx="0" cy="1447800"/>
            <a:chOff x="1968" y="1440"/>
            <a:chExt cx="0" cy="912"/>
          </a:xfrm>
        </p:grpSpPr>
        <p:sp>
          <p:nvSpPr>
            <p:cNvPr id="7302" name="Line 199"/>
            <p:cNvSpPr>
              <a:spLocks noChangeShapeType="1"/>
            </p:cNvSpPr>
            <p:nvPr/>
          </p:nvSpPr>
          <p:spPr bwMode="auto">
            <a:xfrm>
              <a:off x="1968" y="2160"/>
              <a:ext cx="0" cy="192"/>
            </a:xfrm>
            <a:prstGeom prst="line">
              <a:avLst/>
            </a:prstGeom>
            <a:noFill/>
            <a:ln w="9525">
              <a:solidFill>
                <a:schemeClr val="tx1"/>
              </a:solidFill>
              <a:round/>
              <a:tailEnd type="triangle" w="med" len="med"/>
            </a:ln>
          </p:spPr>
          <p:txBody>
            <a:bodyPr/>
            <a:lstStyle/>
            <a:p>
              <a:endParaRPr lang="zh-CN" altLang="en-US"/>
            </a:p>
          </p:txBody>
        </p:sp>
        <p:sp>
          <p:nvSpPr>
            <p:cNvPr id="7303" name="Line 200"/>
            <p:cNvSpPr>
              <a:spLocks noChangeShapeType="1"/>
            </p:cNvSpPr>
            <p:nvPr/>
          </p:nvSpPr>
          <p:spPr bwMode="auto">
            <a:xfrm flipV="1">
              <a:off x="1968" y="1440"/>
              <a:ext cx="0" cy="720"/>
            </a:xfrm>
            <a:prstGeom prst="line">
              <a:avLst/>
            </a:prstGeom>
            <a:noFill/>
            <a:ln w="9525">
              <a:solidFill>
                <a:schemeClr val="tx1"/>
              </a:solidFill>
              <a:round/>
              <a:tailEnd type="triangle" w="med" len="med"/>
            </a:ln>
          </p:spPr>
          <p:txBody>
            <a:bodyPr/>
            <a:lstStyle/>
            <a:p>
              <a:endParaRPr lang="zh-CN" altLang="en-US"/>
            </a:p>
          </p:txBody>
        </p:sp>
      </p:grpSp>
      <p:grpSp>
        <p:nvGrpSpPr>
          <p:cNvPr id="22" name="Group 201"/>
          <p:cNvGrpSpPr/>
          <p:nvPr/>
        </p:nvGrpSpPr>
        <p:grpSpPr bwMode="auto">
          <a:xfrm>
            <a:off x="7010400" y="2286000"/>
            <a:ext cx="0" cy="1447800"/>
            <a:chOff x="1968" y="1440"/>
            <a:chExt cx="0" cy="912"/>
          </a:xfrm>
        </p:grpSpPr>
        <p:sp>
          <p:nvSpPr>
            <p:cNvPr id="7305" name="Line 202"/>
            <p:cNvSpPr>
              <a:spLocks noChangeShapeType="1"/>
            </p:cNvSpPr>
            <p:nvPr/>
          </p:nvSpPr>
          <p:spPr bwMode="auto">
            <a:xfrm>
              <a:off x="1968" y="2160"/>
              <a:ext cx="0" cy="192"/>
            </a:xfrm>
            <a:prstGeom prst="line">
              <a:avLst/>
            </a:prstGeom>
            <a:noFill/>
            <a:ln w="9525">
              <a:solidFill>
                <a:schemeClr val="tx1"/>
              </a:solidFill>
              <a:round/>
              <a:tailEnd type="triangle" w="med" len="med"/>
            </a:ln>
          </p:spPr>
          <p:txBody>
            <a:bodyPr/>
            <a:lstStyle/>
            <a:p>
              <a:endParaRPr lang="zh-CN" altLang="en-US"/>
            </a:p>
          </p:txBody>
        </p:sp>
        <p:sp>
          <p:nvSpPr>
            <p:cNvPr id="7306" name="Line 203"/>
            <p:cNvSpPr>
              <a:spLocks noChangeShapeType="1"/>
            </p:cNvSpPr>
            <p:nvPr/>
          </p:nvSpPr>
          <p:spPr bwMode="auto">
            <a:xfrm flipV="1">
              <a:off x="1968" y="1440"/>
              <a:ext cx="0" cy="720"/>
            </a:xfrm>
            <a:prstGeom prst="line">
              <a:avLst/>
            </a:prstGeom>
            <a:noFill/>
            <a:ln w="9525">
              <a:solidFill>
                <a:schemeClr val="tx1"/>
              </a:solidFill>
              <a:round/>
              <a:tailEnd type="triangle" w="med" len="med"/>
            </a:ln>
          </p:spPr>
          <p:txBody>
            <a:bodyPr/>
            <a:lstStyle/>
            <a:p>
              <a:endParaRPr lang="zh-CN" altLang="en-US"/>
            </a:p>
          </p:txBody>
        </p:sp>
      </p:grpSp>
      <p:grpSp>
        <p:nvGrpSpPr>
          <p:cNvPr id="23" name="Group 204"/>
          <p:cNvGrpSpPr/>
          <p:nvPr/>
        </p:nvGrpSpPr>
        <p:grpSpPr bwMode="auto">
          <a:xfrm>
            <a:off x="8229600" y="2286000"/>
            <a:ext cx="0" cy="1447800"/>
            <a:chOff x="1968" y="1440"/>
            <a:chExt cx="0" cy="912"/>
          </a:xfrm>
        </p:grpSpPr>
        <p:sp>
          <p:nvSpPr>
            <p:cNvPr id="7308" name="Line 205"/>
            <p:cNvSpPr>
              <a:spLocks noChangeShapeType="1"/>
            </p:cNvSpPr>
            <p:nvPr/>
          </p:nvSpPr>
          <p:spPr bwMode="auto">
            <a:xfrm>
              <a:off x="1968" y="2160"/>
              <a:ext cx="0" cy="192"/>
            </a:xfrm>
            <a:prstGeom prst="line">
              <a:avLst/>
            </a:prstGeom>
            <a:noFill/>
            <a:ln w="9525">
              <a:solidFill>
                <a:schemeClr val="tx1"/>
              </a:solidFill>
              <a:round/>
              <a:tailEnd type="triangle" w="med" len="med"/>
            </a:ln>
          </p:spPr>
          <p:txBody>
            <a:bodyPr/>
            <a:lstStyle/>
            <a:p>
              <a:endParaRPr lang="zh-CN" altLang="en-US"/>
            </a:p>
          </p:txBody>
        </p:sp>
        <p:sp>
          <p:nvSpPr>
            <p:cNvPr id="7309" name="Line 206"/>
            <p:cNvSpPr>
              <a:spLocks noChangeShapeType="1"/>
            </p:cNvSpPr>
            <p:nvPr/>
          </p:nvSpPr>
          <p:spPr bwMode="auto">
            <a:xfrm flipV="1">
              <a:off x="1968" y="1440"/>
              <a:ext cx="0" cy="720"/>
            </a:xfrm>
            <a:prstGeom prst="line">
              <a:avLst/>
            </a:prstGeom>
            <a:noFill/>
            <a:ln w="9525">
              <a:solidFill>
                <a:schemeClr val="tx1"/>
              </a:solidFill>
              <a:round/>
              <a:tailEnd type="triangle" w="med" len="med"/>
            </a:ln>
          </p:spPr>
          <p:txBody>
            <a:bodyPr/>
            <a:lstStyle/>
            <a:p>
              <a:endParaRPr lang="zh-CN" altLang="en-US"/>
            </a:p>
          </p:txBody>
        </p:sp>
      </p:grpSp>
      <p:sp>
        <p:nvSpPr>
          <p:cNvPr id="7310" name="Line 207"/>
          <p:cNvSpPr>
            <a:spLocks noChangeShapeType="1"/>
          </p:cNvSpPr>
          <p:nvPr/>
        </p:nvSpPr>
        <p:spPr bwMode="auto">
          <a:xfrm>
            <a:off x="609600" y="4038600"/>
            <a:ext cx="533400" cy="0"/>
          </a:xfrm>
          <a:prstGeom prst="line">
            <a:avLst/>
          </a:prstGeom>
          <a:noFill/>
          <a:ln w="9525">
            <a:solidFill>
              <a:schemeClr val="tx1"/>
            </a:solidFill>
            <a:round/>
            <a:tailEnd type="triangle" w="med" len="med"/>
          </a:ln>
        </p:spPr>
        <p:txBody>
          <a:bodyPr/>
          <a:lstStyle/>
          <a:p>
            <a:endParaRPr lang="zh-CN" altLang="en-US"/>
          </a:p>
        </p:txBody>
      </p:sp>
      <p:grpSp>
        <p:nvGrpSpPr>
          <p:cNvPr id="24" name="Group 209"/>
          <p:cNvGrpSpPr/>
          <p:nvPr/>
        </p:nvGrpSpPr>
        <p:grpSpPr bwMode="auto">
          <a:xfrm>
            <a:off x="8153400" y="3048000"/>
            <a:ext cx="609600" cy="304800"/>
            <a:chOff x="960" y="1008"/>
            <a:chExt cx="384" cy="192"/>
          </a:xfrm>
        </p:grpSpPr>
        <p:sp>
          <p:nvSpPr>
            <p:cNvPr id="7312" name="Text Box 210"/>
            <p:cNvSpPr txBox="1">
              <a:spLocks noChangeArrowheads="1"/>
            </p:cNvSpPr>
            <p:nvPr/>
          </p:nvSpPr>
          <p:spPr bwMode="auto">
            <a:xfrm>
              <a:off x="960" y="1008"/>
              <a:ext cx="384" cy="192"/>
            </a:xfrm>
            <a:prstGeom prst="rect">
              <a:avLst/>
            </a:prstGeom>
            <a:noFill/>
            <a:ln w="9525">
              <a:noFill/>
              <a:miter lim="800000"/>
            </a:ln>
          </p:spPr>
          <p:txBody>
            <a:bodyPr>
              <a:spAutoFit/>
            </a:bodyPr>
            <a:lstStyle/>
            <a:p>
              <a:pPr>
                <a:spcBef>
                  <a:spcPct val="50000"/>
                </a:spcBef>
              </a:pPr>
              <a:r>
                <a:rPr lang="en-US" altLang="zh-CN" sz="1400" b="1">
                  <a:solidFill>
                    <a:srgbClr val="FF3300"/>
                  </a:solidFill>
                </a:rPr>
                <a:t>WE</a:t>
              </a:r>
              <a:endParaRPr lang="en-US" altLang="zh-CN" sz="1400" b="1">
                <a:solidFill>
                  <a:srgbClr val="FF3300"/>
                </a:solidFill>
              </a:endParaRPr>
            </a:p>
          </p:txBody>
        </p:sp>
        <p:sp>
          <p:nvSpPr>
            <p:cNvPr id="7313" name="Line 211"/>
            <p:cNvSpPr>
              <a:spLocks noChangeShapeType="1"/>
            </p:cNvSpPr>
            <p:nvPr/>
          </p:nvSpPr>
          <p:spPr bwMode="auto">
            <a:xfrm>
              <a:off x="1008" y="1008"/>
              <a:ext cx="192" cy="1"/>
            </a:xfrm>
            <a:prstGeom prst="line">
              <a:avLst/>
            </a:prstGeom>
            <a:noFill/>
            <a:ln w="9525">
              <a:solidFill>
                <a:schemeClr val="tx1"/>
              </a:solidFill>
              <a:round/>
            </a:ln>
          </p:spPr>
          <p:txBody>
            <a:bodyPr/>
            <a:lstStyle/>
            <a:p>
              <a:endParaRPr lang="zh-CN" altLang="en-US"/>
            </a:p>
          </p:txBody>
        </p:sp>
      </p:grpSp>
      <p:grpSp>
        <p:nvGrpSpPr>
          <p:cNvPr id="25" name="Group 212"/>
          <p:cNvGrpSpPr/>
          <p:nvPr/>
        </p:nvGrpSpPr>
        <p:grpSpPr bwMode="auto">
          <a:xfrm>
            <a:off x="609600" y="3505200"/>
            <a:ext cx="609600" cy="304800"/>
            <a:chOff x="960" y="1008"/>
            <a:chExt cx="384" cy="192"/>
          </a:xfrm>
        </p:grpSpPr>
        <p:sp>
          <p:nvSpPr>
            <p:cNvPr id="7315" name="Text Box 213"/>
            <p:cNvSpPr txBox="1">
              <a:spLocks noChangeArrowheads="1"/>
            </p:cNvSpPr>
            <p:nvPr/>
          </p:nvSpPr>
          <p:spPr bwMode="auto">
            <a:xfrm>
              <a:off x="960" y="1008"/>
              <a:ext cx="384" cy="192"/>
            </a:xfrm>
            <a:prstGeom prst="rect">
              <a:avLst/>
            </a:prstGeom>
            <a:noFill/>
            <a:ln w="9525">
              <a:noFill/>
              <a:miter lim="800000"/>
            </a:ln>
          </p:spPr>
          <p:txBody>
            <a:bodyPr>
              <a:spAutoFit/>
            </a:bodyPr>
            <a:lstStyle/>
            <a:p>
              <a:pPr>
                <a:spcBef>
                  <a:spcPct val="50000"/>
                </a:spcBef>
              </a:pPr>
              <a:r>
                <a:rPr lang="en-US" altLang="zh-CN" sz="1400" b="1">
                  <a:solidFill>
                    <a:srgbClr val="FF3300"/>
                  </a:solidFill>
                </a:rPr>
                <a:t>R/W</a:t>
              </a:r>
              <a:endParaRPr lang="en-US" altLang="zh-CN" sz="1400" b="1">
                <a:solidFill>
                  <a:srgbClr val="FF3300"/>
                </a:solidFill>
              </a:endParaRPr>
            </a:p>
          </p:txBody>
        </p:sp>
        <p:sp>
          <p:nvSpPr>
            <p:cNvPr id="7316" name="Line 214"/>
            <p:cNvSpPr>
              <a:spLocks noChangeShapeType="1"/>
            </p:cNvSpPr>
            <p:nvPr/>
          </p:nvSpPr>
          <p:spPr bwMode="auto">
            <a:xfrm>
              <a:off x="1008" y="1008"/>
              <a:ext cx="192" cy="1"/>
            </a:xfrm>
            <a:prstGeom prst="line">
              <a:avLst/>
            </a:prstGeom>
            <a:noFill/>
            <a:ln w="9525">
              <a:solidFill>
                <a:schemeClr val="tx1"/>
              </a:solidFill>
              <a:round/>
            </a:ln>
          </p:spPr>
          <p:txBody>
            <a:bodyPr/>
            <a:lstStyle/>
            <a:p>
              <a:endParaRPr lang="zh-CN" altLang="en-US"/>
            </a:p>
          </p:txBody>
        </p:sp>
      </p:grpSp>
      <p:sp>
        <p:nvSpPr>
          <p:cNvPr id="7317" name="Line 215"/>
          <p:cNvSpPr>
            <a:spLocks noChangeShapeType="1"/>
          </p:cNvSpPr>
          <p:nvPr/>
        </p:nvSpPr>
        <p:spPr bwMode="auto">
          <a:xfrm>
            <a:off x="609600" y="4724400"/>
            <a:ext cx="533400" cy="0"/>
          </a:xfrm>
          <a:prstGeom prst="line">
            <a:avLst/>
          </a:prstGeom>
          <a:noFill/>
          <a:ln w="9525">
            <a:solidFill>
              <a:schemeClr val="tx1"/>
            </a:solidFill>
            <a:round/>
            <a:tailEnd type="triangle" w="med" len="med"/>
          </a:ln>
        </p:spPr>
        <p:txBody>
          <a:bodyPr/>
          <a:lstStyle/>
          <a:p>
            <a:endParaRPr lang="zh-CN" altLang="en-US"/>
          </a:p>
        </p:txBody>
      </p:sp>
      <p:sp>
        <p:nvSpPr>
          <p:cNvPr id="7318" name="Line 216"/>
          <p:cNvSpPr>
            <a:spLocks noChangeShapeType="1"/>
          </p:cNvSpPr>
          <p:nvPr/>
        </p:nvSpPr>
        <p:spPr bwMode="auto">
          <a:xfrm>
            <a:off x="609600" y="5105400"/>
            <a:ext cx="533400" cy="0"/>
          </a:xfrm>
          <a:prstGeom prst="line">
            <a:avLst/>
          </a:prstGeom>
          <a:noFill/>
          <a:ln w="9525">
            <a:solidFill>
              <a:schemeClr val="tx1"/>
            </a:solidFill>
            <a:round/>
            <a:tailEnd type="triangle" w="med" len="med"/>
          </a:ln>
        </p:spPr>
        <p:txBody>
          <a:bodyPr/>
          <a:lstStyle/>
          <a:p>
            <a:endParaRPr lang="zh-CN" altLang="en-US"/>
          </a:p>
        </p:txBody>
      </p:sp>
      <p:sp>
        <p:nvSpPr>
          <p:cNvPr id="7319" name="Line 217"/>
          <p:cNvSpPr>
            <a:spLocks noChangeShapeType="1"/>
          </p:cNvSpPr>
          <p:nvPr/>
        </p:nvSpPr>
        <p:spPr bwMode="auto">
          <a:xfrm>
            <a:off x="609600" y="5562600"/>
            <a:ext cx="533400" cy="0"/>
          </a:xfrm>
          <a:prstGeom prst="line">
            <a:avLst/>
          </a:prstGeom>
          <a:noFill/>
          <a:ln w="9525">
            <a:solidFill>
              <a:schemeClr val="tx1"/>
            </a:solidFill>
            <a:round/>
            <a:tailEnd type="triangle" w="med" len="med"/>
          </a:ln>
        </p:spPr>
        <p:txBody>
          <a:bodyPr/>
          <a:lstStyle/>
          <a:p>
            <a:endParaRPr lang="zh-CN" altLang="en-US"/>
          </a:p>
        </p:txBody>
      </p:sp>
      <p:sp>
        <p:nvSpPr>
          <p:cNvPr id="7320" name="Text Box 218"/>
          <p:cNvSpPr txBox="1">
            <a:spLocks noChangeArrowheads="1"/>
          </p:cNvSpPr>
          <p:nvPr/>
        </p:nvSpPr>
        <p:spPr bwMode="auto">
          <a:xfrm>
            <a:off x="685800" y="4724400"/>
            <a:ext cx="685800" cy="366713"/>
          </a:xfrm>
          <a:prstGeom prst="rect">
            <a:avLst/>
          </a:prstGeom>
          <a:noFill/>
          <a:ln w="9525">
            <a:noFill/>
            <a:miter lim="800000"/>
          </a:ln>
        </p:spPr>
        <p:txBody>
          <a:bodyPr>
            <a:spAutoFit/>
          </a:bodyPr>
          <a:lstStyle/>
          <a:p>
            <a:pPr>
              <a:spcBef>
                <a:spcPct val="50000"/>
              </a:spcBef>
            </a:pPr>
            <a:r>
              <a:rPr lang="en-US" altLang="zh-CN" b="1">
                <a:solidFill>
                  <a:srgbClr val="FF3300"/>
                </a:solidFill>
              </a:rPr>
              <a:t>A13</a:t>
            </a:r>
            <a:endParaRPr lang="en-US" altLang="zh-CN" b="1">
              <a:solidFill>
                <a:srgbClr val="FF3300"/>
              </a:solidFill>
            </a:endParaRPr>
          </a:p>
        </p:txBody>
      </p:sp>
      <p:sp>
        <p:nvSpPr>
          <p:cNvPr id="7321" name="Text Box 219"/>
          <p:cNvSpPr txBox="1">
            <a:spLocks noChangeArrowheads="1"/>
          </p:cNvSpPr>
          <p:nvPr/>
        </p:nvSpPr>
        <p:spPr bwMode="auto">
          <a:xfrm>
            <a:off x="685800" y="5105400"/>
            <a:ext cx="685800" cy="366713"/>
          </a:xfrm>
          <a:prstGeom prst="rect">
            <a:avLst/>
          </a:prstGeom>
          <a:noFill/>
          <a:ln w="9525">
            <a:noFill/>
            <a:miter lim="800000"/>
          </a:ln>
        </p:spPr>
        <p:txBody>
          <a:bodyPr>
            <a:spAutoFit/>
          </a:bodyPr>
          <a:lstStyle/>
          <a:p>
            <a:pPr>
              <a:spcBef>
                <a:spcPct val="50000"/>
              </a:spcBef>
            </a:pPr>
            <a:r>
              <a:rPr lang="en-US" altLang="zh-CN" b="1">
                <a:solidFill>
                  <a:srgbClr val="FF3300"/>
                </a:solidFill>
              </a:rPr>
              <a:t>A14</a:t>
            </a:r>
            <a:endParaRPr lang="en-US" altLang="zh-CN" b="1">
              <a:solidFill>
                <a:srgbClr val="FF3300"/>
              </a:solidFill>
            </a:endParaRPr>
          </a:p>
        </p:txBody>
      </p:sp>
      <p:sp>
        <p:nvSpPr>
          <p:cNvPr id="7322" name="Text Box 220"/>
          <p:cNvSpPr txBox="1">
            <a:spLocks noChangeArrowheads="1"/>
          </p:cNvSpPr>
          <p:nvPr/>
        </p:nvSpPr>
        <p:spPr bwMode="auto">
          <a:xfrm>
            <a:off x="685800" y="5562600"/>
            <a:ext cx="685800" cy="366713"/>
          </a:xfrm>
          <a:prstGeom prst="rect">
            <a:avLst/>
          </a:prstGeom>
          <a:noFill/>
          <a:ln w="9525">
            <a:noFill/>
            <a:miter lim="800000"/>
          </a:ln>
        </p:spPr>
        <p:txBody>
          <a:bodyPr>
            <a:spAutoFit/>
          </a:bodyPr>
          <a:lstStyle/>
          <a:p>
            <a:pPr>
              <a:spcBef>
                <a:spcPct val="50000"/>
              </a:spcBef>
            </a:pPr>
            <a:r>
              <a:rPr lang="en-US" altLang="zh-CN" b="1">
                <a:solidFill>
                  <a:srgbClr val="FF3300"/>
                </a:solidFill>
              </a:rPr>
              <a:t>A15</a:t>
            </a:r>
            <a:endParaRPr lang="en-US" altLang="zh-CN" b="1">
              <a:solidFill>
                <a:srgbClr val="FF3300"/>
              </a:solidFill>
            </a:endParaRPr>
          </a:p>
        </p:txBody>
      </p:sp>
      <p:sp>
        <p:nvSpPr>
          <p:cNvPr id="7323" name="Oval 222"/>
          <p:cNvSpPr>
            <a:spLocks noChangeArrowheads="1"/>
          </p:cNvSpPr>
          <p:nvPr/>
        </p:nvSpPr>
        <p:spPr bwMode="auto">
          <a:xfrm>
            <a:off x="1600200" y="4038600"/>
            <a:ext cx="685800" cy="685800"/>
          </a:xfrm>
          <a:prstGeom prst="ellipse">
            <a:avLst/>
          </a:prstGeom>
          <a:noFill/>
          <a:ln w="9525">
            <a:solidFill>
              <a:srgbClr val="FF0000"/>
            </a:solidFill>
            <a:round/>
          </a:ln>
        </p:spPr>
        <p:txBody>
          <a:bodyPr wrap="none" anchor="ctr"/>
          <a:lstStyle/>
          <a:p>
            <a:endParaRPr lang="zh-CN" altLang="en-US"/>
          </a:p>
        </p:txBody>
      </p:sp>
      <p:grpSp>
        <p:nvGrpSpPr>
          <p:cNvPr id="26" name="Group 223"/>
          <p:cNvGrpSpPr/>
          <p:nvPr/>
        </p:nvGrpSpPr>
        <p:grpSpPr bwMode="auto">
          <a:xfrm>
            <a:off x="1676400" y="1752600"/>
            <a:ext cx="609600" cy="304800"/>
            <a:chOff x="960" y="1008"/>
            <a:chExt cx="384" cy="192"/>
          </a:xfrm>
        </p:grpSpPr>
        <p:sp>
          <p:nvSpPr>
            <p:cNvPr id="7325" name="Text Box 224"/>
            <p:cNvSpPr txBox="1">
              <a:spLocks noChangeArrowheads="1"/>
            </p:cNvSpPr>
            <p:nvPr/>
          </p:nvSpPr>
          <p:spPr bwMode="auto">
            <a:xfrm>
              <a:off x="960" y="1008"/>
              <a:ext cx="384" cy="192"/>
            </a:xfrm>
            <a:prstGeom prst="rect">
              <a:avLst/>
            </a:prstGeom>
            <a:noFill/>
            <a:ln w="9525">
              <a:noFill/>
              <a:miter lim="800000"/>
            </a:ln>
          </p:spPr>
          <p:txBody>
            <a:bodyPr>
              <a:spAutoFit/>
            </a:bodyPr>
            <a:lstStyle/>
            <a:p>
              <a:pPr>
                <a:spcBef>
                  <a:spcPct val="50000"/>
                </a:spcBef>
              </a:pPr>
              <a:r>
                <a:rPr lang="en-US" altLang="zh-CN" sz="1400" b="1"/>
                <a:t> </a:t>
              </a:r>
              <a:r>
                <a:rPr lang="en-US" altLang="zh-CN" sz="1400" b="1">
                  <a:solidFill>
                    <a:srgbClr val="FF3300"/>
                  </a:solidFill>
                </a:rPr>
                <a:t>CS</a:t>
              </a:r>
              <a:endParaRPr lang="en-US" altLang="zh-CN" sz="1400" b="1">
                <a:solidFill>
                  <a:srgbClr val="FF3300"/>
                </a:solidFill>
              </a:endParaRPr>
            </a:p>
          </p:txBody>
        </p:sp>
        <p:sp>
          <p:nvSpPr>
            <p:cNvPr id="7326" name="Line 225"/>
            <p:cNvSpPr>
              <a:spLocks noChangeShapeType="1"/>
            </p:cNvSpPr>
            <p:nvPr/>
          </p:nvSpPr>
          <p:spPr bwMode="auto">
            <a:xfrm>
              <a:off x="1008" y="1008"/>
              <a:ext cx="192" cy="1"/>
            </a:xfrm>
            <a:prstGeom prst="line">
              <a:avLst/>
            </a:prstGeom>
            <a:noFill/>
            <a:ln w="9525">
              <a:solidFill>
                <a:schemeClr val="tx1"/>
              </a:solidFill>
              <a:round/>
            </a:ln>
          </p:spPr>
          <p:txBody>
            <a:bodyPr/>
            <a:lstStyle/>
            <a:p>
              <a:endParaRPr lang="zh-CN" altLang="en-US"/>
            </a:p>
          </p:txBody>
        </p:sp>
      </p:grpSp>
      <p:sp>
        <p:nvSpPr>
          <p:cNvPr id="7327" name="Oval 226"/>
          <p:cNvSpPr>
            <a:spLocks noChangeArrowheads="1"/>
          </p:cNvSpPr>
          <p:nvPr/>
        </p:nvSpPr>
        <p:spPr bwMode="auto">
          <a:xfrm>
            <a:off x="3733800" y="5486400"/>
            <a:ext cx="685800" cy="685800"/>
          </a:xfrm>
          <a:prstGeom prst="ellipse">
            <a:avLst/>
          </a:prstGeom>
          <a:noFill/>
          <a:ln w="9525">
            <a:solidFill>
              <a:srgbClr val="FF0000"/>
            </a:solidFill>
            <a:round/>
          </a:ln>
        </p:spPr>
        <p:txBody>
          <a:bodyPr wrap="none" anchor="ctr"/>
          <a:lstStyle/>
          <a:p>
            <a:endParaRPr lang="zh-CN" altLang="en-US"/>
          </a:p>
        </p:txBody>
      </p:sp>
      <p:grpSp>
        <p:nvGrpSpPr>
          <p:cNvPr id="27" name="Group 227"/>
          <p:cNvGrpSpPr/>
          <p:nvPr/>
        </p:nvGrpSpPr>
        <p:grpSpPr bwMode="auto">
          <a:xfrm>
            <a:off x="2743200" y="6172200"/>
            <a:ext cx="609600" cy="304800"/>
            <a:chOff x="960" y="1008"/>
            <a:chExt cx="384" cy="192"/>
          </a:xfrm>
        </p:grpSpPr>
        <p:sp>
          <p:nvSpPr>
            <p:cNvPr id="7329" name="Text Box 228"/>
            <p:cNvSpPr txBox="1">
              <a:spLocks noChangeArrowheads="1"/>
            </p:cNvSpPr>
            <p:nvPr/>
          </p:nvSpPr>
          <p:spPr bwMode="auto">
            <a:xfrm>
              <a:off x="960" y="1008"/>
              <a:ext cx="384" cy="192"/>
            </a:xfrm>
            <a:prstGeom prst="rect">
              <a:avLst/>
            </a:prstGeom>
            <a:noFill/>
            <a:ln w="9525">
              <a:noFill/>
              <a:miter lim="800000"/>
            </a:ln>
          </p:spPr>
          <p:txBody>
            <a:bodyPr>
              <a:spAutoFit/>
            </a:bodyPr>
            <a:lstStyle/>
            <a:p>
              <a:pPr>
                <a:spcBef>
                  <a:spcPct val="50000"/>
                </a:spcBef>
              </a:pPr>
              <a:r>
                <a:rPr lang="en-US" altLang="zh-CN" sz="1400" b="1"/>
                <a:t> </a:t>
              </a:r>
              <a:r>
                <a:rPr lang="en-US" altLang="zh-CN" sz="1400" b="1">
                  <a:solidFill>
                    <a:srgbClr val="FF3300"/>
                  </a:solidFill>
                </a:rPr>
                <a:t>EN</a:t>
              </a:r>
              <a:endParaRPr lang="en-US" altLang="zh-CN" sz="1400" b="1">
                <a:solidFill>
                  <a:srgbClr val="FF3300"/>
                </a:solidFill>
              </a:endParaRPr>
            </a:p>
          </p:txBody>
        </p:sp>
        <p:sp>
          <p:nvSpPr>
            <p:cNvPr id="7330" name="Line 229"/>
            <p:cNvSpPr>
              <a:spLocks noChangeShapeType="1"/>
            </p:cNvSpPr>
            <p:nvPr/>
          </p:nvSpPr>
          <p:spPr bwMode="auto">
            <a:xfrm>
              <a:off x="1008" y="1008"/>
              <a:ext cx="192" cy="1"/>
            </a:xfrm>
            <a:prstGeom prst="line">
              <a:avLst/>
            </a:prstGeom>
            <a:noFill/>
            <a:ln w="9525">
              <a:solidFill>
                <a:schemeClr val="tx1"/>
              </a:solidFill>
              <a:round/>
            </a:ln>
          </p:spPr>
          <p:txBody>
            <a:bodyPr/>
            <a:lstStyle/>
            <a:p>
              <a:endParaRPr lang="zh-CN" altLang="en-US"/>
            </a:p>
          </p:txBody>
        </p:sp>
      </p:grpSp>
      <p:sp>
        <p:nvSpPr>
          <p:cNvPr id="7331" name="AutoShape 230"/>
          <p:cNvSpPr>
            <a:spLocks noChangeArrowheads="1"/>
          </p:cNvSpPr>
          <p:nvPr/>
        </p:nvSpPr>
        <p:spPr bwMode="auto">
          <a:xfrm rot="-5400000">
            <a:off x="1638300" y="4076700"/>
            <a:ext cx="611188" cy="534988"/>
          </a:xfrm>
          <a:prstGeom prst="flowChartDelay">
            <a:avLst/>
          </a:prstGeom>
          <a:noFill/>
          <a:ln w="9525">
            <a:solidFill>
              <a:schemeClr val="tx1"/>
            </a:solidFill>
            <a:miter lim="800000"/>
          </a:ln>
        </p:spPr>
        <p:txBody>
          <a:bodyPr wrap="none" anchor="ctr"/>
          <a:lstStyle/>
          <a:p>
            <a:endParaRPr lang="zh-CN" altLang="en-US"/>
          </a:p>
        </p:txBody>
      </p:sp>
      <p:sp>
        <p:nvSpPr>
          <p:cNvPr id="7332" name="Line 231"/>
          <p:cNvSpPr>
            <a:spLocks noChangeShapeType="1"/>
          </p:cNvSpPr>
          <p:nvPr/>
        </p:nvSpPr>
        <p:spPr bwMode="auto">
          <a:xfrm>
            <a:off x="1143000" y="1600200"/>
            <a:ext cx="0" cy="304800"/>
          </a:xfrm>
          <a:prstGeom prst="line">
            <a:avLst/>
          </a:prstGeom>
          <a:noFill/>
          <a:ln w="9525">
            <a:solidFill>
              <a:schemeClr val="tx1"/>
            </a:solidFill>
            <a:round/>
            <a:tailEnd type="triangle" w="med" len="med"/>
          </a:ln>
        </p:spPr>
        <p:txBody>
          <a:bodyPr/>
          <a:lstStyle/>
          <a:p>
            <a:endParaRPr lang="zh-CN" altLang="en-US"/>
          </a:p>
        </p:txBody>
      </p:sp>
      <p:sp>
        <p:nvSpPr>
          <p:cNvPr id="7333" name="Text Box 232"/>
          <p:cNvSpPr txBox="1">
            <a:spLocks noChangeArrowheads="1"/>
          </p:cNvSpPr>
          <p:nvPr/>
        </p:nvSpPr>
        <p:spPr bwMode="auto">
          <a:xfrm>
            <a:off x="609600" y="1447800"/>
            <a:ext cx="685800" cy="366713"/>
          </a:xfrm>
          <a:prstGeom prst="rect">
            <a:avLst/>
          </a:prstGeom>
          <a:noFill/>
          <a:ln w="9525">
            <a:noFill/>
            <a:miter lim="800000"/>
          </a:ln>
        </p:spPr>
        <p:txBody>
          <a:bodyPr>
            <a:spAutoFit/>
          </a:bodyPr>
          <a:lstStyle/>
          <a:p>
            <a:pPr>
              <a:spcBef>
                <a:spcPct val="50000"/>
              </a:spcBef>
            </a:pPr>
            <a:r>
              <a:rPr lang="en-US" altLang="zh-CN" b="1">
                <a:solidFill>
                  <a:srgbClr val="FF3300"/>
                </a:solidFill>
              </a:rPr>
              <a:t>A13</a:t>
            </a:r>
            <a:endParaRPr lang="en-US" altLang="zh-CN" b="1">
              <a:solidFill>
                <a:srgbClr val="FF330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33400" y="0"/>
            <a:ext cx="8077200" cy="6705600"/>
            <a:chOff x="0" y="0"/>
            <a:chExt cx="5088" cy="4224"/>
          </a:xfrm>
        </p:grpSpPr>
        <p:sp>
          <p:nvSpPr>
            <p:cNvPr id="68610" name="Text Box 5"/>
            <p:cNvSpPr txBox="1">
              <a:spLocks noChangeArrowheads="1"/>
            </p:cNvSpPr>
            <p:nvPr/>
          </p:nvSpPr>
          <p:spPr bwMode="auto">
            <a:xfrm>
              <a:off x="1359" y="2313"/>
              <a:ext cx="327" cy="139"/>
            </a:xfrm>
            <a:prstGeom prst="rect">
              <a:avLst/>
            </a:prstGeom>
            <a:noFill/>
            <a:ln w="9525">
              <a:solidFill>
                <a:srgbClr val="FFFFFF"/>
              </a:solidFill>
              <a:miter lim="800000"/>
            </a:ln>
          </p:spPr>
          <p:txBody>
            <a:bodyPr/>
            <a:lstStyle/>
            <a:p>
              <a:pPr algn="just" eaLnBrk="0" hangingPunct="0"/>
              <a:r>
                <a:rPr lang="en-US" altLang="zh-CN" sz="1400">
                  <a:latin typeface="Times New Roman" panose="02020603050405020304" pitchFamily="18" charset="0"/>
                </a:rPr>
                <a:t>Y</a:t>
              </a:r>
              <a:endParaRPr lang="en-US" altLang="zh-CN" sz="1400">
                <a:latin typeface="Times New Roman" panose="02020603050405020304" pitchFamily="18" charset="0"/>
              </a:endParaRPr>
            </a:p>
          </p:txBody>
        </p:sp>
        <p:sp>
          <p:nvSpPr>
            <p:cNvPr id="68611" name="Text Box 6"/>
            <p:cNvSpPr txBox="1">
              <a:spLocks noChangeArrowheads="1"/>
            </p:cNvSpPr>
            <p:nvPr/>
          </p:nvSpPr>
          <p:spPr bwMode="auto">
            <a:xfrm>
              <a:off x="1839" y="1586"/>
              <a:ext cx="327" cy="139"/>
            </a:xfrm>
            <a:prstGeom prst="rect">
              <a:avLst/>
            </a:prstGeom>
            <a:noFill/>
            <a:ln w="9525">
              <a:solidFill>
                <a:srgbClr val="FFFFFF"/>
              </a:solidFill>
              <a:miter lim="800000"/>
            </a:ln>
          </p:spPr>
          <p:txBody>
            <a:bodyPr/>
            <a:lstStyle/>
            <a:p>
              <a:pPr algn="just" eaLnBrk="0" hangingPunct="0"/>
              <a:r>
                <a:rPr lang="en-US" altLang="zh-CN" sz="1400">
                  <a:latin typeface="Times New Roman" panose="02020603050405020304" pitchFamily="18" charset="0"/>
                </a:rPr>
                <a:t>N</a:t>
              </a:r>
              <a:endParaRPr lang="en-US" altLang="zh-CN" sz="1400">
                <a:latin typeface="Times New Roman" panose="02020603050405020304" pitchFamily="18" charset="0"/>
              </a:endParaRPr>
            </a:p>
          </p:txBody>
        </p:sp>
        <p:sp>
          <p:nvSpPr>
            <p:cNvPr id="68612" name="Text Box 7"/>
            <p:cNvSpPr txBox="1">
              <a:spLocks noChangeArrowheads="1"/>
            </p:cNvSpPr>
            <p:nvPr/>
          </p:nvSpPr>
          <p:spPr bwMode="auto">
            <a:xfrm>
              <a:off x="2794" y="1340"/>
              <a:ext cx="327" cy="139"/>
            </a:xfrm>
            <a:prstGeom prst="rect">
              <a:avLst/>
            </a:prstGeom>
            <a:noFill/>
            <a:ln w="9525">
              <a:solidFill>
                <a:srgbClr val="FFFFFF"/>
              </a:solidFill>
              <a:miter lim="800000"/>
            </a:ln>
          </p:spPr>
          <p:txBody>
            <a:bodyPr/>
            <a:lstStyle/>
            <a:p>
              <a:pPr algn="just" eaLnBrk="0" hangingPunct="0"/>
              <a:r>
                <a:rPr lang="en-US" altLang="zh-CN" sz="1400">
                  <a:latin typeface="Times New Roman" panose="02020603050405020304" pitchFamily="18" charset="0"/>
                </a:rPr>
                <a:t>Y</a:t>
              </a:r>
              <a:endParaRPr lang="en-US" altLang="zh-CN" sz="1400">
                <a:latin typeface="Times New Roman" panose="02020603050405020304" pitchFamily="18" charset="0"/>
              </a:endParaRPr>
            </a:p>
          </p:txBody>
        </p:sp>
        <p:sp>
          <p:nvSpPr>
            <p:cNvPr id="68613" name="Text Box 8"/>
            <p:cNvSpPr txBox="1">
              <a:spLocks noChangeArrowheads="1"/>
            </p:cNvSpPr>
            <p:nvPr/>
          </p:nvSpPr>
          <p:spPr bwMode="auto">
            <a:xfrm>
              <a:off x="1802" y="1940"/>
              <a:ext cx="327" cy="139"/>
            </a:xfrm>
            <a:prstGeom prst="rect">
              <a:avLst/>
            </a:prstGeom>
            <a:noFill/>
            <a:ln w="9525">
              <a:solidFill>
                <a:srgbClr val="FFFFFF"/>
              </a:solidFill>
              <a:miter lim="800000"/>
            </a:ln>
          </p:spPr>
          <p:txBody>
            <a:bodyPr/>
            <a:lstStyle/>
            <a:p>
              <a:pPr algn="just" eaLnBrk="0" hangingPunct="0"/>
              <a:r>
                <a:rPr lang="en-US" altLang="zh-CN" sz="1400">
                  <a:latin typeface="Times New Roman" panose="02020603050405020304" pitchFamily="18" charset="0"/>
                </a:rPr>
                <a:t>Y</a:t>
              </a:r>
              <a:endParaRPr lang="en-US" altLang="zh-CN" sz="1400">
                <a:latin typeface="Times New Roman" panose="02020603050405020304" pitchFamily="18" charset="0"/>
              </a:endParaRPr>
            </a:p>
          </p:txBody>
        </p:sp>
        <p:sp>
          <p:nvSpPr>
            <p:cNvPr id="68614" name="Text Box 9"/>
            <p:cNvSpPr txBox="1">
              <a:spLocks noChangeArrowheads="1"/>
            </p:cNvSpPr>
            <p:nvPr/>
          </p:nvSpPr>
          <p:spPr bwMode="auto">
            <a:xfrm>
              <a:off x="2618" y="683"/>
              <a:ext cx="328" cy="139"/>
            </a:xfrm>
            <a:prstGeom prst="rect">
              <a:avLst/>
            </a:prstGeom>
            <a:noFill/>
            <a:ln w="9525">
              <a:solidFill>
                <a:srgbClr val="FFFFFF"/>
              </a:solidFill>
              <a:miter lim="800000"/>
            </a:ln>
          </p:spPr>
          <p:txBody>
            <a:bodyPr/>
            <a:lstStyle/>
            <a:p>
              <a:pPr algn="just" eaLnBrk="0" hangingPunct="0"/>
              <a:r>
                <a:rPr lang="en-US" altLang="zh-CN" sz="1400">
                  <a:latin typeface="Times New Roman" panose="02020603050405020304" pitchFamily="18" charset="0"/>
                </a:rPr>
                <a:t>N</a:t>
              </a:r>
              <a:endParaRPr lang="en-US" altLang="zh-CN" sz="1400">
                <a:latin typeface="Times New Roman" panose="02020603050405020304" pitchFamily="18" charset="0"/>
              </a:endParaRPr>
            </a:p>
          </p:txBody>
        </p:sp>
        <p:sp>
          <p:nvSpPr>
            <p:cNvPr id="68615" name="Rectangle 10"/>
            <p:cNvSpPr>
              <a:spLocks noChangeArrowheads="1"/>
            </p:cNvSpPr>
            <p:nvPr/>
          </p:nvSpPr>
          <p:spPr bwMode="auto">
            <a:xfrm>
              <a:off x="1037" y="422"/>
              <a:ext cx="1290" cy="167"/>
            </a:xfrm>
            <a:prstGeom prst="rect">
              <a:avLst/>
            </a:prstGeom>
            <a:solidFill>
              <a:srgbClr val="99CCFF"/>
            </a:solidFill>
            <a:ln w="9525">
              <a:solidFill>
                <a:srgbClr val="000000"/>
              </a:solidFill>
              <a:miter lim="800000"/>
            </a:ln>
          </p:spPr>
          <p:txBody>
            <a:bodyPr/>
            <a:lstStyle/>
            <a:p>
              <a:pPr eaLnBrk="0" hangingPunct="0"/>
              <a:r>
                <a:rPr lang="zh-CN" altLang="en-US" sz="1400">
                  <a:latin typeface="Times New Roman" panose="02020603050405020304" pitchFamily="18" charset="0"/>
                </a:rPr>
                <a:t>当前指令执行周期</a:t>
              </a:r>
              <a:endParaRPr lang="zh-CN" altLang="en-US" sz="1400">
                <a:latin typeface="Times New Roman" panose="02020603050405020304" pitchFamily="18" charset="0"/>
              </a:endParaRPr>
            </a:p>
          </p:txBody>
        </p:sp>
        <p:sp>
          <p:nvSpPr>
            <p:cNvPr id="68616" name="Rectangle 11"/>
            <p:cNvSpPr>
              <a:spLocks noChangeArrowheads="1"/>
            </p:cNvSpPr>
            <p:nvPr/>
          </p:nvSpPr>
          <p:spPr bwMode="auto">
            <a:xfrm>
              <a:off x="1245" y="1065"/>
              <a:ext cx="833" cy="167"/>
            </a:xfrm>
            <a:prstGeom prst="rect">
              <a:avLst/>
            </a:prstGeom>
            <a:solidFill>
              <a:srgbClr val="99CCFF"/>
            </a:solidFill>
            <a:ln w="9525">
              <a:solidFill>
                <a:srgbClr val="000000"/>
              </a:solidFill>
              <a:miter lim="800000"/>
            </a:ln>
          </p:spPr>
          <p:txBody>
            <a:bodyPr/>
            <a:lstStyle/>
            <a:p>
              <a:pPr eaLnBrk="0" hangingPunct="0"/>
              <a:r>
                <a:rPr lang="en-US" altLang="zh-CN" sz="1400">
                  <a:latin typeface="Times New Roman" panose="02020603050405020304" pitchFamily="18" charset="0"/>
                </a:rPr>
                <a:t>DMA</a:t>
              </a:r>
              <a:r>
                <a:rPr lang="zh-CN" altLang="en-US" sz="1400">
                  <a:latin typeface="Times New Roman" panose="02020603050405020304" pitchFamily="18" charset="0"/>
                </a:rPr>
                <a:t>周期</a:t>
              </a:r>
              <a:endParaRPr lang="zh-CN" altLang="en-US" sz="1400">
                <a:latin typeface="Times New Roman" panose="02020603050405020304" pitchFamily="18" charset="0"/>
              </a:endParaRPr>
            </a:p>
          </p:txBody>
        </p:sp>
        <p:sp>
          <p:nvSpPr>
            <p:cNvPr id="68617" name="Rectangle 12"/>
            <p:cNvSpPr>
              <a:spLocks noChangeArrowheads="1"/>
            </p:cNvSpPr>
            <p:nvPr/>
          </p:nvSpPr>
          <p:spPr bwMode="auto">
            <a:xfrm>
              <a:off x="1104" y="2448"/>
              <a:ext cx="1207" cy="288"/>
            </a:xfrm>
            <a:prstGeom prst="rect">
              <a:avLst/>
            </a:prstGeom>
            <a:solidFill>
              <a:srgbClr val="99CCFF"/>
            </a:solidFill>
            <a:ln w="9525">
              <a:solidFill>
                <a:srgbClr val="000000"/>
              </a:solidFill>
              <a:miter lim="800000"/>
            </a:ln>
          </p:spPr>
          <p:txBody>
            <a:bodyPr/>
            <a:lstStyle/>
            <a:p>
              <a:pPr eaLnBrk="0" hangingPunct="0"/>
              <a:r>
                <a:rPr lang="zh-CN" altLang="en-US" sz="1400">
                  <a:latin typeface="Times New Roman" panose="02020603050405020304" pitchFamily="18" charset="0"/>
                </a:rPr>
                <a:t>发中断应答</a:t>
              </a:r>
              <a:r>
                <a:rPr lang="en-US" altLang="zh-CN" sz="1400">
                  <a:latin typeface="Times New Roman" panose="02020603050405020304" pitchFamily="18" charset="0"/>
                </a:rPr>
                <a:t>INTA</a:t>
              </a:r>
              <a:r>
                <a:rPr lang="zh-CN" altLang="en-US" sz="1400">
                  <a:latin typeface="Times New Roman" panose="02020603050405020304" pitchFamily="18" charset="0"/>
                </a:rPr>
                <a:t>接收中断向量</a:t>
              </a:r>
              <a:r>
                <a:rPr lang="en-US" altLang="zh-CN" sz="1400">
                  <a:latin typeface="Times New Roman" panose="02020603050405020304" pitchFamily="18" charset="0"/>
                </a:rPr>
                <a:t>VA</a:t>
              </a:r>
              <a:endParaRPr lang="en-US" altLang="zh-CN" sz="1400">
                <a:latin typeface="Times New Roman" panose="02020603050405020304" pitchFamily="18" charset="0"/>
              </a:endParaRPr>
            </a:p>
          </p:txBody>
        </p:sp>
        <p:sp>
          <p:nvSpPr>
            <p:cNvPr id="68618" name="Rectangle 13"/>
            <p:cNvSpPr>
              <a:spLocks noChangeArrowheads="1"/>
            </p:cNvSpPr>
            <p:nvPr/>
          </p:nvSpPr>
          <p:spPr bwMode="auto">
            <a:xfrm>
              <a:off x="3777" y="1578"/>
              <a:ext cx="1311" cy="196"/>
            </a:xfrm>
            <a:prstGeom prst="rect">
              <a:avLst/>
            </a:prstGeom>
            <a:solidFill>
              <a:srgbClr val="99CCFF"/>
            </a:solidFill>
            <a:ln w="9525">
              <a:solidFill>
                <a:srgbClr val="000000"/>
              </a:solidFill>
              <a:miter lim="800000"/>
            </a:ln>
          </p:spPr>
          <p:txBody>
            <a:bodyPr/>
            <a:lstStyle/>
            <a:p>
              <a:pPr eaLnBrk="0" hangingPunct="0"/>
              <a:r>
                <a:rPr lang="zh-CN" altLang="en-US" sz="1400">
                  <a:latin typeface="Times New Roman" panose="02020603050405020304" pitchFamily="18" charset="0"/>
                </a:rPr>
                <a:t>中断处理程序实体</a:t>
              </a:r>
              <a:endParaRPr lang="zh-CN" altLang="en-US" sz="1400">
                <a:latin typeface="Times New Roman" panose="02020603050405020304" pitchFamily="18" charset="0"/>
              </a:endParaRPr>
            </a:p>
          </p:txBody>
        </p:sp>
        <p:sp>
          <p:nvSpPr>
            <p:cNvPr id="68619" name="Rectangle 14"/>
            <p:cNvSpPr>
              <a:spLocks noChangeArrowheads="1"/>
            </p:cNvSpPr>
            <p:nvPr/>
          </p:nvSpPr>
          <p:spPr bwMode="auto">
            <a:xfrm>
              <a:off x="3787" y="809"/>
              <a:ext cx="1269" cy="190"/>
            </a:xfrm>
            <a:prstGeom prst="rect">
              <a:avLst/>
            </a:prstGeom>
            <a:solidFill>
              <a:srgbClr val="99CCFF"/>
            </a:solidFill>
            <a:ln w="9525">
              <a:solidFill>
                <a:srgbClr val="000000"/>
              </a:solidFill>
              <a:miter lim="800000"/>
            </a:ln>
          </p:spPr>
          <p:txBody>
            <a:bodyPr/>
            <a:lstStyle/>
            <a:p>
              <a:pPr eaLnBrk="0" hangingPunct="0"/>
              <a:r>
                <a:rPr lang="zh-CN" altLang="en-US" sz="1400">
                  <a:latin typeface="Times New Roman" panose="02020603050405020304" pitchFamily="18" charset="0"/>
                </a:rPr>
                <a:t>设置新的中断范围</a:t>
              </a:r>
              <a:endParaRPr lang="zh-CN" altLang="en-US" sz="1400">
                <a:latin typeface="Times New Roman" panose="02020603050405020304" pitchFamily="18" charset="0"/>
              </a:endParaRPr>
            </a:p>
          </p:txBody>
        </p:sp>
        <p:sp>
          <p:nvSpPr>
            <p:cNvPr id="68620" name="Rectangle 15"/>
            <p:cNvSpPr>
              <a:spLocks noChangeArrowheads="1"/>
            </p:cNvSpPr>
            <p:nvPr/>
          </p:nvSpPr>
          <p:spPr bwMode="auto">
            <a:xfrm>
              <a:off x="3948" y="398"/>
              <a:ext cx="863" cy="185"/>
            </a:xfrm>
            <a:prstGeom prst="rect">
              <a:avLst/>
            </a:prstGeom>
            <a:solidFill>
              <a:srgbClr val="99CCFF"/>
            </a:solidFill>
            <a:ln w="9525">
              <a:solidFill>
                <a:srgbClr val="000000"/>
              </a:solidFill>
              <a:miter lim="800000"/>
            </a:ln>
          </p:spPr>
          <p:txBody>
            <a:bodyPr/>
            <a:lstStyle/>
            <a:p>
              <a:pPr eaLnBrk="0" hangingPunct="0"/>
              <a:r>
                <a:rPr lang="zh-CN" altLang="en-US" sz="1400">
                  <a:latin typeface="Times New Roman" panose="02020603050405020304" pitchFamily="18" charset="0"/>
                </a:rPr>
                <a:t>保护寄存器</a:t>
              </a:r>
              <a:endParaRPr lang="zh-CN" altLang="en-US" sz="1400">
                <a:latin typeface="Times New Roman" panose="02020603050405020304" pitchFamily="18" charset="0"/>
              </a:endParaRPr>
            </a:p>
          </p:txBody>
        </p:sp>
        <p:sp>
          <p:nvSpPr>
            <p:cNvPr id="68621" name="Rectangle 16"/>
            <p:cNvSpPr>
              <a:spLocks noChangeArrowheads="1"/>
            </p:cNvSpPr>
            <p:nvPr/>
          </p:nvSpPr>
          <p:spPr bwMode="auto">
            <a:xfrm>
              <a:off x="4033" y="1196"/>
              <a:ext cx="645" cy="179"/>
            </a:xfrm>
            <a:prstGeom prst="rect">
              <a:avLst/>
            </a:prstGeom>
            <a:solidFill>
              <a:srgbClr val="99CCFF"/>
            </a:solidFill>
            <a:ln w="9525">
              <a:solidFill>
                <a:srgbClr val="000000"/>
              </a:solidFill>
              <a:miter lim="800000"/>
            </a:ln>
          </p:spPr>
          <p:txBody>
            <a:bodyPr/>
            <a:lstStyle/>
            <a:p>
              <a:pPr eaLnBrk="0" hangingPunct="0"/>
              <a:r>
                <a:rPr lang="zh-CN" altLang="en-US" sz="1400">
                  <a:latin typeface="Times New Roman" panose="02020603050405020304" pitchFamily="18" charset="0"/>
                </a:rPr>
                <a:t>开中断</a:t>
              </a:r>
              <a:endParaRPr lang="zh-CN" altLang="en-US" sz="1400">
                <a:latin typeface="Times New Roman" panose="02020603050405020304" pitchFamily="18" charset="0"/>
              </a:endParaRPr>
            </a:p>
          </p:txBody>
        </p:sp>
        <p:sp>
          <p:nvSpPr>
            <p:cNvPr id="68622" name="Rectangle 17"/>
            <p:cNvSpPr>
              <a:spLocks noChangeArrowheads="1"/>
            </p:cNvSpPr>
            <p:nvPr/>
          </p:nvSpPr>
          <p:spPr bwMode="auto">
            <a:xfrm>
              <a:off x="3967" y="2000"/>
              <a:ext cx="873" cy="179"/>
            </a:xfrm>
            <a:prstGeom prst="rect">
              <a:avLst/>
            </a:prstGeom>
            <a:solidFill>
              <a:srgbClr val="99CCFF"/>
            </a:solidFill>
            <a:ln w="9525">
              <a:solidFill>
                <a:srgbClr val="000000"/>
              </a:solidFill>
              <a:miter lim="800000"/>
            </a:ln>
          </p:spPr>
          <p:txBody>
            <a:bodyPr/>
            <a:lstStyle/>
            <a:p>
              <a:pPr eaLnBrk="0" hangingPunct="0"/>
              <a:r>
                <a:rPr lang="zh-CN" altLang="en-US" sz="1400">
                  <a:latin typeface="Times New Roman" panose="02020603050405020304" pitchFamily="18" charset="0"/>
                </a:rPr>
                <a:t>恢复寄存器</a:t>
              </a:r>
              <a:endParaRPr lang="zh-CN" altLang="en-US" sz="1400">
                <a:latin typeface="Times New Roman" panose="02020603050405020304" pitchFamily="18" charset="0"/>
              </a:endParaRPr>
            </a:p>
          </p:txBody>
        </p:sp>
        <p:sp>
          <p:nvSpPr>
            <p:cNvPr id="68623" name="Rectangle 18"/>
            <p:cNvSpPr>
              <a:spLocks noChangeArrowheads="1"/>
            </p:cNvSpPr>
            <p:nvPr/>
          </p:nvSpPr>
          <p:spPr bwMode="auto">
            <a:xfrm>
              <a:off x="1198" y="2858"/>
              <a:ext cx="999" cy="310"/>
            </a:xfrm>
            <a:prstGeom prst="rect">
              <a:avLst/>
            </a:prstGeom>
            <a:solidFill>
              <a:srgbClr val="99CCFF"/>
            </a:solidFill>
            <a:ln w="9525">
              <a:solidFill>
                <a:srgbClr val="000000"/>
              </a:solidFill>
              <a:miter lim="800000"/>
            </a:ln>
          </p:spPr>
          <p:txBody>
            <a:bodyPr/>
            <a:lstStyle/>
            <a:p>
              <a:pPr eaLnBrk="0" hangingPunct="0"/>
              <a:r>
                <a:rPr lang="zh-CN" altLang="en-US" sz="1400">
                  <a:latin typeface="Times New Roman" panose="02020603050405020304" pitchFamily="18" charset="0"/>
                </a:rPr>
                <a:t>关中断(0→</a:t>
              </a:r>
              <a:r>
                <a:rPr lang="en-US" altLang="zh-CN" sz="1400">
                  <a:latin typeface="Times New Roman" panose="02020603050405020304" pitchFamily="18" charset="0"/>
                </a:rPr>
                <a:t>IF)</a:t>
              </a:r>
              <a:endParaRPr lang="en-US" altLang="zh-CN" sz="1400">
                <a:latin typeface="Times New Roman" panose="02020603050405020304" pitchFamily="18" charset="0"/>
              </a:endParaRPr>
            </a:p>
            <a:p>
              <a:pPr eaLnBrk="0" hangingPunct="0"/>
              <a:r>
                <a:rPr lang="en-US" altLang="zh-CN" sz="1400">
                  <a:latin typeface="Times New Roman" panose="02020603050405020304" pitchFamily="18" charset="0"/>
                </a:rPr>
                <a:t>PC,PSW</a:t>
              </a:r>
              <a:r>
                <a:rPr lang="zh-CN" altLang="en-US" sz="1400">
                  <a:latin typeface="Times New Roman" panose="02020603050405020304" pitchFamily="18" charset="0"/>
                </a:rPr>
                <a:t>入栈</a:t>
              </a:r>
              <a:endParaRPr lang="zh-CN" altLang="en-US" sz="1400">
                <a:latin typeface="Times New Roman" panose="02020603050405020304" pitchFamily="18" charset="0"/>
              </a:endParaRPr>
            </a:p>
          </p:txBody>
        </p:sp>
        <p:sp>
          <p:nvSpPr>
            <p:cNvPr id="68624" name="Rectangle 19"/>
            <p:cNvSpPr>
              <a:spLocks noChangeArrowheads="1"/>
            </p:cNvSpPr>
            <p:nvPr/>
          </p:nvSpPr>
          <p:spPr bwMode="auto">
            <a:xfrm>
              <a:off x="3929" y="2417"/>
              <a:ext cx="999" cy="319"/>
            </a:xfrm>
            <a:prstGeom prst="rect">
              <a:avLst/>
            </a:prstGeom>
            <a:solidFill>
              <a:srgbClr val="99CCFF"/>
            </a:solidFill>
            <a:ln w="9525">
              <a:solidFill>
                <a:srgbClr val="000000"/>
              </a:solidFill>
              <a:miter lim="800000"/>
            </a:ln>
          </p:spPr>
          <p:txBody>
            <a:bodyPr/>
            <a:lstStyle/>
            <a:p>
              <a:pPr eaLnBrk="0" hangingPunct="0"/>
              <a:r>
                <a:rPr lang="zh-CN" altLang="en-US" sz="1400">
                  <a:latin typeface="Times New Roman" panose="02020603050405020304" pitchFamily="18" charset="0"/>
                </a:rPr>
                <a:t>中断返回</a:t>
              </a:r>
              <a:endParaRPr lang="zh-CN" altLang="en-US" sz="1400">
                <a:latin typeface="Times New Roman" panose="02020603050405020304" pitchFamily="18" charset="0"/>
              </a:endParaRPr>
            </a:p>
            <a:p>
              <a:pPr eaLnBrk="0" hangingPunct="0"/>
              <a:r>
                <a:rPr lang="zh-CN" altLang="en-US" sz="1400">
                  <a:latin typeface="Times New Roman" panose="02020603050405020304" pitchFamily="18" charset="0"/>
                </a:rPr>
                <a:t>(恢复</a:t>
              </a:r>
              <a:r>
                <a:rPr lang="en-US" altLang="zh-CN" sz="1400">
                  <a:latin typeface="Times New Roman" panose="02020603050405020304" pitchFamily="18" charset="0"/>
                </a:rPr>
                <a:t>PSW,PC)</a:t>
              </a:r>
              <a:endParaRPr lang="en-US" altLang="zh-CN" sz="1400">
                <a:latin typeface="Times New Roman" panose="02020603050405020304" pitchFamily="18" charset="0"/>
              </a:endParaRPr>
            </a:p>
          </p:txBody>
        </p:sp>
        <p:sp>
          <p:nvSpPr>
            <p:cNvPr id="68625" name="Rectangle 20"/>
            <p:cNvSpPr>
              <a:spLocks noChangeArrowheads="1"/>
            </p:cNvSpPr>
            <p:nvPr/>
          </p:nvSpPr>
          <p:spPr bwMode="auto">
            <a:xfrm>
              <a:off x="3796" y="3782"/>
              <a:ext cx="1259" cy="184"/>
            </a:xfrm>
            <a:prstGeom prst="rect">
              <a:avLst/>
            </a:prstGeom>
            <a:solidFill>
              <a:srgbClr val="99FF99"/>
            </a:solidFill>
            <a:ln w="9525">
              <a:solidFill>
                <a:srgbClr val="000000"/>
              </a:solidFill>
              <a:miter lim="800000"/>
            </a:ln>
          </p:spPr>
          <p:txBody>
            <a:bodyPr/>
            <a:lstStyle/>
            <a:p>
              <a:pPr algn="just" eaLnBrk="0" hangingPunct="0"/>
              <a:r>
                <a:rPr lang="zh-CN" altLang="en-US" sz="1400">
                  <a:solidFill>
                    <a:srgbClr val="0066FF"/>
                  </a:solidFill>
                  <a:latin typeface="Times New Roman" panose="02020603050405020304" pitchFamily="18" charset="0"/>
                </a:rPr>
                <a:t>下条指令取指周期</a:t>
              </a:r>
              <a:endParaRPr lang="zh-CN" altLang="en-US" sz="1400">
                <a:solidFill>
                  <a:srgbClr val="0066FF"/>
                </a:solidFill>
                <a:latin typeface="Times New Roman" panose="02020603050405020304" pitchFamily="18" charset="0"/>
              </a:endParaRPr>
            </a:p>
          </p:txBody>
        </p:sp>
        <p:sp>
          <p:nvSpPr>
            <p:cNvPr id="68626" name="Rectangle 21"/>
            <p:cNvSpPr>
              <a:spLocks noChangeArrowheads="1"/>
            </p:cNvSpPr>
            <p:nvPr/>
          </p:nvSpPr>
          <p:spPr bwMode="auto">
            <a:xfrm>
              <a:off x="1129" y="3251"/>
              <a:ext cx="1283" cy="301"/>
            </a:xfrm>
            <a:prstGeom prst="rect">
              <a:avLst/>
            </a:prstGeom>
            <a:solidFill>
              <a:srgbClr val="99CCFF"/>
            </a:solidFill>
            <a:ln w="9525">
              <a:solidFill>
                <a:srgbClr val="000000"/>
              </a:solidFill>
              <a:miter lim="800000"/>
            </a:ln>
          </p:spPr>
          <p:txBody>
            <a:bodyPr/>
            <a:lstStyle/>
            <a:p>
              <a:pPr eaLnBrk="0" hangingPunct="0"/>
              <a:r>
                <a:rPr lang="zh-CN" altLang="en-US" sz="1400">
                  <a:latin typeface="Times New Roman" panose="02020603050405020304" pitchFamily="18" charset="0"/>
                </a:rPr>
                <a:t>取中断处理程序入口地址送入</a:t>
              </a:r>
              <a:r>
                <a:rPr lang="en-US" altLang="zh-CN" sz="1400">
                  <a:latin typeface="Times New Roman" panose="02020603050405020304" pitchFamily="18" charset="0"/>
                </a:rPr>
                <a:t>PC,</a:t>
              </a:r>
              <a:endParaRPr lang="en-US" altLang="zh-CN" sz="1400">
                <a:latin typeface="Times New Roman" panose="02020603050405020304" pitchFamily="18" charset="0"/>
              </a:endParaRPr>
            </a:p>
          </p:txBody>
        </p:sp>
        <p:sp>
          <p:nvSpPr>
            <p:cNvPr id="68627" name="AutoShape 22"/>
            <p:cNvSpPr>
              <a:spLocks noChangeArrowheads="1"/>
            </p:cNvSpPr>
            <p:nvPr/>
          </p:nvSpPr>
          <p:spPr bwMode="auto">
            <a:xfrm>
              <a:off x="667" y="1357"/>
              <a:ext cx="2154" cy="244"/>
            </a:xfrm>
            <a:prstGeom prst="flowChartDecision">
              <a:avLst/>
            </a:prstGeom>
            <a:solidFill>
              <a:srgbClr val="FF9966"/>
            </a:solidFill>
            <a:ln w="9525">
              <a:solidFill>
                <a:srgbClr val="000000"/>
              </a:solidFill>
              <a:miter lim="800000"/>
            </a:ln>
          </p:spPr>
          <p:txBody>
            <a:bodyPr/>
            <a:lstStyle/>
            <a:p>
              <a:pPr eaLnBrk="0" hangingPunct="0"/>
              <a:r>
                <a:rPr lang="zh-CN" altLang="en-US" sz="1400">
                  <a:solidFill>
                    <a:schemeClr val="bg1"/>
                  </a:solidFill>
                  <a:latin typeface="Times New Roman" panose="02020603050405020304" pitchFamily="18" charset="0"/>
                </a:rPr>
                <a:t>有不可屏蔽中断?</a:t>
              </a:r>
              <a:endParaRPr lang="zh-CN" altLang="en-US" sz="1400">
                <a:solidFill>
                  <a:schemeClr val="bg1"/>
                </a:solidFill>
                <a:latin typeface="Times New Roman" panose="02020603050405020304" pitchFamily="18" charset="0"/>
              </a:endParaRPr>
            </a:p>
          </p:txBody>
        </p:sp>
        <p:sp>
          <p:nvSpPr>
            <p:cNvPr id="68628" name="AutoShape 23"/>
            <p:cNvSpPr>
              <a:spLocks noChangeArrowheads="1"/>
            </p:cNvSpPr>
            <p:nvPr/>
          </p:nvSpPr>
          <p:spPr bwMode="auto">
            <a:xfrm>
              <a:off x="771" y="1732"/>
              <a:ext cx="1914" cy="221"/>
            </a:xfrm>
            <a:prstGeom prst="flowChartDecision">
              <a:avLst/>
            </a:prstGeom>
            <a:solidFill>
              <a:srgbClr val="FF9966"/>
            </a:solidFill>
            <a:ln w="9525">
              <a:solidFill>
                <a:srgbClr val="000000"/>
              </a:solidFill>
              <a:miter lim="800000"/>
            </a:ln>
          </p:spPr>
          <p:txBody>
            <a:bodyPr/>
            <a:lstStyle/>
            <a:p>
              <a:pPr eaLnBrk="0" hangingPunct="0"/>
              <a:r>
                <a:rPr lang="zh-CN" altLang="en-US" sz="1400">
                  <a:solidFill>
                    <a:schemeClr val="bg1"/>
                  </a:solidFill>
                  <a:latin typeface="Times New Roman" panose="02020603050405020304" pitchFamily="18" charset="0"/>
                </a:rPr>
                <a:t>有可屏蔽中断?</a:t>
              </a:r>
              <a:endParaRPr lang="zh-CN" altLang="en-US" sz="1400">
                <a:solidFill>
                  <a:schemeClr val="bg1"/>
                </a:solidFill>
                <a:latin typeface="Times New Roman" panose="02020603050405020304" pitchFamily="18" charset="0"/>
              </a:endParaRPr>
            </a:p>
          </p:txBody>
        </p:sp>
        <p:sp>
          <p:nvSpPr>
            <p:cNvPr id="68629" name="AutoShape 24"/>
            <p:cNvSpPr>
              <a:spLocks noChangeArrowheads="1"/>
            </p:cNvSpPr>
            <p:nvPr/>
          </p:nvSpPr>
          <p:spPr bwMode="auto">
            <a:xfrm>
              <a:off x="582" y="2072"/>
              <a:ext cx="2303" cy="238"/>
            </a:xfrm>
            <a:prstGeom prst="flowChartDecision">
              <a:avLst/>
            </a:prstGeom>
            <a:solidFill>
              <a:srgbClr val="FF9966"/>
            </a:solidFill>
            <a:ln w="9525">
              <a:solidFill>
                <a:srgbClr val="000000"/>
              </a:solidFill>
              <a:miter lim="800000"/>
            </a:ln>
          </p:spPr>
          <p:txBody>
            <a:bodyPr/>
            <a:lstStyle/>
            <a:p>
              <a:pPr eaLnBrk="0" hangingPunct="0"/>
              <a:r>
                <a:rPr lang="en-US" altLang="zh-CN" sz="1400">
                  <a:solidFill>
                    <a:schemeClr val="bg1"/>
                  </a:solidFill>
                  <a:latin typeface="Times New Roman" panose="02020603050405020304" pitchFamily="18" charset="0"/>
                </a:rPr>
                <a:t>CPU</a:t>
              </a:r>
              <a:r>
                <a:rPr lang="zh-CN" altLang="en-US" sz="1400">
                  <a:solidFill>
                    <a:schemeClr val="bg1"/>
                  </a:solidFill>
                  <a:latin typeface="Times New Roman" panose="02020603050405020304" pitchFamily="18" charset="0"/>
                </a:rPr>
                <a:t>允许中断</a:t>
              </a:r>
              <a:r>
                <a:rPr lang="en-US" altLang="zh-CN" sz="1400">
                  <a:solidFill>
                    <a:schemeClr val="bg1"/>
                  </a:solidFill>
                  <a:latin typeface="Times New Roman" panose="02020603050405020304" pitchFamily="18" charset="0"/>
                </a:rPr>
                <a:t>IF=1?</a:t>
              </a:r>
              <a:endParaRPr lang="en-US" altLang="zh-CN" sz="1400">
                <a:solidFill>
                  <a:schemeClr val="bg1"/>
                </a:solidFill>
                <a:latin typeface="Times New Roman" panose="02020603050405020304" pitchFamily="18" charset="0"/>
              </a:endParaRPr>
            </a:p>
          </p:txBody>
        </p:sp>
        <p:sp>
          <p:nvSpPr>
            <p:cNvPr id="68630" name="AutoShape 25"/>
            <p:cNvSpPr>
              <a:spLocks noChangeArrowheads="1"/>
            </p:cNvSpPr>
            <p:nvPr/>
          </p:nvSpPr>
          <p:spPr bwMode="auto">
            <a:xfrm>
              <a:off x="818" y="702"/>
              <a:ext cx="1790" cy="256"/>
            </a:xfrm>
            <a:prstGeom prst="flowChartDecision">
              <a:avLst/>
            </a:prstGeom>
            <a:solidFill>
              <a:srgbClr val="FF9966"/>
            </a:solidFill>
            <a:ln w="9525">
              <a:solidFill>
                <a:srgbClr val="000000"/>
              </a:solidFill>
              <a:miter lim="800000"/>
            </a:ln>
          </p:spPr>
          <p:txBody>
            <a:bodyPr/>
            <a:lstStyle/>
            <a:p>
              <a:pPr eaLnBrk="0" hangingPunct="0"/>
              <a:r>
                <a:rPr lang="zh-CN" altLang="en-US" sz="1400">
                  <a:solidFill>
                    <a:schemeClr val="bg1"/>
                  </a:solidFill>
                  <a:latin typeface="Times New Roman" panose="02020603050405020304" pitchFamily="18" charset="0"/>
                </a:rPr>
                <a:t>有</a:t>
              </a:r>
              <a:r>
                <a:rPr lang="en-US" altLang="zh-CN" sz="1400">
                  <a:solidFill>
                    <a:schemeClr val="bg1"/>
                  </a:solidFill>
                  <a:latin typeface="Times New Roman" panose="02020603050405020304" pitchFamily="18" charset="0"/>
                </a:rPr>
                <a:t>DMA</a:t>
              </a:r>
              <a:r>
                <a:rPr lang="zh-CN" altLang="en-US" sz="1400">
                  <a:solidFill>
                    <a:schemeClr val="bg1"/>
                  </a:solidFill>
                  <a:latin typeface="Times New Roman" panose="02020603050405020304" pitchFamily="18" charset="0"/>
                </a:rPr>
                <a:t>请求?</a:t>
              </a:r>
              <a:endParaRPr lang="zh-CN" altLang="en-US" sz="1400">
                <a:solidFill>
                  <a:schemeClr val="bg1"/>
                </a:solidFill>
                <a:latin typeface="Times New Roman" panose="02020603050405020304" pitchFamily="18" charset="0"/>
              </a:endParaRPr>
            </a:p>
          </p:txBody>
        </p:sp>
        <p:sp>
          <p:nvSpPr>
            <p:cNvPr id="68631" name="Line 26"/>
            <p:cNvSpPr>
              <a:spLocks noChangeShapeType="1"/>
            </p:cNvSpPr>
            <p:nvPr/>
          </p:nvSpPr>
          <p:spPr bwMode="auto">
            <a:xfrm flipH="1">
              <a:off x="1625" y="589"/>
              <a:ext cx="10" cy="113"/>
            </a:xfrm>
            <a:prstGeom prst="line">
              <a:avLst/>
            </a:prstGeom>
            <a:noFill/>
            <a:ln w="9525">
              <a:solidFill>
                <a:srgbClr val="000000"/>
              </a:solidFill>
              <a:round/>
              <a:tailEnd type="triangle" w="sm" len="med"/>
            </a:ln>
          </p:spPr>
          <p:txBody>
            <a:bodyPr/>
            <a:lstStyle/>
            <a:p>
              <a:endParaRPr lang="zh-CN" altLang="en-US"/>
            </a:p>
          </p:txBody>
        </p:sp>
        <p:sp>
          <p:nvSpPr>
            <p:cNvPr id="68632" name="Line 27"/>
            <p:cNvSpPr>
              <a:spLocks noChangeShapeType="1"/>
            </p:cNvSpPr>
            <p:nvPr/>
          </p:nvSpPr>
          <p:spPr bwMode="auto">
            <a:xfrm>
              <a:off x="1634" y="958"/>
              <a:ext cx="1" cy="107"/>
            </a:xfrm>
            <a:prstGeom prst="line">
              <a:avLst/>
            </a:prstGeom>
            <a:noFill/>
            <a:ln w="9525">
              <a:solidFill>
                <a:srgbClr val="000000"/>
              </a:solidFill>
              <a:round/>
              <a:tailEnd type="triangle" w="sm" len="med"/>
            </a:ln>
          </p:spPr>
          <p:txBody>
            <a:bodyPr/>
            <a:lstStyle/>
            <a:p>
              <a:endParaRPr lang="zh-CN" altLang="en-US"/>
            </a:p>
          </p:txBody>
        </p:sp>
        <p:sp>
          <p:nvSpPr>
            <p:cNvPr id="68633" name="Line 28"/>
            <p:cNvSpPr>
              <a:spLocks noChangeShapeType="1"/>
            </p:cNvSpPr>
            <p:nvPr/>
          </p:nvSpPr>
          <p:spPr bwMode="auto">
            <a:xfrm>
              <a:off x="1643" y="1232"/>
              <a:ext cx="1" cy="131"/>
            </a:xfrm>
            <a:prstGeom prst="line">
              <a:avLst/>
            </a:prstGeom>
            <a:noFill/>
            <a:ln w="9525">
              <a:solidFill>
                <a:srgbClr val="000000"/>
              </a:solidFill>
              <a:round/>
              <a:tailEnd type="triangle" w="sm" len="med"/>
            </a:ln>
          </p:spPr>
          <p:txBody>
            <a:bodyPr/>
            <a:lstStyle/>
            <a:p>
              <a:endParaRPr lang="zh-CN" altLang="en-US"/>
            </a:p>
          </p:txBody>
        </p:sp>
        <p:sp>
          <p:nvSpPr>
            <p:cNvPr id="68634" name="Line 29"/>
            <p:cNvSpPr>
              <a:spLocks noChangeShapeType="1"/>
            </p:cNvSpPr>
            <p:nvPr/>
          </p:nvSpPr>
          <p:spPr bwMode="auto">
            <a:xfrm>
              <a:off x="1643" y="1953"/>
              <a:ext cx="1" cy="119"/>
            </a:xfrm>
            <a:prstGeom prst="line">
              <a:avLst/>
            </a:prstGeom>
            <a:noFill/>
            <a:ln w="9525">
              <a:solidFill>
                <a:srgbClr val="000000"/>
              </a:solidFill>
              <a:round/>
              <a:tailEnd type="triangle" w="sm" len="med"/>
            </a:ln>
          </p:spPr>
          <p:txBody>
            <a:bodyPr/>
            <a:lstStyle/>
            <a:p>
              <a:endParaRPr lang="zh-CN" altLang="en-US"/>
            </a:p>
          </p:txBody>
        </p:sp>
        <p:sp>
          <p:nvSpPr>
            <p:cNvPr id="68635" name="Line 30"/>
            <p:cNvSpPr>
              <a:spLocks noChangeShapeType="1"/>
            </p:cNvSpPr>
            <p:nvPr/>
          </p:nvSpPr>
          <p:spPr bwMode="auto">
            <a:xfrm>
              <a:off x="1653" y="1607"/>
              <a:ext cx="1" cy="125"/>
            </a:xfrm>
            <a:prstGeom prst="line">
              <a:avLst/>
            </a:prstGeom>
            <a:noFill/>
            <a:ln w="9525">
              <a:solidFill>
                <a:srgbClr val="000000"/>
              </a:solidFill>
              <a:round/>
              <a:tailEnd type="triangle" w="sm" len="med"/>
            </a:ln>
          </p:spPr>
          <p:txBody>
            <a:bodyPr/>
            <a:lstStyle/>
            <a:p>
              <a:endParaRPr lang="zh-CN" altLang="en-US"/>
            </a:p>
          </p:txBody>
        </p:sp>
        <p:sp>
          <p:nvSpPr>
            <p:cNvPr id="68636" name="Line 31"/>
            <p:cNvSpPr>
              <a:spLocks noChangeShapeType="1"/>
            </p:cNvSpPr>
            <p:nvPr/>
          </p:nvSpPr>
          <p:spPr bwMode="auto">
            <a:xfrm>
              <a:off x="1663" y="2310"/>
              <a:ext cx="0" cy="167"/>
            </a:xfrm>
            <a:prstGeom prst="line">
              <a:avLst/>
            </a:prstGeom>
            <a:noFill/>
            <a:ln w="9525">
              <a:solidFill>
                <a:srgbClr val="000000"/>
              </a:solidFill>
              <a:round/>
              <a:tailEnd type="triangle" w="sm" len="med"/>
            </a:ln>
          </p:spPr>
          <p:txBody>
            <a:bodyPr/>
            <a:lstStyle/>
            <a:p>
              <a:endParaRPr lang="zh-CN" altLang="en-US"/>
            </a:p>
          </p:txBody>
        </p:sp>
        <p:sp>
          <p:nvSpPr>
            <p:cNvPr id="68637" name="Line 32"/>
            <p:cNvSpPr>
              <a:spLocks noChangeShapeType="1"/>
            </p:cNvSpPr>
            <p:nvPr/>
          </p:nvSpPr>
          <p:spPr bwMode="auto">
            <a:xfrm>
              <a:off x="1663" y="2715"/>
              <a:ext cx="0" cy="149"/>
            </a:xfrm>
            <a:prstGeom prst="line">
              <a:avLst/>
            </a:prstGeom>
            <a:noFill/>
            <a:ln w="9525">
              <a:solidFill>
                <a:srgbClr val="000000"/>
              </a:solidFill>
              <a:round/>
              <a:tailEnd type="triangle" w="sm" len="med"/>
            </a:ln>
          </p:spPr>
          <p:txBody>
            <a:bodyPr/>
            <a:lstStyle/>
            <a:p>
              <a:endParaRPr lang="zh-CN" altLang="en-US"/>
            </a:p>
          </p:txBody>
        </p:sp>
        <p:sp>
          <p:nvSpPr>
            <p:cNvPr id="68638" name="Line 33"/>
            <p:cNvSpPr>
              <a:spLocks noChangeShapeType="1"/>
            </p:cNvSpPr>
            <p:nvPr/>
          </p:nvSpPr>
          <p:spPr bwMode="auto">
            <a:xfrm>
              <a:off x="1663" y="3168"/>
              <a:ext cx="0" cy="83"/>
            </a:xfrm>
            <a:prstGeom prst="line">
              <a:avLst/>
            </a:prstGeom>
            <a:noFill/>
            <a:ln w="9525">
              <a:solidFill>
                <a:srgbClr val="000000"/>
              </a:solidFill>
              <a:round/>
              <a:tailEnd type="triangle" w="sm" len="med"/>
            </a:ln>
          </p:spPr>
          <p:txBody>
            <a:bodyPr/>
            <a:lstStyle/>
            <a:p>
              <a:endParaRPr lang="zh-CN" altLang="en-US"/>
            </a:p>
          </p:txBody>
        </p:sp>
        <p:sp>
          <p:nvSpPr>
            <p:cNvPr id="68639" name="Line 34"/>
            <p:cNvSpPr>
              <a:spLocks noChangeShapeType="1"/>
            </p:cNvSpPr>
            <p:nvPr/>
          </p:nvSpPr>
          <p:spPr bwMode="auto">
            <a:xfrm>
              <a:off x="1634" y="309"/>
              <a:ext cx="1" cy="119"/>
            </a:xfrm>
            <a:prstGeom prst="line">
              <a:avLst/>
            </a:prstGeom>
            <a:noFill/>
            <a:ln w="9525">
              <a:solidFill>
                <a:srgbClr val="000000"/>
              </a:solidFill>
              <a:round/>
              <a:tailEnd type="triangle" w="sm" len="med"/>
            </a:ln>
          </p:spPr>
          <p:txBody>
            <a:bodyPr/>
            <a:lstStyle/>
            <a:p>
              <a:endParaRPr lang="zh-CN" altLang="en-US"/>
            </a:p>
          </p:txBody>
        </p:sp>
        <p:sp>
          <p:nvSpPr>
            <p:cNvPr id="68640" name="Line 35"/>
            <p:cNvSpPr>
              <a:spLocks noChangeShapeType="1"/>
            </p:cNvSpPr>
            <p:nvPr/>
          </p:nvSpPr>
          <p:spPr bwMode="auto">
            <a:xfrm>
              <a:off x="2832" y="1476"/>
              <a:ext cx="197" cy="0"/>
            </a:xfrm>
            <a:prstGeom prst="line">
              <a:avLst/>
            </a:prstGeom>
            <a:noFill/>
            <a:ln w="9525">
              <a:solidFill>
                <a:srgbClr val="000000"/>
              </a:solidFill>
              <a:round/>
            </a:ln>
          </p:spPr>
          <p:txBody>
            <a:bodyPr/>
            <a:lstStyle/>
            <a:p>
              <a:endParaRPr lang="zh-CN" altLang="en-US"/>
            </a:p>
          </p:txBody>
        </p:sp>
        <p:sp>
          <p:nvSpPr>
            <p:cNvPr id="68641" name="Line 36"/>
            <p:cNvSpPr>
              <a:spLocks noChangeShapeType="1"/>
            </p:cNvSpPr>
            <p:nvPr/>
          </p:nvSpPr>
          <p:spPr bwMode="auto">
            <a:xfrm>
              <a:off x="3070" y="1476"/>
              <a:ext cx="0" cy="876"/>
            </a:xfrm>
            <a:prstGeom prst="line">
              <a:avLst/>
            </a:prstGeom>
            <a:noFill/>
            <a:ln w="9525">
              <a:solidFill>
                <a:srgbClr val="000000"/>
              </a:solidFill>
              <a:round/>
            </a:ln>
          </p:spPr>
          <p:txBody>
            <a:bodyPr/>
            <a:lstStyle/>
            <a:p>
              <a:endParaRPr lang="zh-CN" altLang="en-US"/>
            </a:p>
          </p:txBody>
        </p:sp>
        <p:sp>
          <p:nvSpPr>
            <p:cNvPr id="68642" name="Line 37"/>
            <p:cNvSpPr>
              <a:spLocks noChangeShapeType="1"/>
            </p:cNvSpPr>
            <p:nvPr/>
          </p:nvSpPr>
          <p:spPr bwMode="auto">
            <a:xfrm flipH="1">
              <a:off x="1663" y="2358"/>
              <a:ext cx="1394" cy="0"/>
            </a:xfrm>
            <a:prstGeom prst="line">
              <a:avLst/>
            </a:prstGeom>
            <a:noFill/>
            <a:ln w="9525">
              <a:solidFill>
                <a:srgbClr val="000000"/>
              </a:solidFill>
              <a:round/>
              <a:tailEnd type="triangle" w="sm" len="med"/>
            </a:ln>
          </p:spPr>
          <p:txBody>
            <a:bodyPr/>
            <a:lstStyle/>
            <a:p>
              <a:endParaRPr lang="zh-CN" altLang="en-US"/>
            </a:p>
          </p:txBody>
        </p:sp>
        <p:sp>
          <p:nvSpPr>
            <p:cNvPr id="68643" name="Line 38"/>
            <p:cNvSpPr>
              <a:spLocks noChangeShapeType="1"/>
            </p:cNvSpPr>
            <p:nvPr/>
          </p:nvSpPr>
          <p:spPr bwMode="auto">
            <a:xfrm>
              <a:off x="2584" y="833"/>
              <a:ext cx="222" cy="1"/>
            </a:xfrm>
            <a:prstGeom prst="line">
              <a:avLst/>
            </a:prstGeom>
            <a:noFill/>
            <a:ln w="9525">
              <a:solidFill>
                <a:srgbClr val="000000"/>
              </a:solidFill>
              <a:round/>
            </a:ln>
          </p:spPr>
          <p:txBody>
            <a:bodyPr/>
            <a:lstStyle/>
            <a:p>
              <a:endParaRPr lang="zh-CN" altLang="en-US"/>
            </a:p>
          </p:txBody>
        </p:sp>
        <p:sp>
          <p:nvSpPr>
            <p:cNvPr id="68644" name="Line 39"/>
            <p:cNvSpPr>
              <a:spLocks noChangeShapeType="1"/>
            </p:cNvSpPr>
            <p:nvPr/>
          </p:nvSpPr>
          <p:spPr bwMode="auto">
            <a:xfrm>
              <a:off x="2819" y="827"/>
              <a:ext cx="1" cy="471"/>
            </a:xfrm>
            <a:prstGeom prst="line">
              <a:avLst/>
            </a:prstGeom>
            <a:noFill/>
            <a:ln w="9525">
              <a:solidFill>
                <a:srgbClr val="000000"/>
              </a:solidFill>
              <a:round/>
            </a:ln>
          </p:spPr>
          <p:txBody>
            <a:bodyPr/>
            <a:lstStyle/>
            <a:p>
              <a:endParaRPr lang="zh-CN" altLang="en-US"/>
            </a:p>
          </p:txBody>
        </p:sp>
        <p:sp>
          <p:nvSpPr>
            <p:cNvPr id="68645" name="Line 40"/>
            <p:cNvSpPr>
              <a:spLocks noChangeShapeType="1"/>
            </p:cNvSpPr>
            <p:nvPr/>
          </p:nvSpPr>
          <p:spPr bwMode="auto">
            <a:xfrm flipH="1">
              <a:off x="1653" y="1303"/>
              <a:ext cx="1183" cy="1"/>
            </a:xfrm>
            <a:prstGeom prst="line">
              <a:avLst/>
            </a:prstGeom>
            <a:noFill/>
            <a:ln w="9525">
              <a:solidFill>
                <a:srgbClr val="000000"/>
              </a:solidFill>
              <a:round/>
              <a:tailEnd type="triangle" w="sm" len="med"/>
            </a:ln>
          </p:spPr>
          <p:txBody>
            <a:bodyPr/>
            <a:lstStyle/>
            <a:p>
              <a:endParaRPr lang="zh-CN" altLang="en-US"/>
            </a:p>
          </p:txBody>
        </p:sp>
        <p:sp>
          <p:nvSpPr>
            <p:cNvPr id="68646" name="AutoShape 41"/>
            <p:cNvSpPr/>
            <p:nvPr/>
          </p:nvSpPr>
          <p:spPr bwMode="auto">
            <a:xfrm>
              <a:off x="2677" y="2417"/>
              <a:ext cx="121" cy="1102"/>
            </a:xfrm>
            <a:prstGeom prst="rightBrace">
              <a:avLst>
                <a:gd name="adj1" fmla="val 75853"/>
                <a:gd name="adj2" fmla="val 50000"/>
              </a:avLst>
            </a:prstGeom>
            <a:noFill/>
            <a:ln w="9525">
              <a:solidFill>
                <a:srgbClr val="000000"/>
              </a:solidFill>
              <a:round/>
            </a:ln>
          </p:spPr>
          <p:txBody>
            <a:bodyPr/>
            <a:lstStyle/>
            <a:p>
              <a:endParaRPr lang="zh-CN" altLang="en-US">
                <a:latin typeface="Tahoma" panose="020B0604030504040204" pitchFamily="34" charset="0"/>
              </a:endParaRPr>
            </a:p>
          </p:txBody>
        </p:sp>
        <p:sp>
          <p:nvSpPr>
            <p:cNvPr id="68647" name="Line 42"/>
            <p:cNvSpPr>
              <a:spLocks noChangeShapeType="1"/>
            </p:cNvSpPr>
            <p:nvPr/>
          </p:nvSpPr>
          <p:spPr bwMode="auto">
            <a:xfrm>
              <a:off x="1682" y="3600"/>
              <a:ext cx="0" cy="38"/>
            </a:xfrm>
            <a:prstGeom prst="line">
              <a:avLst/>
            </a:prstGeom>
            <a:noFill/>
            <a:ln w="9525">
              <a:solidFill>
                <a:srgbClr val="000000"/>
              </a:solidFill>
              <a:round/>
              <a:tailEnd type="triangle" w="sm" len="med"/>
            </a:ln>
          </p:spPr>
          <p:txBody>
            <a:bodyPr/>
            <a:lstStyle/>
            <a:p>
              <a:endParaRPr lang="zh-CN" altLang="en-US"/>
            </a:p>
          </p:txBody>
        </p:sp>
        <p:sp>
          <p:nvSpPr>
            <p:cNvPr id="68648" name="Line 43"/>
            <p:cNvSpPr>
              <a:spLocks noChangeShapeType="1"/>
            </p:cNvSpPr>
            <p:nvPr/>
          </p:nvSpPr>
          <p:spPr bwMode="auto">
            <a:xfrm>
              <a:off x="1681" y="3632"/>
              <a:ext cx="1866" cy="1"/>
            </a:xfrm>
            <a:prstGeom prst="line">
              <a:avLst/>
            </a:prstGeom>
            <a:noFill/>
            <a:ln w="9525">
              <a:solidFill>
                <a:srgbClr val="000000"/>
              </a:solidFill>
              <a:round/>
            </a:ln>
          </p:spPr>
          <p:txBody>
            <a:bodyPr/>
            <a:lstStyle/>
            <a:p>
              <a:endParaRPr lang="zh-CN" altLang="en-US"/>
            </a:p>
          </p:txBody>
        </p:sp>
        <p:sp>
          <p:nvSpPr>
            <p:cNvPr id="68649" name="Text Box 44"/>
            <p:cNvSpPr txBox="1">
              <a:spLocks noChangeArrowheads="1"/>
            </p:cNvSpPr>
            <p:nvPr/>
          </p:nvSpPr>
          <p:spPr bwMode="auto">
            <a:xfrm>
              <a:off x="2886" y="2685"/>
              <a:ext cx="354" cy="572"/>
            </a:xfrm>
            <a:prstGeom prst="rect">
              <a:avLst/>
            </a:prstGeom>
            <a:noFill/>
            <a:ln w="9525">
              <a:noFill/>
              <a:miter lim="800000"/>
            </a:ln>
          </p:spPr>
          <p:txBody>
            <a:bodyPr vert="eaVert"/>
            <a:lstStyle/>
            <a:p>
              <a:pPr algn="just" eaLnBrk="0" hangingPunct="0"/>
              <a:r>
                <a:rPr lang="zh-CN" altLang="en-US" sz="1400">
                  <a:solidFill>
                    <a:srgbClr val="0066FF"/>
                  </a:solidFill>
                  <a:latin typeface="Times New Roman" panose="02020603050405020304" pitchFamily="18" charset="0"/>
                </a:rPr>
                <a:t>中断响应 </a:t>
              </a:r>
              <a:endParaRPr lang="zh-CN" altLang="en-US" sz="1400">
                <a:solidFill>
                  <a:srgbClr val="0066FF"/>
                </a:solidFill>
                <a:latin typeface="Times New Roman" panose="02020603050405020304" pitchFamily="18" charset="0"/>
              </a:endParaRPr>
            </a:p>
            <a:p>
              <a:pPr algn="just" eaLnBrk="0" hangingPunct="0"/>
              <a:r>
                <a:rPr lang="zh-CN" altLang="en-US" sz="1400">
                  <a:solidFill>
                    <a:srgbClr val="0066FF"/>
                  </a:solidFill>
                  <a:latin typeface="Times New Roman" panose="02020603050405020304" pitchFamily="18" charset="0"/>
                </a:rPr>
                <a:t>周期</a:t>
              </a:r>
              <a:endParaRPr lang="zh-CN" altLang="en-US" sz="1400">
                <a:solidFill>
                  <a:srgbClr val="0066FF"/>
                </a:solidFill>
                <a:latin typeface="Times New Roman" panose="02020603050405020304" pitchFamily="18" charset="0"/>
              </a:endParaRPr>
            </a:p>
          </p:txBody>
        </p:sp>
        <p:sp>
          <p:nvSpPr>
            <p:cNvPr id="68650" name="Line 45"/>
            <p:cNvSpPr>
              <a:spLocks noChangeShapeType="1"/>
            </p:cNvSpPr>
            <p:nvPr/>
          </p:nvSpPr>
          <p:spPr bwMode="auto">
            <a:xfrm flipV="1">
              <a:off x="3540" y="297"/>
              <a:ext cx="1" cy="3335"/>
            </a:xfrm>
            <a:prstGeom prst="line">
              <a:avLst/>
            </a:prstGeom>
            <a:noFill/>
            <a:ln w="9525">
              <a:solidFill>
                <a:srgbClr val="000000"/>
              </a:solidFill>
              <a:round/>
            </a:ln>
          </p:spPr>
          <p:txBody>
            <a:bodyPr/>
            <a:lstStyle/>
            <a:p>
              <a:endParaRPr lang="zh-CN" altLang="en-US"/>
            </a:p>
          </p:txBody>
        </p:sp>
        <p:sp>
          <p:nvSpPr>
            <p:cNvPr id="68651" name="Line 46"/>
            <p:cNvSpPr>
              <a:spLocks noChangeShapeType="1"/>
            </p:cNvSpPr>
            <p:nvPr/>
          </p:nvSpPr>
          <p:spPr bwMode="auto">
            <a:xfrm>
              <a:off x="3540" y="297"/>
              <a:ext cx="853" cy="0"/>
            </a:xfrm>
            <a:prstGeom prst="line">
              <a:avLst/>
            </a:prstGeom>
            <a:noFill/>
            <a:ln w="9525">
              <a:solidFill>
                <a:srgbClr val="000000"/>
              </a:solidFill>
              <a:round/>
            </a:ln>
          </p:spPr>
          <p:txBody>
            <a:bodyPr/>
            <a:lstStyle/>
            <a:p>
              <a:endParaRPr lang="zh-CN" altLang="en-US"/>
            </a:p>
          </p:txBody>
        </p:sp>
        <p:sp>
          <p:nvSpPr>
            <p:cNvPr id="68652" name="Line 47"/>
            <p:cNvSpPr>
              <a:spLocks noChangeShapeType="1"/>
            </p:cNvSpPr>
            <p:nvPr/>
          </p:nvSpPr>
          <p:spPr bwMode="auto">
            <a:xfrm flipH="1">
              <a:off x="4318" y="297"/>
              <a:ext cx="19" cy="101"/>
            </a:xfrm>
            <a:prstGeom prst="line">
              <a:avLst/>
            </a:prstGeom>
            <a:noFill/>
            <a:ln w="9525">
              <a:solidFill>
                <a:srgbClr val="000000"/>
              </a:solidFill>
              <a:round/>
              <a:tailEnd type="triangle" w="sm" len="med"/>
            </a:ln>
          </p:spPr>
          <p:txBody>
            <a:bodyPr/>
            <a:lstStyle/>
            <a:p>
              <a:endParaRPr lang="zh-CN" altLang="en-US"/>
            </a:p>
          </p:txBody>
        </p:sp>
        <p:sp>
          <p:nvSpPr>
            <p:cNvPr id="68653" name="Line 48"/>
            <p:cNvSpPr>
              <a:spLocks noChangeShapeType="1"/>
            </p:cNvSpPr>
            <p:nvPr/>
          </p:nvSpPr>
          <p:spPr bwMode="auto">
            <a:xfrm flipH="1">
              <a:off x="4328" y="583"/>
              <a:ext cx="9" cy="226"/>
            </a:xfrm>
            <a:prstGeom prst="line">
              <a:avLst/>
            </a:prstGeom>
            <a:noFill/>
            <a:ln w="9525">
              <a:solidFill>
                <a:srgbClr val="000000"/>
              </a:solidFill>
              <a:round/>
              <a:tailEnd type="triangle" w="sm" len="med"/>
            </a:ln>
          </p:spPr>
          <p:txBody>
            <a:bodyPr/>
            <a:lstStyle/>
            <a:p>
              <a:endParaRPr lang="zh-CN" altLang="en-US"/>
            </a:p>
          </p:txBody>
        </p:sp>
        <p:sp>
          <p:nvSpPr>
            <p:cNvPr id="68654" name="Line 49"/>
            <p:cNvSpPr>
              <a:spLocks noChangeShapeType="1"/>
            </p:cNvSpPr>
            <p:nvPr/>
          </p:nvSpPr>
          <p:spPr bwMode="auto">
            <a:xfrm flipH="1">
              <a:off x="4328" y="999"/>
              <a:ext cx="9" cy="197"/>
            </a:xfrm>
            <a:prstGeom prst="line">
              <a:avLst/>
            </a:prstGeom>
            <a:noFill/>
            <a:ln w="9525">
              <a:solidFill>
                <a:srgbClr val="000000"/>
              </a:solidFill>
              <a:round/>
              <a:tailEnd type="triangle" w="sm" len="med"/>
            </a:ln>
          </p:spPr>
          <p:txBody>
            <a:bodyPr/>
            <a:lstStyle/>
            <a:p>
              <a:endParaRPr lang="zh-CN" altLang="en-US"/>
            </a:p>
          </p:txBody>
        </p:sp>
        <p:sp>
          <p:nvSpPr>
            <p:cNvPr id="68655" name="Line 50"/>
            <p:cNvSpPr>
              <a:spLocks noChangeShapeType="1"/>
            </p:cNvSpPr>
            <p:nvPr/>
          </p:nvSpPr>
          <p:spPr bwMode="auto">
            <a:xfrm flipH="1">
              <a:off x="4328" y="1375"/>
              <a:ext cx="9" cy="203"/>
            </a:xfrm>
            <a:prstGeom prst="line">
              <a:avLst/>
            </a:prstGeom>
            <a:noFill/>
            <a:ln w="9525">
              <a:solidFill>
                <a:srgbClr val="000000"/>
              </a:solidFill>
              <a:round/>
              <a:tailEnd type="triangle" w="sm" len="med"/>
            </a:ln>
          </p:spPr>
          <p:txBody>
            <a:bodyPr/>
            <a:lstStyle/>
            <a:p>
              <a:endParaRPr lang="zh-CN" altLang="en-US"/>
            </a:p>
          </p:txBody>
        </p:sp>
        <p:sp>
          <p:nvSpPr>
            <p:cNvPr id="68656" name="Line 51"/>
            <p:cNvSpPr>
              <a:spLocks noChangeShapeType="1"/>
            </p:cNvSpPr>
            <p:nvPr/>
          </p:nvSpPr>
          <p:spPr bwMode="auto">
            <a:xfrm flipH="1">
              <a:off x="4328" y="1774"/>
              <a:ext cx="9" cy="226"/>
            </a:xfrm>
            <a:prstGeom prst="line">
              <a:avLst/>
            </a:prstGeom>
            <a:noFill/>
            <a:ln w="9525">
              <a:solidFill>
                <a:srgbClr val="000000"/>
              </a:solidFill>
              <a:round/>
              <a:tailEnd type="triangle" w="sm" len="med"/>
            </a:ln>
          </p:spPr>
          <p:txBody>
            <a:bodyPr/>
            <a:lstStyle/>
            <a:p>
              <a:endParaRPr lang="zh-CN" altLang="en-US"/>
            </a:p>
          </p:txBody>
        </p:sp>
        <p:sp>
          <p:nvSpPr>
            <p:cNvPr id="68657" name="Line 52"/>
            <p:cNvSpPr>
              <a:spLocks noChangeShapeType="1"/>
            </p:cNvSpPr>
            <p:nvPr/>
          </p:nvSpPr>
          <p:spPr bwMode="auto">
            <a:xfrm>
              <a:off x="4336" y="2179"/>
              <a:ext cx="1" cy="244"/>
            </a:xfrm>
            <a:prstGeom prst="line">
              <a:avLst/>
            </a:prstGeom>
            <a:noFill/>
            <a:ln w="9525">
              <a:solidFill>
                <a:srgbClr val="000000"/>
              </a:solidFill>
              <a:round/>
              <a:tailEnd type="triangle" w="sm" len="med"/>
            </a:ln>
          </p:spPr>
          <p:txBody>
            <a:bodyPr/>
            <a:lstStyle/>
            <a:p>
              <a:endParaRPr lang="zh-CN" altLang="en-US"/>
            </a:p>
          </p:txBody>
        </p:sp>
        <p:sp>
          <p:nvSpPr>
            <p:cNvPr id="68658" name="Line 53"/>
            <p:cNvSpPr>
              <a:spLocks noChangeShapeType="1"/>
            </p:cNvSpPr>
            <p:nvPr/>
          </p:nvSpPr>
          <p:spPr bwMode="auto">
            <a:xfrm>
              <a:off x="4365" y="2736"/>
              <a:ext cx="1" cy="1046"/>
            </a:xfrm>
            <a:prstGeom prst="line">
              <a:avLst/>
            </a:prstGeom>
            <a:noFill/>
            <a:ln w="9525">
              <a:solidFill>
                <a:srgbClr val="000000"/>
              </a:solidFill>
              <a:round/>
              <a:tailEnd type="triangle" w="sm" len="med"/>
            </a:ln>
          </p:spPr>
          <p:txBody>
            <a:bodyPr/>
            <a:lstStyle/>
            <a:p>
              <a:endParaRPr lang="zh-CN" altLang="en-US"/>
            </a:p>
          </p:txBody>
        </p:sp>
        <p:sp>
          <p:nvSpPr>
            <p:cNvPr id="68659" name="Line 54"/>
            <p:cNvSpPr>
              <a:spLocks noChangeShapeType="1"/>
            </p:cNvSpPr>
            <p:nvPr/>
          </p:nvSpPr>
          <p:spPr bwMode="auto">
            <a:xfrm flipH="1">
              <a:off x="240" y="1839"/>
              <a:ext cx="582" cy="1"/>
            </a:xfrm>
            <a:prstGeom prst="line">
              <a:avLst/>
            </a:prstGeom>
            <a:noFill/>
            <a:ln w="9525">
              <a:solidFill>
                <a:srgbClr val="000000"/>
              </a:solidFill>
              <a:round/>
            </a:ln>
          </p:spPr>
          <p:txBody>
            <a:bodyPr/>
            <a:lstStyle/>
            <a:p>
              <a:endParaRPr lang="zh-CN" altLang="en-US"/>
            </a:p>
          </p:txBody>
        </p:sp>
        <p:sp>
          <p:nvSpPr>
            <p:cNvPr id="68660" name="Line 55"/>
            <p:cNvSpPr>
              <a:spLocks noChangeShapeType="1"/>
            </p:cNvSpPr>
            <p:nvPr/>
          </p:nvSpPr>
          <p:spPr bwMode="auto">
            <a:xfrm>
              <a:off x="240" y="1846"/>
              <a:ext cx="1" cy="1826"/>
            </a:xfrm>
            <a:prstGeom prst="line">
              <a:avLst/>
            </a:prstGeom>
            <a:noFill/>
            <a:ln w="9525">
              <a:solidFill>
                <a:srgbClr val="000000"/>
              </a:solidFill>
              <a:round/>
            </a:ln>
          </p:spPr>
          <p:txBody>
            <a:bodyPr/>
            <a:lstStyle/>
            <a:p>
              <a:endParaRPr lang="zh-CN" altLang="en-US"/>
            </a:p>
          </p:txBody>
        </p:sp>
        <p:sp>
          <p:nvSpPr>
            <p:cNvPr id="68661" name="Line 56"/>
            <p:cNvSpPr>
              <a:spLocks noChangeShapeType="1"/>
            </p:cNvSpPr>
            <p:nvPr/>
          </p:nvSpPr>
          <p:spPr bwMode="auto">
            <a:xfrm>
              <a:off x="250" y="3685"/>
              <a:ext cx="4120" cy="0"/>
            </a:xfrm>
            <a:prstGeom prst="line">
              <a:avLst/>
            </a:prstGeom>
            <a:noFill/>
            <a:ln w="9525">
              <a:solidFill>
                <a:srgbClr val="000000"/>
              </a:solidFill>
              <a:round/>
              <a:tailEnd type="triangle" w="sm" len="med"/>
            </a:ln>
          </p:spPr>
          <p:txBody>
            <a:bodyPr/>
            <a:lstStyle/>
            <a:p>
              <a:endParaRPr lang="zh-CN" altLang="en-US"/>
            </a:p>
          </p:txBody>
        </p:sp>
        <p:sp>
          <p:nvSpPr>
            <p:cNvPr id="68662" name="Line 57"/>
            <p:cNvSpPr>
              <a:spLocks noChangeShapeType="1"/>
            </p:cNvSpPr>
            <p:nvPr/>
          </p:nvSpPr>
          <p:spPr bwMode="auto">
            <a:xfrm flipH="1">
              <a:off x="250" y="2191"/>
              <a:ext cx="364" cy="0"/>
            </a:xfrm>
            <a:prstGeom prst="line">
              <a:avLst/>
            </a:prstGeom>
            <a:noFill/>
            <a:ln w="9525">
              <a:solidFill>
                <a:srgbClr val="000000"/>
              </a:solidFill>
              <a:round/>
            </a:ln>
          </p:spPr>
          <p:txBody>
            <a:bodyPr/>
            <a:lstStyle/>
            <a:p>
              <a:endParaRPr lang="zh-CN" altLang="en-US"/>
            </a:p>
          </p:txBody>
        </p:sp>
        <p:sp>
          <p:nvSpPr>
            <p:cNvPr id="68663" name="Line 58"/>
            <p:cNvSpPr>
              <a:spLocks noChangeShapeType="1"/>
            </p:cNvSpPr>
            <p:nvPr/>
          </p:nvSpPr>
          <p:spPr bwMode="auto">
            <a:xfrm flipH="1">
              <a:off x="3" y="309"/>
              <a:ext cx="1790" cy="0"/>
            </a:xfrm>
            <a:prstGeom prst="line">
              <a:avLst/>
            </a:prstGeom>
            <a:noFill/>
            <a:ln w="9525">
              <a:solidFill>
                <a:srgbClr val="000000"/>
              </a:solidFill>
              <a:round/>
            </a:ln>
          </p:spPr>
          <p:txBody>
            <a:bodyPr/>
            <a:lstStyle/>
            <a:p>
              <a:endParaRPr lang="zh-CN" altLang="en-US"/>
            </a:p>
          </p:txBody>
        </p:sp>
        <p:sp>
          <p:nvSpPr>
            <p:cNvPr id="68664" name="Line 59"/>
            <p:cNvSpPr>
              <a:spLocks noChangeShapeType="1"/>
            </p:cNvSpPr>
            <p:nvPr/>
          </p:nvSpPr>
          <p:spPr bwMode="auto">
            <a:xfrm>
              <a:off x="0" y="309"/>
              <a:ext cx="1" cy="3788"/>
            </a:xfrm>
            <a:prstGeom prst="line">
              <a:avLst/>
            </a:prstGeom>
            <a:noFill/>
            <a:ln w="9525">
              <a:solidFill>
                <a:srgbClr val="000000"/>
              </a:solidFill>
              <a:round/>
            </a:ln>
          </p:spPr>
          <p:txBody>
            <a:bodyPr/>
            <a:lstStyle/>
            <a:p>
              <a:endParaRPr lang="zh-CN" altLang="en-US"/>
            </a:p>
          </p:txBody>
        </p:sp>
        <p:sp>
          <p:nvSpPr>
            <p:cNvPr id="68665" name="Line 60"/>
            <p:cNvSpPr>
              <a:spLocks noChangeShapeType="1"/>
            </p:cNvSpPr>
            <p:nvPr/>
          </p:nvSpPr>
          <p:spPr bwMode="auto">
            <a:xfrm>
              <a:off x="3" y="4097"/>
              <a:ext cx="4806" cy="1"/>
            </a:xfrm>
            <a:prstGeom prst="line">
              <a:avLst/>
            </a:prstGeom>
            <a:noFill/>
            <a:ln w="9525">
              <a:solidFill>
                <a:srgbClr val="000000"/>
              </a:solidFill>
              <a:round/>
            </a:ln>
          </p:spPr>
          <p:txBody>
            <a:bodyPr/>
            <a:lstStyle/>
            <a:p>
              <a:endParaRPr lang="zh-CN" altLang="en-US"/>
            </a:p>
          </p:txBody>
        </p:sp>
        <p:sp>
          <p:nvSpPr>
            <p:cNvPr id="68666" name="Line 61"/>
            <p:cNvSpPr>
              <a:spLocks noChangeShapeType="1"/>
            </p:cNvSpPr>
            <p:nvPr/>
          </p:nvSpPr>
          <p:spPr bwMode="auto">
            <a:xfrm flipV="1">
              <a:off x="4393" y="3972"/>
              <a:ext cx="1" cy="125"/>
            </a:xfrm>
            <a:prstGeom prst="line">
              <a:avLst/>
            </a:prstGeom>
            <a:noFill/>
            <a:ln w="9525">
              <a:solidFill>
                <a:srgbClr val="000000"/>
              </a:solidFill>
              <a:round/>
            </a:ln>
          </p:spPr>
          <p:txBody>
            <a:bodyPr/>
            <a:lstStyle/>
            <a:p>
              <a:endParaRPr lang="zh-CN" altLang="en-US"/>
            </a:p>
          </p:txBody>
        </p:sp>
        <p:sp>
          <p:nvSpPr>
            <p:cNvPr id="68667" name="Line 62"/>
            <p:cNvSpPr>
              <a:spLocks noChangeShapeType="1"/>
            </p:cNvSpPr>
            <p:nvPr/>
          </p:nvSpPr>
          <p:spPr bwMode="auto">
            <a:xfrm>
              <a:off x="3531" y="207"/>
              <a:ext cx="1051" cy="1"/>
            </a:xfrm>
            <a:prstGeom prst="line">
              <a:avLst/>
            </a:prstGeom>
            <a:noFill/>
            <a:ln w="9525">
              <a:solidFill>
                <a:srgbClr val="000000"/>
              </a:solidFill>
              <a:round/>
              <a:tailEnd type="triangle" w="sm" len="med"/>
            </a:ln>
          </p:spPr>
          <p:txBody>
            <a:bodyPr/>
            <a:lstStyle/>
            <a:p>
              <a:endParaRPr lang="zh-CN" altLang="en-US"/>
            </a:p>
          </p:txBody>
        </p:sp>
        <p:sp>
          <p:nvSpPr>
            <p:cNvPr id="68668" name="Line 63"/>
            <p:cNvSpPr>
              <a:spLocks noChangeShapeType="1"/>
            </p:cNvSpPr>
            <p:nvPr/>
          </p:nvSpPr>
          <p:spPr bwMode="auto">
            <a:xfrm flipH="1">
              <a:off x="2146" y="207"/>
              <a:ext cx="1186" cy="1"/>
            </a:xfrm>
            <a:prstGeom prst="line">
              <a:avLst/>
            </a:prstGeom>
            <a:noFill/>
            <a:ln w="9525">
              <a:solidFill>
                <a:srgbClr val="000000"/>
              </a:solidFill>
              <a:round/>
              <a:tailEnd type="triangle" w="sm" len="med"/>
            </a:ln>
          </p:spPr>
          <p:txBody>
            <a:bodyPr/>
            <a:lstStyle/>
            <a:p>
              <a:endParaRPr lang="zh-CN" altLang="en-US"/>
            </a:p>
          </p:txBody>
        </p:sp>
        <p:sp>
          <p:nvSpPr>
            <p:cNvPr id="68669" name="Line 64"/>
            <p:cNvSpPr>
              <a:spLocks noChangeShapeType="1"/>
            </p:cNvSpPr>
            <p:nvPr/>
          </p:nvSpPr>
          <p:spPr bwMode="auto">
            <a:xfrm>
              <a:off x="3363" y="126"/>
              <a:ext cx="1" cy="4098"/>
            </a:xfrm>
            <a:prstGeom prst="line">
              <a:avLst/>
            </a:prstGeom>
            <a:noFill/>
            <a:ln w="9525">
              <a:solidFill>
                <a:srgbClr val="000000"/>
              </a:solidFill>
              <a:prstDash val="lgDash"/>
              <a:round/>
            </a:ln>
          </p:spPr>
          <p:txBody>
            <a:bodyPr/>
            <a:lstStyle/>
            <a:p>
              <a:endParaRPr lang="zh-CN" altLang="en-US"/>
            </a:p>
          </p:txBody>
        </p:sp>
        <p:sp>
          <p:nvSpPr>
            <p:cNvPr id="68670" name="Rectangle 65"/>
            <p:cNvSpPr>
              <a:spLocks noChangeArrowheads="1"/>
            </p:cNvSpPr>
            <p:nvPr/>
          </p:nvSpPr>
          <p:spPr bwMode="auto">
            <a:xfrm>
              <a:off x="2382" y="0"/>
              <a:ext cx="790" cy="155"/>
            </a:xfrm>
            <a:prstGeom prst="rect">
              <a:avLst/>
            </a:prstGeom>
            <a:noFill/>
            <a:ln w="9525">
              <a:noFill/>
              <a:miter lim="800000"/>
            </a:ln>
          </p:spPr>
          <p:txBody>
            <a:bodyPr/>
            <a:lstStyle/>
            <a:p>
              <a:pPr algn="just" eaLnBrk="0" hangingPunct="0"/>
              <a:r>
                <a:rPr lang="zh-CN" altLang="en-US" sz="1400">
                  <a:solidFill>
                    <a:srgbClr val="0066FF"/>
                  </a:solidFill>
                  <a:latin typeface="Times New Roman" panose="02020603050405020304" pitchFamily="18" charset="0"/>
                </a:rPr>
                <a:t>硬件完成</a:t>
              </a:r>
              <a:endParaRPr lang="zh-CN" altLang="en-US" sz="1400">
                <a:solidFill>
                  <a:srgbClr val="0066FF"/>
                </a:solidFill>
                <a:latin typeface="Times New Roman" panose="02020603050405020304" pitchFamily="18" charset="0"/>
              </a:endParaRPr>
            </a:p>
          </p:txBody>
        </p:sp>
        <p:sp>
          <p:nvSpPr>
            <p:cNvPr id="68671" name="Rectangle 66"/>
            <p:cNvSpPr>
              <a:spLocks noChangeArrowheads="1"/>
            </p:cNvSpPr>
            <p:nvPr/>
          </p:nvSpPr>
          <p:spPr bwMode="auto">
            <a:xfrm>
              <a:off x="3595" y="0"/>
              <a:ext cx="791" cy="155"/>
            </a:xfrm>
            <a:prstGeom prst="rect">
              <a:avLst/>
            </a:prstGeom>
            <a:noFill/>
            <a:ln w="9525">
              <a:noFill/>
              <a:miter lim="800000"/>
            </a:ln>
          </p:spPr>
          <p:txBody>
            <a:bodyPr/>
            <a:lstStyle/>
            <a:p>
              <a:pPr algn="just" eaLnBrk="0" hangingPunct="0"/>
              <a:r>
                <a:rPr lang="zh-CN" altLang="en-US" sz="1400">
                  <a:solidFill>
                    <a:srgbClr val="0066FF"/>
                  </a:solidFill>
                  <a:latin typeface="Times New Roman" panose="02020603050405020304" pitchFamily="18" charset="0"/>
                </a:rPr>
                <a:t>软件完成</a:t>
              </a:r>
              <a:endParaRPr lang="zh-CN" altLang="en-US" sz="1400">
                <a:solidFill>
                  <a:srgbClr val="0066FF"/>
                </a:solidFill>
                <a:latin typeface="Times New Roman" panose="02020603050405020304" pitchFamily="18" charset="0"/>
              </a:endParaRPr>
            </a:p>
          </p:txBody>
        </p:sp>
        <p:sp>
          <p:nvSpPr>
            <p:cNvPr id="68672" name="Text Box 67"/>
            <p:cNvSpPr txBox="1">
              <a:spLocks noChangeArrowheads="1"/>
            </p:cNvSpPr>
            <p:nvPr/>
          </p:nvSpPr>
          <p:spPr bwMode="auto">
            <a:xfrm>
              <a:off x="298" y="1668"/>
              <a:ext cx="327" cy="139"/>
            </a:xfrm>
            <a:prstGeom prst="rect">
              <a:avLst/>
            </a:prstGeom>
            <a:noFill/>
            <a:ln w="9525">
              <a:noFill/>
              <a:miter lim="800000"/>
            </a:ln>
          </p:spPr>
          <p:txBody>
            <a:bodyPr/>
            <a:lstStyle/>
            <a:p>
              <a:pPr algn="just" eaLnBrk="0" hangingPunct="0"/>
              <a:r>
                <a:rPr lang="en-US" altLang="zh-CN" sz="1400">
                  <a:latin typeface="Times New Roman" panose="02020603050405020304" pitchFamily="18" charset="0"/>
                </a:rPr>
                <a:t>N</a:t>
              </a:r>
              <a:endParaRPr lang="en-US" altLang="zh-CN" sz="1400">
                <a:latin typeface="Times New Roman" panose="02020603050405020304" pitchFamily="18" charset="0"/>
              </a:endParaRPr>
            </a:p>
          </p:txBody>
        </p:sp>
        <p:sp>
          <p:nvSpPr>
            <p:cNvPr id="68673" name="Text Box 68"/>
            <p:cNvSpPr txBox="1">
              <a:spLocks noChangeArrowheads="1"/>
            </p:cNvSpPr>
            <p:nvPr/>
          </p:nvSpPr>
          <p:spPr bwMode="auto">
            <a:xfrm>
              <a:off x="319" y="2016"/>
              <a:ext cx="327" cy="139"/>
            </a:xfrm>
            <a:prstGeom prst="rect">
              <a:avLst/>
            </a:prstGeom>
            <a:noFill/>
            <a:ln w="9525">
              <a:noFill/>
              <a:miter lim="800000"/>
            </a:ln>
          </p:spPr>
          <p:txBody>
            <a:bodyPr/>
            <a:lstStyle/>
            <a:p>
              <a:pPr algn="just" eaLnBrk="0" hangingPunct="0"/>
              <a:r>
                <a:rPr lang="en-US" altLang="zh-CN" sz="1400">
                  <a:latin typeface="Times New Roman" panose="02020603050405020304" pitchFamily="18" charset="0"/>
                </a:rPr>
                <a:t>N</a:t>
              </a:r>
              <a:endParaRPr lang="en-US" altLang="zh-CN" sz="1400">
                <a:latin typeface="Times New Roman" panose="02020603050405020304" pitchFamily="18" charset="0"/>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5"/>
          <p:cNvSpPr>
            <a:spLocks noGrp="1" noChangeArrowheads="1"/>
          </p:cNvSpPr>
          <p:nvPr>
            <p:ph type="sldNum" sz="quarter" idx="12"/>
          </p:nvPr>
        </p:nvSpPr>
        <p:spPr>
          <a:noFill/>
        </p:spPr>
        <p:txBody>
          <a:bodyPr/>
          <a:lstStyle/>
          <a:p>
            <a:fld id="{DCB9954F-C8AF-4A9E-B2C9-FF4BF2490961}" type="slidenum">
              <a:rPr lang="en-US" altLang="zh-CN"/>
            </a:fld>
            <a:endParaRPr lang="en-US" altLang="zh-CN"/>
          </a:p>
        </p:txBody>
      </p:sp>
      <p:sp>
        <p:nvSpPr>
          <p:cNvPr id="199682" name="Rectangle 2"/>
          <p:cNvSpPr>
            <a:spLocks noChangeArrowheads="1"/>
          </p:cNvSpPr>
          <p:nvPr/>
        </p:nvSpPr>
        <p:spPr bwMode="auto">
          <a:xfrm>
            <a:off x="1258888" y="476250"/>
            <a:ext cx="6481762" cy="576263"/>
          </a:xfrm>
          <a:prstGeom prst="rect">
            <a:avLst/>
          </a:prstGeom>
          <a:noFill/>
          <a:ln w="9525">
            <a:noFill/>
            <a:miter lim="800000"/>
          </a:ln>
          <a:effectLst/>
        </p:spPr>
        <p:txBody>
          <a:bodyPr anchor="ctr" anchorCtr="1"/>
          <a:lstStyle/>
          <a:p>
            <a:pPr algn="ctr">
              <a:buFontTx/>
              <a:buNone/>
              <a:defRPr/>
            </a:pPr>
            <a:r>
              <a:rPr lang="zh-CN" altLang="en-US" sz="3600" b="1">
                <a:solidFill>
                  <a:srgbClr val="6600CC"/>
                </a:solidFill>
                <a:effectLst>
                  <a:outerShdw blurRad="38100" dist="38100" dir="2700000" algn="tl">
                    <a:srgbClr val="C0C0C0"/>
                  </a:outerShdw>
                </a:effectLst>
                <a:latin typeface="幼圆" panose="02010509060101010101" pitchFamily="49" charset="-122"/>
                <a:ea typeface="幼圆" panose="02010509060101010101" pitchFamily="49" charset="-122"/>
              </a:rPr>
              <a:t>存储器的主要性能特性比较 </a:t>
            </a:r>
            <a:endParaRPr lang="zh-CN" altLang="en-US" sz="3600" b="1">
              <a:solidFill>
                <a:srgbClr val="6600CC"/>
              </a:solidFill>
              <a:effectLst>
                <a:outerShdw blurRad="38100" dist="38100" dir="2700000" algn="tl">
                  <a:srgbClr val="C0C0C0"/>
                </a:outerShdw>
              </a:effectLst>
              <a:latin typeface="幼圆" panose="02010509060101010101" pitchFamily="49" charset="-122"/>
              <a:ea typeface="幼圆" panose="02010509060101010101" pitchFamily="49" charset="-122"/>
            </a:endParaRPr>
          </a:p>
        </p:txBody>
      </p:sp>
      <p:graphicFrame>
        <p:nvGraphicFramePr>
          <p:cNvPr id="16388" name="表格 16387"/>
          <p:cNvGraphicFramePr/>
          <p:nvPr/>
        </p:nvGraphicFramePr>
        <p:xfrm>
          <a:off x="1042988" y="1196975"/>
          <a:ext cx="7077075" cy="3278505"/>
        </p:xfrm>
        <a:graphic>
          <a:graphicData uri="http://schemas.openxmlformats.org/drawingml/2006/table">
            <a:tbl>
              <a:tblPr/>
              <a:tblGrid>
                <a:gridCol w="1227138"/>
                <a:gridCol w="1227137"/>
                <a:gridCol w="1036638"/>
                <a:gridCol w="1131887"/>
                <a:gridCol w="1227138"/>
                <a:gridCol w="1227137"/>
              </a:tblGrid>
              <a:tr h="860425">
                <a:tc>
                  <a:txBody>
                    <a:bodyPr/>
                    <a:lstStyle/>
                    <a:p>
                      <a:pPr marL="342900" lvl="0" indent="-342900" algn="ctr" eaLnBrk="1" hangingPunct="1">
                        <a:spcAft>
                          <a:spcPct val="20000"/>
                        </a:spcAft>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存储器</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p>
                      <a:pPr marL="342900" lvl="0" indent="-342900" algn="ctr" eaLnBrk="1" hangingPunct="1">
                        <a:spcAft>
                          <a:spcPct val="20000"/>
                        </a:spcAft>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层次</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marL="342900" lvl="0" indent="-342900" algn="ctr" eaLnBrk="1" hangingPunct="1">
                        <a:spcAft>
                          <a:spcPct val="20000"/>
                        </a:spcAft>
                        <a:buNone/>
                      </a:pPr>
                      <a:r>
                        <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rPr>
                        <a:t>通用</a:t>
                      </a:r>
                      <a:endPar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endParaRPr>
                    </a:p>
                    <a:p>
                      <a:pPr marL="342900" lvl="0" indent="-342900" algn="ctr" eaLnBrk="1" hangingPunct="1">
                        <a:spcAft>
                          <a:spcPct val="20000"/>
                        </a:spcAft>
                        <a:buNone/>
                      </a:pPr>
                      <a:r>
                        <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rPr>
                        <a:t>寄存器</a:t>
                      </a:r>
                      <a:endPar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marL="342900" lvl="0" indent="-342900" algn="ctr" eaLnBrk="1" hangingPunct="1">
                        <a:spcAft>
                          <a:spcPct val="20000"/>
                        </a:spcAft>
                        <a:buNone/>
                      </a:pPr>
                      <a:r>
                        <a:rPr lang="en-US" altLang="zh-CN"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rPr>
                        <a:t>Cache</a:t>
                      </a:r>
                      <a:endParaRPr lang="en-US" altLang="zh-CN"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marL="342900" lvl="0" indent="-342900" algn="ctr" eaLnBrk="1" hangingPunct="1">
                        <a:spcAft>
                          <a:spcPct val="20000"/>
                        </a:spcAft>
                        <a:buNone/>
                      </a:pPr>
                      <a:r>
                        <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rPr>
                        <a:t>主</a:t>
                      </a:r>
                      <a:endPar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endParaRPr>
                    </a:p>
                    <a:p>
                      <a:pPr marL="342900" lvl="0" indent="-342900" algn="ctr" eaLnBrk="1" hangingPunct="1">
                        <a:spcAft>
                          <a:spcPct val="20000"/>
                        </a:spcAft>
                        <a:buNone/>
                      </a:pPr>
                      <a:r>
                        <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rPr>
                        <a:t>存储器</a:t>
                      </a:r>
                      <a:endPar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marL="342900" lvl="0" indent="-342900" algn="ctr" eaLnBrk="1" hangingPunct="1">
                        <a:spcAft>
                          <a:spcPct val="20000"/>
                        </a:spcAft>
                        <a:buNone/>
                      </a:pPr>
                      <a:r>
                        <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rPr>
                        <a:t>磁盘</a:t>
                      </a:r>
                      <a:endPar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endParaRPr>
                    </a:p>
                    <a:p>
                      <a:pPr marL="342900" lvl="0" indent="-342900" algn="ctr" eaLnBrk="1" hangingPunct="1">
                        <a:spcAft>
                          <a:spcPct val="20000"/>
                        </a:spcAft>
                        <a:buNone/>
                      </a:pPr>
                      <a:r>
                        <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rPr>
                        <a:t>存储器</a:t>
                      </a:r>
                      <a:endPar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marL="342900" lvl="0" indent="-342900" algn="ctr" eaLnBrk="1" hangingPunct="1">
                        <a:spcAft>
                          <a:spcPct val="20000"/>
                        </a:spcAft>
                        <a:buNone/>
                      </a:pPr>
                      <a:r>
                        <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rPr>
                        <a:t>脱机</a:t>
                      </a:r>
                      <a:endPar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endParaRPr>
                    </a:p>
                    <a:p>
                      <a:pPr marL="342900" lvl="0" indent="-342900" algn="ctr" eaLnBrk="1" hangingPunct="1">
                        <a:spcAft>
                          <a:spcPct val="20000"/>
                        </a:spcAft>
                        <a:buNone/>
                      </a:pPr>
                      <a:r>
                        <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rPr>
                        <a:t>存储器</a:t>
                      </a:r>
                      <a:endParaRPr lang="zh-CN" altLang="en-US" sz="2000" b="1" dirty="0">
                        <a:solidFill>
                          <a:srgbClr val="CC0000"/>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r>
              <a:tr h="639763">
                <a:tc>
                  <a:txBody>
                    <a:bodyPr/>
                    <a:lstStyle/>
                    <a:p>
                      <a:pPr marL="342900" lvl="0" indent="-342900" algn="ctr" eaLnBrk="1" hangingPunct="1">
                        <a:lnSpc>
                          <a:spcPct val="90000"/>
                        </a:lnSpc>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存储周期</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5050">
                        <a:alpha val="50195"/>
                      </a:srgbClr>
                    </a:solidFill>
                  </a:tcPr>
                </a:tc>
                <a:tc>
                  <a:txBody>
                    <a:bodyPr/>
                    <a:lstStyle/>
                    <a:p>
                      <a:pPr marL="342900" lvl="0" indent="-34290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&lt;10ns</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5050">
                        <a:alpha val="50195"/>
                      </a:srgbClr>
                    </a:solidFill>
                  </a:tcPr>
                </a:tc>
                <a:tc>
                  <a:txBody>
                    <a:bodyPr/>
                    <a:lstStyle/>
                    <a:p>
                      <a:pPr lvl="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10</a:t>
                      </a: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a:t>
                      </a: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60</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p>
                      <a:pPr lvl="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ns</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5050">
                        <a:alpha val="50195"/>
                      </a:srgbClr>
                    </a:solidFill>
                  </a:tcPr>
                </a:tc>
                <a:tc>
                  <a:txBody>
                    <a:bodyPr/>
                    <a:lstStyle/>
                    <a:p>
                      <a:pPr lvl="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60</a:t>
                      </a: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a:t>
                      </a: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300ns</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5050">
                        <a:alpha val="50195"/>
                      </a:srgbClr>
                    </a:solidFill>
                  </a:tcPr>
                </a:tc>
                <a:tc>
                  <a:txBody>
                    <a:bodyPr/>
                    <a:lstStyle/>
                    <a:p>
                      <a:pPr lvl="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10</a:t>
                      </a: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a:t>
                      </a: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30</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p>
                      <a:pPr lvl="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ms</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5050">
                        <a:alpha val="50195"/>
                      </a:srgbClr>
                    </a:solidFill>
                  </a:tcPr>
                </a:tc>
                <a:tc>
                  <a:txBody>
                    <a:bodyPr/>
                    <a:lstStyle/>
                    <a:p>
                      <a:pPr lvl="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2</a:t>
                      </a: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a:t>
                      </a: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20</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p>
                      <a:pPr lvl="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min</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5050">
                        <a:alpha val="50195"/>
                      </a:srgbClr>
                    </a:solidFill>
                  </a:tcPr>
                </a:tc>
              </a:tr>
              <a:tr h="720725">
                <a:tc>
                  <a:txBody>
                    <a:bodyPr/>
                    <a:lstStyle/>
                    <a:p>
                      <a:pPr marL="342900" lvl="0" indent="-342900" algn="ctr" eaLnBrk="1" hangingPunct="1">
                        <a:lnSpc>
                          <a:spcPct val="90000"/>
                        </a:lnSpc>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存储容量</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marL="342900" lvl="0" indent="-34290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&lt;512B</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lvl="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8KB</a:t>
                      </a: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a:t>
                      </a: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2MB</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lvl="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32MB</a:t>
                      </a: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a:t>
                      </a: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1GB</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lvl="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1GB</a:t>
                      </a: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a:t>
                      </a: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1TB</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lvl="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5GB</a:t>
                      </a: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a:t>
                      </a: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10TB</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r>
              <a:tr h="565150">
                <a:tc>
                  <a:txBody>
                    <a:bodyPr/>
                    <a:lstStyle/>
                    <a:p>
                      <a:pPr marL="342900" lvl="0" indent="-342900" algn="ctr" eaLnBrk="1" hangingPunct="1">
                        <a:lnSpc>
                          <a:spcPct val="90000"/>
                        </a:lnSpc>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价格</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6600">
                        <a:alpha val="50195"/>
                      </a:srgbClr>
                    </a:solidFill>
                  </a:tcPr>
                </a:tc>
                <a:tc>
                  <a:txBody>
                    <a:bodyPr/>
                    <a:lstStyle/>
                    <a:p>
                      <a:pPr marL="342900" lvl="0" indent="-342900" algn="ctr" eaLnBrk="1" hangingPunct="1">
                        <a:lnSpc>
                          <a:spcPct val="90000"/>
                        </a:lnSpc>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很高</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6600">
                        <a:alpha val="50195"/>
                      </a:srgbClr>
                    </a:solidFill>
                  </a:tcPr>
                </a:tc>
                <a:tc>
                  <a:txBody>
                    <a:bodyPr/>
                    <a:lstStyle/>
                    <a:p>
                      <a:pPr marL="342900" lvl="0" indent="-342900" algn="ctr" eaLnBrk="1" hangingPunct="1">
                        <a:lnSpc>
                          <a:spcPct val="90000"/>
                        </a:lnSpc>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较高</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6600">
                        <a:alpha val="50195"/>
                      </a:srgbClr>
                    </a:solidFill>
                  </a:tcPr>
                </a:tc>
                <a:tc>
                  <a:txBody>
                    <a:bodyPr/>
                    <a:lstStyle/>
                    <a:p>
                      <a:pPr marL="342900" lvl="0" indent="-342900" algn="ctr" eaLnBrk="1" hangingPunct="1">
                        <a:lnSpc>
                          <a:spcPct val="90000"/>
                        </a:lnSpc>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高</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6600">
                        <a:alpha val="50195"/>
                      </a:srgbClr>
                    </a:solidFill>
                  </a:tcPr>
                </a:tc>
                <a:tc>
                  <a:txBody>
                    <a:bodyPr/>
                    <a:lstStyle/>
                    <a:p>
                      <a:pPr marL="342900" lvl="0" indent="-342900" algn="ctr" eaLnBrk="1" hangingPunct="1">
                        <a:lnSpc>
                          <a:spcPct val="90000"/>
                        </a:lnSpc>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较低</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6600">
                        <a:alpha val="50195"/>
                      </a:srgbClr>
                    </a:solidFill>
                  </a:tcPr>
                </a:tc>
                <a:tc>
                  <a:txBody>
                    <a:bodyPr/>
                    <a:lstStyle/>
                    <a:p>
                      <a:pPr marL="342900" lvl="0" indent="-342900" algn="ctr" eaLnBrk="1" hangingPunct="1">
                        <a:lnSpc>
                          <a:spcPct val="90000"/>
                        </a:lnSpc>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低</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CC6600">
                        <a:alpha val="50195"/>
                      </a:srgbClr>
                    </a:solidFill>
                  </a:tcPr>
                </a:tc>
              </a:tr>
              <a:tr h="492125">
                <a:tc>
                  <a:txBody>
                    <a:bodyPr/>
                    <a:lstStyle/>
                    <a:p>
                      <a:pPr marL="342900" lvl="0" indent="-342900" algn="ctr" eaLnBrk="1" hangingPunct="1">
                        <a:lnSpc>
                          <a:spcPct val="90000"/>
                        </a:lnSpc>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材料工艺</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marL="342900" lvl="0" indent="-34290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ECL</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marL="342900" lvl="0" indent="-34290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SRAM</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marL="342900" lvl="0" indent="-342900" algn="ctr" eaLnBrk="1" hangingPunct="1">
                        <a:lnSpc>
                          <a:spcPct val="90000"/>
                        </a:lnSpc>
                        <a:buNone/>
                      </a:pPr>
                      <a:r>
                        <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DRAM</a:t>
                      </a:r>
                      <a:endParaRPr lang="en-US" altLang="zh-CN"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marL="342900" lvl="0" indent="-342900" algn="ctr" eaLnBrk="1" hangingPunct="1">
                        <a:lnSpc>
                          <a:spcPct val="90000"/>
                        </a:lnSpc>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磁表面</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c>
                  <a:txBody>
                    <a:bodyPr/>
                    <a:lstStyle/>
                    <a:p>
                      <a:pPr marL="342900" lvl="0" indent="-342900" algn="ctr" eaLnBrk="1" hangingPunct="1">
                        <a:lnSpc>
                          <a:spcPct val="90000"/>
                        </a:lnSpc>
                        <a:buNone/>
                      </a:pPr>
                      <a:r>
                        <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rPr>
                        <a:t>磁、光等</a:t>
                      </a:r>
                      <a:endParaRPr lang="zh-CN" altLang="en-US" sz="2000" b="1" dirty="0">
                        <a:solidFill>
                          <a:srgbClr val="0033CC"/>
                        </a:solidFill>
                        <a:effectLst>
                          <a:outerShdw blurRad="38100" dist="38100" dir="2700000">
                            <a:srgbClr val="000000"/>
                          </a:outerShdw>
                        </a:effectLst>
                        <a:latin typeface="Arial" panose="020B0604020202020204" pitchFamily="34" charset="0"/>
                        <a:ea typeface="新宋体" panose="02010609030101010101"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chemeClr val="accent2">
                        <a:alpha val="50195"/>
                      </a:schemeClr>
                    </a:solidFill>
                  </a:tcPr>
                </a:tc>
              </a:tr>
            </a:tbl>
          </a:graphicData>
        </a:graphic>
      </p:graphicFrame>
      <p:sp>
        <p:nvSpPr>
          <p:cNvPr id="199733" name="Rectangle 53"/>
          <p:cNvSpPr>
            <a:spLocks noChangeArrowheads="1"/>
          </p:cNvSpPr>
          <p:nvPr/>
        </p:nvSpPr>
        <p:spPr bwMode="auto">
          <a:xfrm>
            <a:off x="1476375" y="4600575"/>
            <a:ext cx="6324600" cy="822325"/>
          </a:xfrm>
          <a:prstGeom prst="rect">
            <a:avLst/>
          </a:prstGeom>
          <a:noFill/>
          <a:ln w="9525">
            <a:noFill/>
            <a:miter lim="800000"/>
          </a:ln>
          <a:effectLst/>
        </p:spPr>
        <p:txBody>
          <a:bodyPr wrap="none">
            <a:spAutoFit/>
          </a:bodyPr>
          <a:lstStyle/>
          <a:p>
            <a:pPr>
              <a:buClr>
                <a:srgbClr val="008000"/>
              </a:buClr>
              <a:buFont typeface="Wingdings" panose="05000000000000000000" pitchFamily="2" charset="2"/>
              <a:buChar char="p"/>
              <a:defRPr/>
            </a:pPr>
            <a:r>
              <a:rPr lang="en-US" altLang="zh-CN" b="1">
                <a:effectLst>
                  <a:outerShdw blurRad="38100" dist="38100" dir="2700000" algn="tl">
                    <a:srgbClr val="C0C0C0"/>
                  </a:outerShdw>
                </a:effectLst>
              </a:rPr>
              <a:t>ms</a:t>
            </a:r>
            <a:r>
              <a:rPr lang="zh-CN" altLang="en-US" b="1">
                <a:effectLst>
                  <a:outerShdw blurRad="38100" dist="38100" dir="2700000" algn="tl">
                    <a:srgbClr val="C0C0C0"/>
                  </a:outerShdw>
                </a:effectLst>
              </a:rPr>
              <a:t>（毫秒），</a:t>
            </a:r>
            <a:r>
              <a:rPr lang="en-US" altLang="zh-CN" b="1">
                <a:effectLst>
                  <a:outerShdw blurRad="38100" dist="38100" dir="2700000" algn="tl">
                    <a:srgbClr val="C0C0C0"/>
                  </a:outerShdw>
                </a:effectLst>
              </a:rPr>
              <a:t>μs</a:t>
            </a:r>
            <a:r>
              <a:rPr lang="zh-CN" altLang="en-US" b="1">
                <a:effectLst>
                  <a:outerShdw blurRad="38100" dist="38100" dir="2700000" algn="tl">
                    <a:srgbClr val="C0C0C0"/>
                  </a:outerShdw>
                </a:effectLst>
              </a:rPr>
              <a:t>（微秒），</a:t>
            </a:r>
            <a:r>
              <a:rPr lang="en-US" altLang="zh-CN" b="1">
                <a:effectLst>
                  <a:outerShdw blurRad="38100" dist="38100" dir="2700000" algn="tl">
                    <a:srgbClr val="C0C0C0"/>
                  </a:outerShdw>
                </a:effectLst>
              </a:rPr>
              <a:t>ns</a:t>
            </a:r>
            <a:r>
              <a:rPr lang="zh-CN" altLang="en-US" b="1">
                <a:effectLst>
                  <a:outerShdw blurRad="38100" dist="38100" dir="2700000" algn="tl">
                    <a:srgbClr val="C0C0C0"/>
                  </a:outerShdw>
                </a:effectLst>
              </a:rPr>
              <a:t>（毫微秒）</a:t>
            </a:r>
            <a:endParaRPr lang="zh-CN" altLang="en-US" b="1">
              <a:effectLst>
                <a:outerShdw blurRad="38100" dist="38100" dir="2700000" algn="tl">
                  <a:srgbClr val="C0C0C0"/>
                </a:outerShdw>
              </a:effectLst>
            </a:endParaRPr>
          </a:p>
          <a:p>
            <a:pPr>
              <a:buClr>
                <a:srgbClr val="008000"/>
              </a:buClr>
              <a:buFont typeface="Wingdings" panose="05000000000000000000" pitchFamily="2" charset="2"/>
              <a:buChar char="p"/>
              <a:defRPr/>
            </a:pPr>
            <a:r>
              <a:rPr lang="en-US" altLang="zh-CN" b="1">
                <a:effectLst>
                  <a:outerShdw blurRad="38100" dist="38100" dir="2700000" algn="tl">
                    <a:srgbClr val="C0C0C0"/>
                  </a:outerShdw>
                </a:effectLst>
              </a:rPr>
              <a:t>1s=1000ms</a:t>
            </a:r>
            <a:r>
              <a:rPr lang="zh-CN" altLang="en-US" b="1">
                <a:effectLst>
                  <a:outerShdw blurRad="38100" dist="38100" dir="2700000" algn="tl">
                    <a:srgbClr val="C0C0C0"/>
                  </a:outerShdw>
                </a:effectLst>
              </a:rPr>
              <a:t>，</a:t>
            </a:r>
            <a:r>
              <a:rPr lang="en-US" altLang="zh-CN" b="1">
                <a:effectLst>
                  <a:outerShdw blurRad="38100" dist="38100" dir="2700000" algn="tl">
                    <a:srgbClr val="C0C0C0"/>
                  </a:outerShdw>
                </a:effectLst>
              </a:rPr>
              <a:t>1ms=1000 μs</a:t>
            </a:r>
            <a:endParaRPr lang="en-US" altLang="zh-CN" b="1">
              <a:effectLst>
                <a:outerShdw blurRad="38100" dist="38100" dir="2700000" algn="tl">
                  <a:srgbClr val="C0C0C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199733"/>
                                        </p:tgtEl>
                                        <p:attrNameLst>
                                          <p:attrName>style.visibility</p:attrName>
                                        </p:attrNameLst>
                                      </p:cBhvr>
                                      <p:to>
                                        <p:strVal val="visible"/>
                                      </p:to>
                                    </p:set>
                                    <p:animEffect transition="in" filter="checkerboard(across)">
                                      <p:cBhvr>
                                        <p:cTn id="11" dur="500"/>
                                        <p:tgtEl>
                                          <p:spTgt spid="199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p:cNvPicPr>
            <a:picLocks noChangeAspect="1" noChangeArrowheads="1"/>
          </p:cNvPicPr>
          <p:nvPr/>
        </p:nvPicPr>
        <p:blipFill>
          <a:blip r:embed="rId1" cstate="print"/>
          <a:srcRect/>
          <a:stretch>
            <a:fillRect/>
          </a:stretch>
        </p:blipFill>
        <p:spPr bwMode="auto">
          <a:xfrm>
            <a:off x="0" y="0"/>
            <a:ext cx="9144000" cy="6129338"/>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2"/>
          <p:cNvPicPr>
            <a:picLocks noChangeAspect="1" noChangeArrowheads="1"/>
          </p:cNvPicPr>
          <p:nvPr/>
        </p:nvPicPr>
        <p:blipFill>
          <a:blip r:embed="rId1" cstate="print"/>
          <a:srcRect/>
          <a:stretch>
            <a:fillRect/>
          </a:stretch>
        </p:blipFill>
        <p:spPr bwMode="auto">
          <a:xfrm>
            <a:off x="0" y="0"/>
            <a:ext cx="9144000" cy="61722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3"/>
          <p:cNvPicPr>
            <a:picLocks noChangeAspect="1" noChangeArrowheads="1"/>
          </p:cNvPicPr>
          <p:nvPr/>
        </p:nvPicPr>
        <p:blipFill>
          <a:blip r:embed="rId1" cstate="print"/>
          <a:srcRect/>
          <a:stretch>
            <a:fillRect/>
          </a:stretch>
        </p:blipFill>
        <p:spPr bwMode="auto">
          <a:xfrm>
            <a:off x="0" y="0"/>
            <a:ext cx="9144000" cy="616267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2"/>
          <p:cNvPicPr>
            <a:picLocks noChangeAspect="1" noChangeArrowheads="1"/>
          </p:cNvPicPr>
          <p:nvPr/>
        </p:nvPicPr>
        <p:blipFill>
          <a:blip r:embed="rId1" cstate="print"/>
          <a:srcRect/>
          <a:stretch>
            <a:fillRect/>
          </a:stretch>
        </p:blipFill>
        <p:spPr bwMode="auto">
          <a:xfrm>
            <a:off x="0" y="0"/>
            <a:ext cx="9144000" cy="61341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6"/>
          <p:cNvSpPr>
            <a:spLocks noGrp="1" noChangeArrowheads="1"/>
          </p:cNvSpPr>
          <p:nvPr>
            <p:ph type="sldNum" sz="quarter" idx="12"/>
          </p:nvPr>
        </p:nvSpPr>
        <p:spPr>
          <a:noFill/>
        </p:spPr>
        <p:txBody>
          <a:bodyPr/>
          <a:lstStyle/>
          <a:p>
            <a:fld id="{CB5C1C72-09A5-4016-B97C-8860A56AB58C}" type="slidenum">
              <a:rPr lang="en-US" altLang="zh-CN"/>
            </a:fld>
            <a:endParaRPr lang="en-US" altLang="zh-CN"/>
          </a:p>
        </p:txBody>
      </p:sp>
      <p:sp>
        <p:nvSpPr>
          <p:cNvPr id="13314" name="Rectangle 11"/>
          <p:cNvSpPr>
            <a:spLocks noGrp="1" noChangeArrowheads="1"/>
          </p:cNvSpPr>
          <p:nvPr>
            <p:ph type="title"/>
          </p:nvPr>
        </p:nvSpPr>
        <p:spPr/>
        <p:txBody>
          <a:bodyPr/>
          <a:lstStyle/>
          <a:p>
            <a:pPr eaLnBrk="1" hangingPunct="1"/>
            <a:r>
              <a:rPr lang="en-US" altLang="zh-CN" b="1" smtClean="0"/>
              <a:t>3</a:t>
            </a:r>
            <a:r>
              <a:rPr lang="zh-CN" altLang="en-US" b="1" smtClean="0"/>
              <a:t>、</a:t>
            </a:r>
            <a:r>
              <a:rPr lang="en-US" altLang="zh-CN" b="1" smtClean="0"/>
              <a:t>Cache</a:t>
            </a:r>
            <a:r>
              <a:rPr lang="zh-CN" altLang="en-US" b="1" smtClean="0"/>
              <a:t>的命中率</a:t>
            </a:r>
            <a:endParaRPr lang="zh-CN" altLang="en-US" b="1" smtClean="0"/>
          </a:p>
        </p:txBody>
      </p:sp>
      <p:sp>
        <p:nvSpPr>
          <p:cNvPr id="13315" name="Rectangle 2"/>
          <p:cNvSpPr>
            <a:spLocks noGrp="1" noChangeArrowheads="1"/>
          </p:cNvSpPr>
          <p:nvPr>
            <p:ph type="body" sz="half" idx="1"/>
          </p:nvPr>
        </p:nvSpPr>
        <p:spPr>
          <a:xfrm>
            <a:off x="684213" y="1268413"/>
            <a:ext cx="7848600" cy="2089150"/>
          </a:xfrm>
        </p:spPr>
        <p:txBody>
          <a:bodyPr/>
          <a:lstStyle/>
          <a:p>
            <a:pPr eaLnBrk="1" hangingPunct="1">
              <a:lnSpc>
                <a:spcPct val="90000"/>
              </a:lnSpc>
              <a:spcBef>
                <a:spcPct val="0"/>
              </a:spcBef>
            </a:pPr>
            <a:r>
              <a:rPr lang="zh-CN" altLang="en-US" sz="2400" b="1" smtClean="0">
                <a:solidFill>
                  <a:schemeClr val="hlink"/>
                </a:solidFill>
              </a:rPr>
              <a:t>命中率</a:t>
            </a:r>
            <a:r>
              <a:rPr lang="zh-CN" altLang="en-US" sz="2400" b="1" smtClean="0">
                <a:solidFill>
                  <a:schemeClr val="tx2"/>
                </a:solidFill>
              </a:rPr>
              <a:t>指</a:t>
            </a:r>
            <a:r>
              <a:rPr lang="en-US" altLang="zh-CN" sz="2400" b="1" smtClean="0">
                <a:solidFill>
                  <a:schemeClr val="tx2"/>
                </a:solidFill>
              </a:rPr>
              <a:t>CPU</a:t>
            </a:r>
            <a:r>
              <a:rPr lang="zh-CN" altLang="en-US" sz="2400" b="1" smtClean="0">
                <a:solidFill>
                  <a:schemeClr val="tx2"/>
                </a:solidFill>
              </a:rPr>
              <a:t>访问主存数据时，命中</a:t>
            </a:r>
            <a:r>
              <a:rPr lang="en-US" altLang="zh-CN" sz="2400" b="1" smtClean="0">
                <a:solidFill>
                  <a:schemeClr val="tx2"/>
                </a:solidFill>
              </a:rPr>
              <a:t>Cache</a:t>
            </a:r>
            <a:r>
              <a:rPr lang="zh-CN" altLang="en-US" sz="2400" b="1" smtClean="0">
                <a:solidFill>
                  <a:schemeClr val="tx2"/>
                </a:solidFill>
              </a:rPr>
              <a:t>的次数，占全部访问次数的比率；</a:t>
            </a:r>
            <a:r>
              <a:rPr lang="zh-CN" altLang="en-US" sz="2400" b="1" smtClean="0">
                <a:solidFill>
                  <a:schemeClr val="hlink"/>
                </a:solidFill>
              </a:rPr>
              <a:t>失效率</a:t>
            </a:r>
            <a:r>
              <a:rPr lang="zh-CN" altLang="en-US" sz="2400" b="1" smtClean="0">
                <a:solidFill>
                  <a:schemeClr val="tx2"/>
                </a:solidFill>
              </a:rPr>
              <a:t>就指不命中</a:t>
            </a:r>
            <a:r>
              <a:rPr lang="en-US" altLang="zh-CN" sz="2400" b="1" smtClean="0">
                <a:solidFill>
                  <a:schemeClr val="tx2"/>
                </a:solidFill>
              </a:rPr>
              <a:t>Cache</a:t>
            </a:r>
            <a:r>
              <a:rPr lang="zh-CN" altLang="en-US" sz="2400" b="1" smtClean="0">
                <a:solidFill>
                  <a:schemeClr val="tx2"/>
                </a:solidFill>
              </a:rPr>
              <a:t>的次数，占全部访问次数的比率。</a:t>
            </a:r>
            <a:r>
              <a:rPr lang="zh-CN" altLang="en-US" sz="2400" b="1" smtClean="0">
                <a:solidFill>
                  <a:srgbClr val="006600"/>
                </a:solidFill>
              </a:rPr>
              <a:t>命中率</a:t>
            </a:r>
            <a:r>
              <a:rPr lang="en-US" altLang="zh-CN" sz="2400" b="1" smtClean="0">
                <a:solidFill>
                  <a:srgbClr val="006600"/>
                </a:solidFill>
              </a:rPr>
              <a:t>h</a:t>
            </a:r>
            <a:r>
              <a:rPr lang="zh-CN" altLang="en-US" sz="2400" b="1" smtClean="0">
                <a:solidFill>
                  <a:srgbClr val="006600"/>
                </a:solidFill>
              </a:rPr>
              <a:t>取决于程序的行为、</a:t>
            </a:r>
            <a:r>
              <a:rPr lang="en-US" altLang="zh-CN" sz="2400" b="1" smtClean="0">
                <a:solidFill>
                  <a:srgbClr val="006600"/>
                </a:solidFill>
              </a:rPr>
              <a:t>Cache</a:t>
            </a:r>
            <a:r>
              <a:rPr lang="zh-CN" altLang="en-US" sz="2400" b="1" smtClean="0">
                <a:solidFill>
                  <a:srgbClr val="006600"/>
                </a:solidFill>
              </a:rPr>
              <a:t>的容量、组织方式、块大小</a:t>
            </a:r>
            <a:r>
              <a:rPr lang="zh-CN" altLang="en-US" sz="2400" b="1" smtClean="0">
                <a:solidFill>
                  <a:schemeClr val="tx2"/>
                </a:solidFill>
              </a:rPr>
              <a:t>。</a:t>
            </a:r>
            <a:endParaRPr lang="zh-CN" altLang="en-US" sz="2400" b="1" smtClean="0">
              <a:solidFill>
                <a:schemeClr val="tx2"/>
              </a:solidFill>
            </a:endParaRPr>
          </a:p>
          <a:p>
            <a:pPr eaLnBrk="1" hangingPunct="1">
              <a:lnSpc>
                <a:spcPct val="90000"/>
              </a:lnSpc>
              <a:spcBef>
                <a:spcPct val="0"/>
              </a:spcBef>
            </a:pPr>
            <a:r>
              <a:rPr lang="zh-CN" altLang="en-US" sz="2400" b="1" smtClean="0">
                <a:solidFill>
                  <a:schemeClr val="tx2"/>
                </a:solidFill>
              </a:rPr>
              <a:t>在一个程序执行期间，设</a:t>
            </a:r>
            <a:r>
              <a:rPr lang="en-US" altLang="zh-CN" sz="2400" b="1" smtClean="0">
                <a:solidFill>
                  <a:schemeClr val="tx2"/>
                </a:solidFill>
              </a:rPr>
              <a:t>Nc</a:t>
            </a:r>
            <a:r>
              <a:rPr lang="zh-CN" altLang="en-US" sz="2400" b="1" smtClean="0">
                <a:solidFill>
                  <a:schemeClr val="tx2"/>
                </a:solidFill>
              </a:rPr>
              <a:t>表示</a:t>
            </a:r>
            <a:r>
              <a:rPr lang="en-US" altLang="zh-CN" sz="2400" b="1" smtClean="0">
                <a:solidFill>
                  <a:schemeClr val="tx2"/>
                </a:solidFill>
              </a:rPr>
              <a:t>Cache</a:t>
            </a:r>
            <a:r>
              <a:rPr lang="zh-CN" altLang="en-US" sz="2400" b="1" smtClean="0">
                <a:solidFill>
                  <a:schemeClr val="tx2"/>
                </a:solidFill>
              </a:rPr>
              <a:t>完成存取的总次数，</a:t>
            </a:r>
            <a:r>
              <a:rPr lang="en-US" altLang="zh-CN" sz="2400" b="1" smtClean="0">
                <a:solidFill>
                  <a:schemeClr val="tx2"/>
                </a:solidFill>
              </a:rPr>
              <a:t>Nm</a:t>
            </a:r>
            <a:r>
              <a:rPr lang="zh-CN" altLang="en-US" sz="2400" b="1" smtClean="0">
                <a:solidFill>
                  <a:schemeClr val="tx2"/>
                </a:solidFill>
              </a:rPr>
              <a:t>表示主存完成存取的总次数，则</a:t>
            </a:r>
            <a:r>
              <a:rPr lang="zh-CN" altLang="en-US" sz="2400" b="1" smtClean="0">
                <a:solidFill>
                  <a:srgbClr val="CC0000"/>
                </a:solidFill>
              </a:rPr>
              <a:t>命中率</a:t>
            </a:r>
            <a:r>
              <a:rPr lang="zh-CN" altLang="en-US" sz="2400" b="1" smtClean="0">
                <a:solidFill>
                  <a:schemeClr val="tx2"/>
                </a:solidFill>
              </a:rPr>
              <a:t>：</a:t>
            </a:r>
            <a:endParaRPr lang="zh-CN" altLang="en-US" sz="2400" b="1" smtClean="0">
              <a:solidFill>
                <a:schemeClr val="tx2"/>
              </a:solidFill>
            </a:endParaRPr>
          </a:p>
        </p:txBody>
      </p:sp>
      <p:sp>
        <p:nvSpPr>
          <p:cNvPr id="13316" name="Rectangle 3"/>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312324" name="Object 4"/>
          <p:cNvGraphicFramePr/>
          <p:nvPr/>
        </p:nvGraphicFramePr>
        <p:xfrm>
          <a:off x="3143250" y="3429000"/>
          <a:ext cx="1704975" cy="849313"/>
        </p:xfrm>
        <a:graphic>
          <a:graphicData uri="http://schemas.openxmlformats.org/presentationml/2006/ole">
            <mc:AlternateContent xmlns:mc="http://schemas.openxmlformats.org/markup-compatibility/2006">
              <mc:Choice xmlns:v="urn:schemas-microsoft-com:vml" Requires="v">
                <p:oleObj spid="_x0000_s1025" name="" r:id="rId1" imgW="18592800" imgH="9144000" progId="Equations">
                  <p:embed/>
                </p:oleObj>
              </mc:Choice>
              <mc:Fallback>
                <p:oleObj name="" r:id="rId1" imgW="18592800" imgH="9144000" progId="Equations">
                  <p:embed/>
                  <p:pic>
                    <p:nvPicPr>
                      <p:cNvPr id="0" name="Object 4"/>
                      <p:cNvPicPr/>
                      <p:nvPr/>
                    </p:nvPicPr>
                    <p:blipFill>
                      <a:blip r:embed="rId2"/>
                      <a:stretch>
                        <a:fillRect/>
                      </a:stretch>
                    </p:blipFill>
                    <p:spPr>
                      <a:xfrm>
                        <a:off x="3143250" y="3429000"/>
                        <a:ext cx="1704975" cy="849313"/>
                      </a:xfrm>
                      <a:prstGeom prst="rect">
                        <a:avLst/>
                      </a:prstGeom>
                      <a:solidFill>
                        <a:srgbClr val="FFCCCC"/>
                      </a:solidFill>
                      <a:ln w="38100">
                        <a:noFill/>
                      </a:ln>
                    </p:spPr>
                  </p:pic>
                </p:oleObj>
              </mc:Fallback>
            </mc:AlternateContent>
          </a:graphicData>
        </a:graphic>
      </p:graphicFrame>
      <p:sp>
        <p:nvSpPr>
          <p:cNvPr id="13318" name="Rectangle 5"/>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312326" name="Object 6"/>
          <p:cNvGraphicFramePr/>
          <p:nvPr/>
        </p:nvGraphicFramePr>
        <p:xfrm>
          <a:off x="3143250" y="5715000"/>
          <a:ext cx="2541588" cy="441325"/>
        </p:xfrm>
        <a:graphic>
          <a:graphicData uri="http://schemas.openxmlformats.org/presentationml/2006/ole">
            <mc:AlternateContent xmlns:mc="http://schemas.openxmlformats.org/markup-compatibility/2006">
              <mc:Choice xmlns:v="urn:schemas-microsoft-com:vml" Requires="v">
                <p:oleObj spid="_x0000_s1027" name="" r:id="rId3" imgW="28041600" imgH="4876800" progId="Equations">
                  <p:embed/>
                </p:oleObj>
              </mc:Choice>
              <mc:Fallback>
                <p:oleObj name="" r:id="rId3" imgW="28041600" imgH="4876800" progId="Equations">
                  <p:embed/>
                  <p:pic>
                    <p:nvPicPr>
                      <p:cNvPr id="0" name="Object 6"/>
                      <p:cNvPicPr/>
                      <p:nvPr/>
                    </p:nvPicPr>
                    <p:blipFill>
                      <a:blip r:embed="rId4"/>
                      <a:stretch>
                        <a:fillRect/>
                      </a:stretch>
                    </p:blipFill>
                    <p:spPr>
                      <a:xfrm>
                        <a:off x="3143250" y="5715000"/>
                        <a:ext cx="2541588" cy="441325"/>
                      </a:xfrm>
                      <a:prstGeom prst="rect">
                        <a:avLst/>
                      </a:prstGeom>
                      <a:solidFill>
                        <a:srgbClr val="FFCCCC"/>
                      </a:solidFill>
                      <a:ln w="38100">
                        <a:noFill/>
                      </a:ln>
                    </p:spPr>
                  </p:pic>
                </p:oleObj>
              </mc:Fallback>
            </mc:AlternateContent>
          </a:graphicData>
        </a:graphic>
      </p:graphicFrame>
      <p:sp>
        <p:nvSpPr>
          <p:cNvPr id="13320" name="Rectangle 7"/>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3321" name="Rectangle 9"/>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312332" name="Rectangle 12"/>
          <p:cNvSpPr>
            <a:spLocks noChangeArrowheads="1"/>
          </p:cNvSpPr>
          <p:nvPr/>
        </p:nvSpPr>
        <p:spPr bwMode="auto">
          <a:xfrm>
            <a:off x="714375" y="4572000"/>
            <a:ext cx="5759450" cy="1152525"/>
          </a:xfrm>
          <a:prstGeom prst="rect">
            <a:avLst/>
          </a:prstGeom>
          <a:noFill/>
          <a:ln w="9525">
            <a:noFill/>
            <a:miter lim="800000"/>
          </a:ln>
          <a:effectLst/>
        </p:spPr>
        <p:txBody>
          <a:bodyPr/>
          <a:lstStyle/>
          <a:p>
            <a:pPr marL="342900" indent="-342900">
              <a:lnSpc>
                <a:spcPct val="90000"/>
              </a:lnSpc>
              <a:spcBef>
                <a:spcPct val="30000"/>
              </a:spcBef>
              <a:spcAft>
                <a:spcPct val="20000"/>
              </a:spcAft>
              <a:buFontTx/>
              <a:buBlip>
                <a:blip r:embed="rId5"/>
              </a:buBlip>
              <a:defRPr/>
            </a:pPr>
            <a:r>
              <a:rPr lang="zh-CN" altLang="en-US" sz="2400" dirty="0">
                <a:solidFill>
                  <a:schemeClr val="tx2"/>
                </a:solidFill>
                <a:effectLst>
                  <a:outerShdw blurRad="38100" dist="38100" dir="2700000" algn="tl">
                    <a:srgbClr val="C0C0C0"/>
                  </a:outerShdw>
                </a:effectLst>
              </a:rPr>
              <a:t>若</a:t>
            </a:r>
            <a:r>
              <a:rPr lang="en-US" altLang="zh-CN" sz="2400" dirty="0" err="1">
                <a:solidFill>
                  <a:schemeClr val="tx2"/>
                </a:solidFill>
                <a:effectLst>
                  <a:outerShdw blurRad="38100" dist="38100" dir="2700000" algn="tl">
                    <a:srgbClr val="C0C0C0"/>
                  </a:outerShdw>
                </a:effectLst>
              </a:rPr>
              <a:t>tc</a:t>
            </a:r>
            <a:r>
              <a:rPr lang="zh-CN" altLang="en-US" sz="2400" dirty="0">
                <a:solidFill>
                  <a:schemeClr val="tx2"/>
                </a:solidFill>
                <a:effectLst>
                  <a:outerShdw blurRad="38100" dist="38100" dir="2700000" algn="tl">
                    <a:srgbClr val="C0C0C0"/>
                  </a:outerShdw>
                </a:effectLst>
              </a:rPr>
              <a:t>表示</a:t>
            </a:r>
            <a:r>
              <a:rPr lang="en-US" altLang="zh-CN" sz="2400" dirty="0">
                <a:solidFill>
                  <a:schemeClr val="tx2"/>
                </a:solidFill>
                <a:effectLst>
                  <a:outerShdw blurRad="38100" dist="38100" dir="2700000" algn="tl">
                    <a:srgbClr val="C0C0C0"/>
                  </a:outerShdw>
                </a:effectLst>
              </a:rPr>
              <a:t>Cache</a:t>
            </a:r>
            <a:r>
              <a:rPr lang="zh-CN" altLang="en-US" sz="2400" dirty="0">
                <a:solidFill>
                  <a:schemeClr val="tx2"/>
                </a:solidFill>
                <a:effectLst>
                  <a:outerShdw blurRad="38100" dist="38100" dir="2700000" algn="tl">
                    <a:srgbClr val="C0C0C0"/>
                  </a:outerShdw>
                </a:effectLst>
              </a:rPr>
              <a:t>的访问时间，</a:t>
            </a:r>
            <a:r>
              <a:rPr lang="en-US" altLang="zh-CN" sz="2400" dirty="0">
                <a:solidFill>
                  <a:schemeClr val="tx2"/>
                </a:solidFill>
                <a:effectLst>
                  <a:outerShdw blurRad="38100" dist="38100" dir="2700000" algn="tl">
                    <a:srgbClr val="C0C0C0"/>
                  </a:outerShdw>
                </a:effectLst>
              </a:rPr>
              <a:t>tm</a:t>
            </a:r>
            <a:r>
              <a:rPr lang="zh-CN" altLang="en-US" sz="2400" dirty="0">
                <a:solidFill>
                  <a:schemeClr val="tx2"/>
                </a:solidFill>
                <a:effectLst>
                  <a:outerShdw blurRad="38100" dist="38100" dir="2700000" algn="tl">
                    <a:srgbClr val="C0C0C0"/>
                  </a:outerShdw>
                </a:effectLst>
              </a:rPr>
              <a:t>表示主存的访问时间，则</a:t>
            </a:r>
            <a:r>
              <a:rPr lang="en-US" altLang="zh-CN" sz="2400" dirty="0">
                <a:solidFill>
                  <a:srgbClr val="CC0000"/>
                </a:solidFill>
                <a:effectLst>
                  <a:outerShdw blurRad="38100" dist="38100" dir="2700000" algn="tl">
                    <a:srgbClr val="C0C0C0"/>
                  </a:outerShdw>
                </a:effectLst>
              </a:rPr>
              <a:t>Cache/</a:t>
            </a:r>
            <a:r>
              <a:rPr lang="zh-CN" altLang="en-US" sz="2400" dirty="0">
                <a:solidFill>
                  <a:srgbClr val="CC0000"/>
                </a:solidFill>
                <a:effectLst>
                  <a:outerShdw blurRad="38100" dist="38100" dir="2700000" algn="tl">
                    <a:srgbClr val="C0C0C0"/>
                  </a:outerShdw>
                </a:effectLst>
              </a:rPr>
              <a:t>主存系统的平均访问时间</a:t>
            </a:r>
            <a:r>
              <a:rPr lang="en-US" altLang="zh-CN" sz="2400" dirty="0" err="1">
                <a:solidFill>
                  <a:srgbClr val="CC0000"/>
                </a:solidFill>
                <a:effectLst>
                  <a:outerShdw blurRad="38100" dist="38100" dir="2700000" algn="tl">
                    <a:srgbClr val="C0C0C0"/>
                  </a:outerShdw>
                </a:effectLst>
              </a:rPr>
              <a:t>ta</a:t>
            </a:r>
            <a:r>
              <a:rPr lang="zh-CN" altLang="en-US" sz="2400" dirty="0">
                <a:solidFill>
                  <a:schemeClr val="tx2"/>
                </a:solidFill>
                <a:effectLst>
                  <a:outerShdw blurRad="38100" dist="38100" dir="2700000" algn="tl">
                    <a:srgbClr val="C0C0C0"/>
                  </a:outerShdw>
                </a:effectLst>
              </a:rPr>
              <a:t>为：</a:t>
            </a:r>
            <a:endParaRPr lang="zh-CN" altLang="en-US" sz="2400" dirty="0">
              <a:solidFill>
                <a:schemeClr val="tx2"/>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12324"/>
                                        </p:tgtEl>
                                        <p:attrNameLst>
                                          <p:attrName>style.visibility</p:attrName>
                                        </p:attrNameLst>
                                      </p:cBhvr>
                                      <p:to>
                                        <p:strVal val="visible"/>
                                      </p:to>
                                    </p:set>
                                    <p:anim to="" calcmode="lin" valueType="num">
                                      <p:cBhvr>
                                        <p:cTn id="7" dur="1" fill="hold"/>
                                        <p:tgtEl>
                                          <p:spTgt spid="31232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12332"/>
                                        </p:tgtEl>
                                        <p:attrNameLst>
                                          <p:attrName>style.visibility</p:attrName>
                                        </p:attrNameLst>
                                      </p:cBhvr>
                                      <p:to>
                                        <p:strVal val="visible"/>
                                      </p:to>
                                    </p:set>
                                    <p:anim to="" calcmode="lin" valueType="num">
                                      <p:cBhvr>
                                        <p:cTn id="12" dur="1" fill="hold"/>
                                        <p:tgtEl>
                                          <p:spTgt spid="31233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12326"/>
                                        </p:tgtEl>
                                        <p:attrNameLst>
                                          <p:attrName>style.visibility</p:attrName>
                                        </p:attrNameLst>
                                      </p:cBhvr>
                                      <p:to>
                                        <p:strVal val="visible"/>
                                      </p:to>
                                    </p:set>
                                    <p:anim to="" calcmode="lin" valueType="num">
                                      <p:cBhvr>
                                        <p:cTn id="17" dur="1" fill="hold"/>
                                        <p:tgtEl>
                                          <p:spTgt spid="31232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4"/>
          <p:cNvSpPr>
            <a:spLocks noChangeArrowheads="1"/>
          </p:cNvSpPr>
          <p:nvPr/>
        </p:nvSpPr>
        <p:spPr bwMode="auto">
          <a:xfrm>
            <a:off x="827088" y="476250"/>
            <a:ext cx="7705725" cy="1200150"/>
          </a:xfrm>
          <a:prstGeom prst="rect">
            <a:avLst/>
          </a:prstGeom>
          <a:noFill/>
          <a:ln w="9525">
            <a:noFill/>
            <a:miter lim="800000"/>
          </a:ln>
        </p:spPr>
        <p:txBody>
          <a:bodyPr>
            <a:spAutoFit/>
          </a:bodyPr>
          <a:lstStyle/>
          <a:p>
            <a:r>
              <a:rPr lang="zh-CN" altLang="en-US" sz="2400"/>
              <a:t>设                表示主存慢于</a:t>
            </a:r>
            <a:r>
              <a:rPr lang="en-US" altLang="zh-CN" sz="2400"/>
              <a:t>cache</a:t>
            </a:r>
            <a:r>
              <a:rPr lang="zh-CN" altLang="en-US" sz="2400"/>
              <a:t>的倍率,  </a:t>
            </a:r>
            <a:r>
              <a:rPr lang="en-US" altLang="zh-CN" sz="2400"/>
              <a:t>e</a:t>
            </a:r>
            <a:r>
              <a:rPr lang="zh-CN" altLang="en-US" sz="2400"/>
              <a:t>表示访问效率，</a:t>
            </a:r>
            <a:endParaRPr lang="zh-CN" altLang="en-US" sz="2400"/>
          </a:p>
          <a:p>
            <a:endParaRPr lang="zh-CN" altLang="en-US" sz="2400"/>
          </a:p>
          <a:p>
            <a:pPr algn="just"/>
            <a:r>
              <a:rPr lang="en-US" altLang="zh-CN" sz="2400"/>
              <a:t>ta </a:t>
            </a:r>
            <a:r>
              <a:rPr lang="zh-CN" altLang="en-US" sz="2400"/>
              <a:t>表示平均访问周期</a:t>
            </a:r>
            <a:r>
              <a:rPr lang="en-US" altLang="zh-CN" sz="2400"/>
              <a:t>,    </a:t>
            </a:r>
            <a:r>
              <a:rPr lang="zh-CN" altLang="en-US" sz="2400"/>
              <a:t>则有: </a:t>
            </a:r>
            <a:endParaRPr lang="zh-CN" altLang="en-US" sz="2400"/>
          </a:p>
        </p:txBody>
      </p:sp>
      <p:graphicFrame>
        <p:nvGraphicFramePr>
          <p:cNvPr id="14338" name="Object 6"/>
          <p:cNvGraphicFramePr/>
          <p:nvPr/>
        </p:nvGraphicFramePr>
        <p:xfrm>
          <a:off x="1071563" y="2714625"/>
          <a:ext cx="7131050" cy="1192213"/>
        </p:xfrm>
        <a:graphic>
          <a:graphicData uri="http://schemas.openxmlformats.org/presentationml/2006/ole">
            <mc:AlternateContent xmlns:mc="http://schemas.openxmlformats.org/markup-compatibility/2006">
              <mc:Choice xmlns:v="urn:schemas-microsoft-com:vml" Requires="v">
                <p:oleObj spid="_x0000_s2049" name="" r:id="rId1" imgW="73456800" imgH="10363200" progId="Equations">
                  <p:embed/>
                </p:oleObj>
              </mc:Choice>
              <mc:Fallback>
                <p:oleObj name="" r:id="rId1" imgW="73456800" imgH="10363200" progId="Equations">
                  <p:embed/>
                  <p:pic>
                    <p:nvPicPr>
                      <p:cNvPr id="0" name="Object 6"/>
                      <p:cNvPicPr/>
                      <p:nvPr/>
                    </p:nvPicPr>
                    <p:blipFill>
                      <a:blip r:embed="rId2"/>
                      <a:stretch>
                        <a:fillRect/>
                      </a:stretch>
                    </p:blipFill>
                    <p:spPr>
                      <a:xfrm>
                        <a:off x="1071563" y="2714625"/>
                        <a:ext cx="7131050" cy="1192213"/>
                      </a:xfrm>
                      <a:prstGeom prst="rect">
                        <a:avLst/>
                      </a:prstGeom>
                      <a:noFill/>
                      <a:ln w="38100">
                        <a:noFill/>
                      </a:ln>
                    </p:spPr>
                  </p:pic>
                </p:oleObj>
              </mc:Fallback>
            </mc:AlternateContent>
          </a:graphicData>
        </a:graphic>
      </p:graphicFrame>
      <p:sp>
        <p:nvSpPr>
          <p:cNvPr id="14339" name="Rectangle 7"/>
          <p:cNvSpPr>
            <a:spLocks noChangeArrowheads="1"/>
          </p:cNvSpPr>
          <p:nvPr/>
        </p:nvSpPr>
        <p:spPr bwMode="auto">
          <a:xfrm>
            <a:off x="1143000" y="4357688"/>
            <a:ext cx="5689600" cy="457200"/>
          </a:xfrm>
          <a:prstGeom prst="rect">
            <a:avLst/>
          </a:prstGeom>
          <a:noFill/>
          <a:ln w="9525">
            <a:noFill/>
            <a:miter lim="800000"/>
          </a:ln>
        </p:spPr>
        <p:txBody>
          <a:bodyPr>
            <a:spAutoFit/>
          </a:bodyPr>
          <a:lstStyle/>
          <a:p>
            <a:pPr algn="just"/>
            <a:r>
              <a:rPr lang="zh-CN" altLang="en-US" sz="2400"/>
              <a:t>式中                     </a:t>
            </a:r>
            <a:r>
              <a:rPr lang="en-US" altLang="zh-CN" sz="2400"/>
              <a:t>( r=5</a:t>
            </a:r>
            <a:r>
              <a:rPr lang="en-US" altLang="zh-CN" sz="2400">
                <a:cs typeface="Times New Roman" panose="02020603050405020304" pitchFamily="18" charset="0"/>
              </a:rPr>
              <a:t>~</a:t>
            </a:r>
            <a:r>
              <a:rPr lang="en-US" altLang="zh-CN" sz="2400"/>
              <a:t>10</a:t>
            </a:r>
            <a:r>
              <a:rPr lang="zh-CN" altLang="en-US" sz="2400"/>
              <a:t>为宜</a:t>
            </a:r>
            <a:r>
              <a:rPr lang="en-US" altLang="zh-CN" sz="2400"/>
              <a:t>)</a:t>
            </a:r>
            <a:endParaRPr lang="en-US" altLang="zh-CN" sz="2400"/>
          </a:p>
        </p:txBody>
      </p:sp>
      <p:graphicFrame>
        <p:nvGraphicFramePr>
          <p:cNvPr id="14340" name="Object 8"/>
          <p:cNvGraphicFramePr/>
          <p:nvPr/>
        </p:nvGraphicFramePr>
        <p:xfrm>
          <a:off x="2214563" y="4071938"/>
          <a:ext cx="1001712" cy="1031875"/>
        </p:xfrm>
        <a:graphic>
          <a:graphicData uri="http://schemas.openxmlformats.org/presentationml/2006/ole">
            <mc:AlternateContent xmlns:mc="http://schemas.openxmlformats.org/markup-compatibility/2006">
              <mc:Choice xmlns:v="urn:schemas-microsoft-com:vml" Requires="v">
                <p:oleObj spid="_x0000_s2051" name="" r:id="rId3" imgW="10058400" imgH="10363200" progId="Equations">
                  <p:embed/>
                </p:oleObj>
              </mc:Choice>
              <mc:Fallback>
                <p:oleObj name="" r:id="rId3" imgW="10058400" imgH="10363200" progId="Equations">
                  <p:embed/>
                  <p:pic>
                    <p:nvPicPr>
                      <p:cNvPr id="0" name="Object 8"/>
                      <p:cNvPicPr/>
                      <p:nvPr/>
                    </p:nvPicPr>
                    <p:blipFill>
                      <a:blip r:embed="rId4"/>
                      <a:stretch>
                        <a:fillRect/>
                      </a:stretch>
                    </p:blipFill>
                    <p:spPr>
                      <a:xfrm>
                        <a:off x="2214563" y="4071938"/>
                        <a:ext cx="1001712" cy="1031875"/>
                      </a:xfrm>
                      <a:prstGeom prst="rect">
                        <a:avLst/>
                      </a:prstGeom>
                      <a:noFill/>
                      <a:ln w="38100">
                        <a:noFill/>
                      </a:ln>
                    </p:spPr>
                  </p:pic>
                </p:oleObj>
              </mc:Fallback>
            </mc:AlternateContent>
          </a:graphicData>
        </a:graphic>
      </p:graphicFrame>
      <p:sp>
        <p:nvSpPr>
          <p:cNvPr id="14341" name="Text Box 9"/>
          <p:cNvSpPr txBox="1">
            <a:spLocks noChangeArrowheads="1"/>
          </p:cNvSpPr>
          <p:nvPr/>
        </p:nvSpPr>
        <p:spPr bwMode="auto">
          <a:xfrm>
            <a:off x="539750" y="5122863"/>
            <a:ext cx="8064500" cy="1200150"/>
          </a:xfrm>
          <a:prstGeom prst="rect">
            <a:avLst/>
          </a:prstGeom>
          <a:noFill/>
          <a:ln w="9525">
            <a:noFill/>
            <a:miter lim="800000"/>
          </a:ln>
        </p:spPr>
        <p:txBody>
          <a:bodyPr>
            <a:spAutoFit/>
          </a:bodyPr>
          <a:lstStyle/>
          <a:p>
            <a:r>
              <a:rPr lang="zh-CN" altLang="en-US" sz="2400"/>
              <a:t>为提高访问效率，命中率</a:t>
            </a:r>
            <a:r>
              <a:rPr lang="en-US" altLang="zh-CN" sz="2400"/>
              <a:t>h</a:t>
            </a:r>
            <a:r>
              <a:rPr lang="zh-CN" altLang="en-US" sz="2400"/>
              <a:t>越接近1越好，</a:t>
            </a:r>
            <a:r>
              <a:rPr lang="en-US" altLang="zh-CN" sz="2400"/>
              <a:t>r</a:t>
            </a:r>
            <a:r>
              <a:rPr lang="zh-CN" altLang="en-US" sz="2400"/>
              <a:t>值以5—10为宜，不宜太大。命中率</a:t>
            </a:r>
            <a:r>
              <a:rPr lang="en-US" altLang="zh-CN" sz="2400"/>
              <a:t>h</a:t>
            </a:r>
            <a:r>
              <a:rPr lang="zh-CN" altLang="en-US" sz="2400"/>
              <a:t>与程序的行为、</a:t>
            </a:r>
            <a:r>
              <a:rPr lang="en-US" altLang="zh-CN" sz="2400"/>
              <a:t>cache</a:t>
            </a:r>
            <a:r>
              <a:rPr lang="zh-CN" altLang="en-US" sz="2400"/>
              <a:t>的容量、组织方式、块的大小有关。</a:t>
            </a:r>
            <a:endParaRPr lang="zh-CN" altLang="en-US" sz="2400"/>
          </a:p>
        </p:txBody>
      </p:sp>
      <p:graphicFrame>
        <p:nvGraphicFramePr>
          <p:cNvPr id="14342" name="Object 10"/>
          <p:cNvGraphicFramePr>
            <a:graphicFrameLocks noGrp="1"/>
          </p:cNvGraphicFramePr>
          <p:nvPr>
            <p:ph/>
          </p:nvPr>
        </p:nvGraphicFramePr>
        <p:xfrm>
          <a:off x="1331913" y="188913"/>
          <a:ext cx="1047750" cy="1079500"/>
        </p:xfrm>
        <a:graphic>
          <a:graphicData uri="http://schemas.openxmlformats.org/presentationml/2006/ole">
            <mc:AlternateContent xmlns:mc="http://schemas.openxmlformats.org/markup-compatibility/2006">
              <mc:Choice xmlns:v="urn:schemas-microsoft-com:vml" Requires="v">
                <p:oleObj spid="_x0000_s2052" name="" r:id="rId5" imgW="10058400" imgH="10363200" progId="Equations">
                  <p:embed/>
                </p:oleObj>
              </mc:Choice>
              <mc:Fallback>
                <p:oleObj name="" r:id="rId5" imgW="10058400" imgH="10363200" progId="Equations">
                  <p:embed/>
                  <p:pic>
                    <p:nvPicPr>
                      <p:cNvPr id="0" name="Object 10"/>
                      <p:cNvPicPr>
                        <a:picLocks noGrp="1"/>
                      </p:cNvPicPr>
                      <p:nvPr/>
                    </p:nvPicPr>
                    <p:blipFill>
                      <a:blip r:embed="rId4"/>
                      <a:stretch>
                        <a:fillRect/>
                      </a:stretch>
                    </p:blipFill>
                    <p:spPr>
                      <a:xfrm>
                        <a:off x="1331913" y="188913"/>
                        <a:ext cx="1047750" cy="1079500"/>
                      </a:xfrm>
                      <a:prstGeom prst="rect">
                        <a:avLst/>
                      </a:prstGeom>
                      <a:noFill/>
                      <a:ln w="38100">
                        <a:noFill/>
                      </a:ln>
                    </p:spPr>
                  </p:pic>
                </p:oleObj>
              </mc:Fallback>
            </mc:AlternateContent>
          </a:graphicData>
        </a:graphic>
      </p:graphicFrame>
      <p:sp>
        <p:nvSpPr>
          <p:cNvPr id="8" name="Rectangle 13"/>
          <p:cNvSpPr>
            <a:spLocks noChangeArrowheads="1"/>
          </p:cNvSpPr>
          <p:nvPr/>
        </p:nvSpPr>
        <p:spPr bwMode="auto">
          <a:xfrm>
            <a:off x="714375" y="2143125"/>
            <a:ext cx="4464050" cy="503238"/>
          </a:xfrm>
          <a:prstGeom prst="rect">
            <a:avLst/>
          </a:prstGeom>
          <a:noFill/>
          <a:ln w="9525">
            <a:noFill/>
            <a:miter lim="800000"/>
          </a:ln>
          <a:effectLst/>
        </p:spPr>
        <p:txBody>
          <a:bodyPr/>
          <a:lstStyle/>
          <a:p>
            <a:pPr marL="342900" indent="-342900">
              <a:lnSpc>
                <a:spcPct val="90000"/>
              </a:lnSpc>
              <a:spcBef>
                <a:spcPct val="30000"/>
              </a:spcBef>
              <a:spcAft>
                <a:spcPct val="20000"/>
              </a:spcAft>
              <a:buFontTx/>
              <a:buBlip>
                <a:blip r:embed="rId6"/>
              </a:buBlip>
              <a:defRPr/>
            </a:pPr>
            <a:r>
              <a:rPr lang="en-US" altLang="zh-CN" sz="2400" dirty="0">
                <a:solidFill>
                  <a:srgbClr val="CC0000"/>
                </a:solidFill>
                <a:effectLst>
                  <a:outerShdw blurRad="38100" dist="38100" dir="2700000" algn="tl">
                    <a:srgbClr val="C0C0C0"/>
                  </a:outerShdw>
                </a:effectLst>
              </a:rPr>
              <a:t>Cache/</a:t>
            </a:r>
            <a:r>
              <a:rPr lang="zh-CN" altLang="en-US" sz="2400" dirty="0">
                <a:solidFill>
                  <a:srgbClr val="CC0000"/>
                </a:solidFill>
                <a:effectLst>
                  <a:outerShdw blurRad="38100" dist="38100" dir="2700000" algn="tl">
                    <a:srgbClr val="C0C0C0"/>
                  </a:outerShdw>
                </a:effectLst>
              </a:rPr>
              <a:t>主存系统的访问效率</a:t>
            </a:r>
            <a:r>
              <a:rPr lang="en-US" altLang="zh-CN" sz="2400" dirty="0">
                <a:solidFill>
                  <a:srgbClr val="CC0000"/>
                </a:solidFill>
                <a:effectLst>
                  <a:outerShdw blurRad="38100" dist="38100" dir="2700000" algn="tl">
                    <a:srgbClr val="C0C0C0"/>
                  </a:outerShdw>
                </a:effectLst>
              </a:rPr>
              <a:t>e:</a:t>
            </a:r>
            <a:endParaRPr lang="en-US" altLang="zh-CN" sz="2400" dirty="0">
              <a:solidFill>
                <a:schemeClr val="tx2"/>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1" fill="hold"/>
                                        <p:tgtEl>
                                          <p:spTgt spid="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a:off x="228600" y="357188"/>
            <a:ext cx="8915400" cy="1958975"/>
          </a:xfrm>
          <a:prstGeom prst="rect">
            <a:avLst/>
          </a:prstGeom>
          <a:noFill/>
          <a:ln w="9525">
            <a:noFill/>
            <a:miter lim="800000"/>
          </a:ln>
        </p:spPr>
        <p:txBody>
          <a:bodyPr>
            <a:spAutoFit/>
          </a:bodyPr>
          <a:lstStyle/>
          <a:p>
            <a:pPr>
              <a:lnSpc>
                <a:spcPct val="130000"/>
              </a:lnSpc>
            </a:pPr>
            <a:r>
              <a:rPr lang="zh-CN" altLang="en-US" sz="2400"/>
              <a:t>【例5】</a:t>
            </a:r>
            <a:r>
              <a:rPr lang="en-US" altLang="zh-CN" sz="2400"/>
              <a:t>CPU</a:t>
            </a:r>
            <a:r>
              <a:rPr lang="zh-CN" altLang="en-US" sz="2400"/>
              <a:t>执行一段程序时，</a:t>
            </a:r>
            <a:r>
              <a:rPr lang="en-US" altLang="zh-CN" sz="2400"/>
              <a:t>cache</a:t>
            </a:r>
            <a:r>
              <a:rPr lang="zh-CN" altLang="en-US" sz="2400"/>
              <a:t>完成存取的次数为1900次，主存完成存取的次数为100次，已知</a:t>
            </a:r>
            <a:r>
              <a:rPr lang="en-US" altLang="zh-CN" sz="2400"/>
              <a:t>cache</a:t>
            </a:r>
            <a:r>
              <a:rPr lang="zh-CN" altLang="en-US" sz="2400"/>
              <a:t>存取周期为50</a:t>
            </a:r>
            <a:r>
              <a:rPr lang="en-US" altLang="zh-CN" sz="2400"/>
              <a:t>ns，</a:t>
            </a:r>
            <a:r>
              <a:rPr lang="zh-CN" altLang="en-US" sz="2400"/>
              <a:t>主存存取周期为250</a:t>
            </a:r>
            <a:r>
              <a:rPr lang="en-US" altLang="zh-CN" sz="2400"/>
              <a:t>ns，</a:t>
            </a:r>
            <a:r>
              <a:rPr lang="zh-CN" altLang="en-US" sz="2400"/>
              <a:t>求</a:t>
            </a:r>
            <a:r>
              <a:rPr lang="en-US" altLang="zh-CN" sz="2400"/>
              <a:t>cache/</a:t>
            </a:r>
            <a:r>
              <a:rPr lang="zh-CN" altLang="en-US" sz="2400"/>
              <a:t>主存系统的效率和平均访问时间。</a:t>
            </a:r>
            <a:endParaRPr lang="zh-CN" altLang="en-US" sz="2400"/>
          </a:p>
          <a:p>
            <a:pPr eaLnBrk="0" hangingPunct="0">
              <a:lnSpc>
                <a:spcPct val="130000"/>
              </a:lnSpc>
            </a:pPr>
            <a:r>
              <a:rPr lang="zh-CN" altLang="en-US" sz="2400"/>
              <a:t>【解】</a:t>
            </a:r>
            <a:endParaRPr lang="en-US" altLang="zh-CN" sz="2400"/>
          </a:p>
        </p:txBody>
      </p:sp>
      <p:graphicFrame>
        <p:nvGraphicFramePr>
          <p:cNvPr id="139267" name="Object 3"/>
          <p:cNvGraphicFramePr/>
          <p:nvPr/>
        </p:nvGraphicFramePr>
        <p:xfrm>
          <a:off x="2411413" y="2420938"/>
          <a:ext cx="4710112" cy="906462"/>
        </p:xfrm>
        <a:graphic>
          <a:graphicData uri="http://schemas.openxmlformats.org/presentationml/2006/ole">
            <mc:AlternateContent xmlns:mc="http://schemas.openxmlformats.org/markup-compatibility/2006">
              <mc:Choice xmlns:v="urn:schemas-microsoft-com:vml" Requires="v">
                <p:oleObj spid="_x0000_s3073" name="" r:id="rId1" imgW="49072800" imgH="9448800" progId="Equations">
                  <p:embed/>
                </p:oleObj>
              </mc:Choice>
              <mc:Fallback>
                <p:oleObj name="" r:id="rId1" imgW="49072800" imgH="9448800" progId="Equations">
                  <p:embed/>
                  <p:pic>
                    <p:nvPicPr>
                      <p:cNvPr id="0" name="Object 3"/>
                      <p:cNvPicPr/>
                      <p:nvPr/>
                    </p:nvPicPr>
                    <p:blipFill>
                      <a:blip r:embed="rId2"/>
                      <a:stretch>
                        <a:fillRect/>
                      </a:stretch>
                    </p:blipFill>
                    <p:spPr>
                      <a:xfrm>
                        <a:off x="2411413" y="2420938"/>
                        <a:ext cx="4710112" cy="906462"/>
                      </a:xfrm>
                      <a:prstGeom prst="rect">
                        <a:avLst/>
                      </a:prstGeom>
                      <a:noFill/>
                      <a:ln w="38100">
                        <a:noFill/>
                      </a:ln>
                    </p:spPr>
                  </p:pic>
                </p:oleObj>
              </mc:Fallback>
            </mc:AlternateContent>
          </a:graphicData>
        </a:graphic>
      </p:graphicFrame>
      <p:graphicFrame>
        <p:nvGraphicFramePr>
          <p:cNvPr id="139268" name="Object 4"/>
          <p:cNvGraphicFramePr/>
          <p:nvPr/>
        </p:nvGraphicFramePr>
        <p:xfrm>
          <a:off x="3563938" y="3500438"/>
          <a:ext cx="3190875" cy="1074737"/>
        </p:xfrm>
        <a:graphic>
          <a:graphicData uri="http://schemas.openxmlformats.org/presentationml/2006/ole">
            <mc:AlternateContent xmlns:mc="http://schemas.openxmlformats.org/markup-compatibility/2006">
              <mc:Choice xmlns:v="urn:schemas-microsoft-com:vml" Requires="v">
                <p:oleObj spid="_x0000_s3075" name="" r:id="rId3" imgW="28041600" imgH="9448800" progId="Equations">
                  <p:embed/>
                </p:oleObj>
              </mc:Choice>
              <mc:Fallback>
                <p:oleObj name="" r:id="rId3" imgW="28041600" imgH="9448800" progId="Equations">
                  <p:embed/>
                  <p:pic>
                    <p:nvPicPr>
                      <p:cNvPr id="0" name="Object 4"/>
                      <p:cNvPicPr/>
                      <p:nvPr/>
                    </p:nvPicPr>
                    <p:blipFill>
                      <a:blip r:embed="rId4"/>
                      <a:stretch>
                        <a:fillRect/>
                      </a:stretch>
                    </p:blipFill>
                    <p:spPr>
                      <a:xfrm>
                        <a:off x="3563938" y="3500438"/>
                        <a:ext cx="3190875" cy="1074737"/>
                      </a:xfrm>
                      <a:prstGeom prst="rect">
                        <a:avLst/>
                      </a:prstGeom>
                      <a:noFill/>
                      <a:ln w="38100">
                        <a:noFill/>
                      </a:ln>
                    </p:spPr>
                  </p:pic>
                </p:oleObj>
              </mc:Fallback>
            </mc:AlternateContent>
          </a:graphicData>
        </a:graphic>
      </p:graphicFrame>
      <p:graphicFrame>
        <p:nvGraphicFramePr>
          <p:cNvPr id="139269" name="Object 5"/>
          <p:cNvGraphicFramePr/>
          <p:nvPr/>
        </p:nvGraphicFramePr>
        <p:xfrm>
          <a:off x="2268538" y="4508500"/>
          <a:ext cx="6497637" cy="1050925"/>
        </p:xfrm>
        <a:graphic>
          <a:graphicData uri="http://schemas.openxmlformats.org/presentationml/2006/ole">
            <mc:AlternateContent xmlns:mc="http://schemas.openxmlformats.org/markup-compatibility/2006">
              <mc:Choice xmlns:v="urn:schemas-microsoft-com:vml" Requires="v">
                <p:oleObj spid="_x0000_s3076" name="" r:id="rId5" imgW="62179200" imgH="10058400" progId="Equations">
                  <p:embed/>
                </p:oleObj>
              </mc:Choice>
              <mc:Fallback>
                <p:oleObj name="" r:id="rId5" imgW="62179200" imgH="10058400" progId="Equations">
                  <p:embed/>
                  <p:pic>
                    <p:nvPicPr>
                      <p:cNvPr id="0" name="Object 5"/>
                      <p:cNvPicPr/>
                      <p:nvPr/>
                    </p:nvPicPr>
                    <p:blipFill>
                      <a:blip r:embed="rId6"/>
                      <a:stretch>
                        <a:fillRect/>
                      </a:stretch>
                    </p:blipFill>
                    <p:spPr>
                      <a:xfrm>
                        <a:off x="2268538" y="4508500"/>
                        <a:ext cx="6497637" cy="1050925"/>
                      </a:xfrm>
                      <a:prstGeom prst="rect">
                        <a:avLst/>
                      </a:prstGeom>
                      <a:noFill/>
                      <a:ln w="38100">
                        <a:noFill/>
                      </a:ln>
                    </p:spPr>
                  </p:pic>
                </p:oleObj>
              </mc:Fallback>
            </mc:AlternateContent>
          </a:graphicData>
        </a:graphic>
      </p:graphicFrame>
      <p:graphicFrame>
        <p:nvGraphicFramePr>
          <p:cNvPr id="139271" name="Object 7"/>
          <p:cNvGraphicFramePr/>
          <p:nvPr/>
        </p:nvGraphicFramePr>
        <p:xfrm>
          <a:off x="2916238" y="5661025"/>
          <a:ext cx="3852862" cy="982663"/>
        </p:xfrm>
        <a:graphic>
          <a:graphicData uri="http://schemas.openxmlformats.org/presentationml/2006/ole">
            <mc:AlternateContent xmlns:mc="http://schemas.openxmlformats.org/markup-compatibility/2006">
              <mc:Choice xmlns:v="urn:schemas-microsoft-com:vml" Requires="v">
                <p:oleObj spid="_x0000_s3077" name="" r:id="rId7" imgW="32613600" imgH="9448800" progId="Equations">
                  <p:embed/>
                </p:oleObj>
              </mc:Choice>
              <mc:Fallback>
                <p:oleObj name="" r:id="rId7" imgW="32613600" imgH="9448800" progId="Equations">
                  <p:embed/>
                  <p:pic>
                    <p:nvPicPr>
                      <p:cNvPr id="0" name="Object 7"/>
                      <p:cNvPicPr/>
                      <p:nvPr/>
                    </p:nvPicPr>
                    <p:blipFill>
                      <a:blip r:embed="rId8"/>
                      <a:stretch>
                        <a:fillRect/>
                      </a:stretch>
                    </p:blipFill>
                    <p:spPr>
                      <a:xfrm>
                        <a:off x="2916238" y="5661025"/>
                        <a:ext cx="3852862" cy="982663"/>
                      </a:xfrm>
                      <a:prstGeom prst="rect">
                        <a:avLst/>
                      </a:prstGeom>
                      <a:noFill/>
                      <a:ln w="38100">
                        <a:noFill/>
                      </a:ln>
                    </p:spPr>
                  </p:pic>
                </p:oleObj>
              </mc:Fallback>
            </mc:AlternateContent>
          </a:graphicData>
        </a:graphic>
      </p:graphicFrame>
      <p:sp>
        <p:nvSpPr>
          <p:cNvPr id="139272" name="Rectangle 8"/>
          <p:cNvSpPr>
            <a:spLocks noChangeArrowheads="1"/>
          </p:cNvSpPr>
          <p:nvPr/>
        </p:nvSpPr>
        <p:spPr bwMode="auto">
          <a:xfrm>
            <a:off x="611188" y="5805488"/>
            <a:ext cx="1671637" cy="534987"/>
          </a:xfrm>
          <a:prstGeom prst="rect">
            <a:avLst/>
          </a:prstGeom>
          <a:noFill/>
          <a:ln w="9525">
            <a:noFill/>
            <a:miter lim="800000"/>
          </a:ln>
        </p:spPr>
        <p:txBody>
          <a:bodyPr wrap="none">
            <a:spAutoFit/>
          </a:bodyPr>
          <a:lstStyle/>
          <a:p>
            <a:pPr>
              <a:lnSpc>
                <a:spcPct val="120000"/>
              </a:lnSpc>
            </a:pPr>
            <a:r>
              <a:rPr lang="zh-CN" altLang="en-US" sz="2400"/>
              <a:t>平均周期</a:t>
            </a:r>
            <a:r>
              <a:rPr lang="en-US" altLang="zh-CN" sz="2400"/>
              <a:t>ta</a:t>
            </a:r>
            <a:endParaRPr lang="en-US" altLang="zh-CN" sz="2400"/>
          </a:p>
        </p:txBody>
      </p:sp>
      <p:sp>
        <p:nvSpPr>
          <p:cNvPr id="139273" name="Rectangle 9"/>
          <p:cNvSpPr>
            <a:spLocks noChangeArrowheads="1"/>
          </p:cNvSpPr>
          <p:nvPr/>
        </p:nvSpPr>
        <p:spPr bwMode="auto">
          <a:xfrm>
            <a:off x="539750" y="4724400"/>
            <a:ext cx="1587500" cy="461963"/>
          </a:xfrm>
          <a:prstGeom prst="rect">
            <a:avLst/>
          </a:prstGeom>
          <a:noFill/>
          <a:ln w="9525">
            <a:noFill/>
            <a:miter lim="800000"/>
          </a:ln>
        </p:spPr>
        <p:txBody>
          <a:bodyPr wrap="none">
            <a:spAutoFit/>
          </a:bodyPr>
          <a:lstStyle/>
          <a:p>
            <a:r>
              <a:rPr lang="zh-CN" altLang="en-US" sz="2400"/>
              <a:t>访问效率</a:t>
            </a:r>
            <a:r>
              <a:rPr lang="en-US" altLang="zh-CN" sz="2400"/>
              <a:t>e</a:t>
            </a:r>
            <a:endParaRPr lang="en-US" altLang="zh-CN" sz="2400"/>
          </a:p>
        </p:txBody>
      </p:sp>
      <p:sp>
        <p:nvSpPr>
          <p:cNvPr id="139274" name="Rectangle 10"/>
          <p:cNvSpPr>
            <a:spLocks noChangeArrowheads="1"/>
          </p:cNvSpPr>
          <p:nvPr/>
        </p:nvSpPr>
        <p:spPr bwMode="auto">
          <a:xfrm>
            <a:off x="611188" y="2636838"/>
            <a:ext cx="1268412" cy="457200"/>
          </a:xfrm>
          <a:prstGeom prst="rect">
            <a:avLst/>
          </a:prstGeom>
          <a:noFill/>
          <a:ln w="9525">
            <a:noFill/>
            <a:miter lim="800000"/>
          </a:ln>
        </p:spPr>
        <p:txBody>
          <a:bodyPr wrap="none">
            <a:spAutoFit/>
          </a:bodyPr>
          <a:lstStyle/>
          <a:p>
            <a:r>
              <a:rPr lang="zh-CN" altLang="en-US" sz="2400"/>
              <a:t>命中率</a:t>
            </a:r>
            <a:r>
              <a:rPr lang="en-US" altLang="zh-CN" sz="2400" i="1"/>
              <a:t>h</a:t>
            </a:r>
            <a:endParaRPr lang="zh-CN" altLang="en-US" sz="2400" i="1"/>
          </a:p>
        </p:txBody>
      </p:sp>
      <p:sp>
        <p:nvSpPr>
          <p:cNvPr id="139275" name="Rectangle 11"/>
          <p:cNvSpPr>
            <a:spLocks noChangeArrowheads="1"/>
          </p:cNvSpPr>
          <p:nvPr/>
        </p:nvSpPr>
        <p:spPr bwMode="auto">
          <a:xfrm>
            <a:off x="539750" y="3500438"/>
            <a:ext cx="2051050" cy="1200150"/>
          </a:xfrm>
          <a:prstGeom prst="rect">
            <a:avLst/>
          </a:prstGeom>
          <a:noFill/>
          <a:ln w="9525">
            <a:noFill/>
            <a:miter lim="800000"/>
          </a:ln>
        </p:spPr>
        <p:txBody>
          <a:bodyPr>
            <a:spAutoFit/>
          </a:bodyPr>
          <a:lstStyle/>
          <a:p>
            <a:r>
              <a:rPr lang="zh-CN" altLang="en-US" sz="2400"/>
              <a:t>主存慢于</a:t>
            </a:r>
            <a:r>
              <a:rPr lang="en-US" altLang="zh-CN" sz="2400"/>
              <a:t>cache</a:t>
            </a:r>
            <a:r>
              <a:rPr lang="zh-CN" altLang="en-US" sz="2400"/>
              <a:t>的倍率 </a:t>
            </a:r>
            <a:r>
              <a:rPr lang="en-US" altLang="zh-CN" sz="2400"/>
              <a:t>r</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9274"/>
                                        </p:tgtEl>
                                        <p:attrNameLst>
                                          <p:attrName>style.visibility</p:attrName>
                                        </p:attrNameLst>
                                      </p:cBhvr>
                                      <p:to>
                                        <p:strVal val="visible"/>
                                      </p:to>
                                    </p:set>
                                    <p:animEffect transition="in" filter="slide(fromBottom)">
                                      <p:cBhvr>
                                        <p:cTn id="7" dur="500"/>
                                        <p:tgtEl>
                                          <p:spTgt spid="139274"/>
                                        </p:tgtEl>
                                      </p:cBhvr>
                                    </p:animEffect>
                                  </p:childTnLst>
                                </p:cTn>
                              </p:par>
                              <p:par>
                                <p:cTn id="8" presetID="12" presetClass="entr" presetSubtype="4" fill="hold" nodeType="withEffect">
                                  <p:stCondLst>
                                    <p:cond delay="0"/>
                                  </p:stCondLst>
                                  <p:childTnLst>
                                    <p:set>
                                      <p:cBhvr>
                                        <p:cTn id="9" dur="1" fill="hold">
                                          <p:stCondLst>
                                            <p:cond delay="0"/>
                                          </p:stCondLst>
                                        </p:cTn>
                                        <p:tgtEl>
                                          <p:spTgt spid="139267"/>
                                        </p:tgtEl>
                                        <p:attrNameLst>
                                          <p:attrName>style.visibility</p:attrName>
                                        </p:attrNameLst>
                                      </p:cBhvr>
                                      <p:to>
                                        <p:strVal val="visible"/>
                                      </p:to>
                                    </p:set>
                                    <p:animEffect transition="in" filter="slide(fromBottom)">
                                      <p:cBhvr>
                                        <p:cTn id="10" dur="500"/>
                                        <p:tgtEl>
                                          <p:spTgt spid="139267"/>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39275"/>
                                        </p:tgtEl>
                                        <p:attrNameLst>
                                          <p:attrName>style.visibility</p:attrName>
                                        </p:attrNameLst>
                                      </p:cBhvr>
                                      <p:to>
                                        <p:strVal val="visible"/>
                                      </p:to>
                                    </p:set>
                                    <p:animEffect transition="in" filter="slide(fromBottom)">
                                      <p:cBhvr>
                                        <p:cTn id="15" dur="500"/>
                                        <p:tgtEl>
                                          <p:spTgt spid="139275"/>
                                        </p:tgtEl>
                                      </p:cBhvr>
                                    </p:animEffect>
                                  </p:childTnLst>
                                </p:cTn>
                              </p:par>
                              <p:par>
                                <p:cTn id="16" presetID="12" presetClass="entr" presetSubtype="4" fill="hold" nodeType="withEffect">
                                  <p:stCondLst>
                                    <p:cond delay="0"/>
                                  </p:stCondLst>
                                  <p:childTnLst>
                                    <p:set>
                                      <p:cBhvr>
                                        <p:cTn id="17" dur="1" fill="hold">
                                          <p:stCondLst>
                                            <p:cond delay="0"/>
                                          </p:stCondLst>
                                        </p:cTn>
                                        <p:tgtEl>
                                          <p:spTgt spid="139268"/>
                                        </p:tgtEl>
                                        <p:attrNameLst>
                                          <p:attrName>style.visibility</p:attrName>
                                        </p:attrNameLst>
                                      </p:cBhvr>
                                      <p:to>
                                        <p:strVal val="visible"/>
                                      </p:to>
                                    </p:set>
                                    <p:animEffect transition="in" filter="slide(fromBottom)">
                                      <p:cBhvr>
                                        <p:cTn id="18" dur="500"/>
                                        <p:tgtEl>
                                          <p:spTgt spid="13926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39273"/>
                                        </p:tgtEl>
                                        <p:attrNameLst>
                                          <p:attrName>style.visibility</p:attrName>
                                        </p:attrNameLst>
                                      </p:cBhvr>
                                      <p:to>
                                        <p:strVal val="visible"/>
                                      </p:to>
                                    </p:set>
                                    <p:animEffect transition="in" filter="slide(fromBottom)">
                                      <p:cBhvr>
                                        <p:cTn id="23" dur="500"/>
                                        <p:tgtEl>
                                          <p:spTgt spid="139273"/>
                                        </p:tgtEl>
                                      </p:cBhvr>
                                    </p:animEffect>
                                  </p:childTnLst>
                                </p:cTn>
                              </p:par>
                              <p:par>
                                <p:cTn id="24" presetID="12" presetClass="entr" presetSubtype="4" fill="hold" nodeType="withEffect">
                                  <p:stCondLst>
                                    <p:cond delay="0"/>
                                  </p:stCondLst>
                                  <p:childTnLst>
                                    <p:set>
                                      <p:cBhvr>
                                        <p:cTn id="25" dur="1" fill="hold">
                                          <p:stCondLst>
                                            <p:cond delay="0"/>
                                          </p:stCondLst>
                                        </p:cTn>
                                        <p:tgtEl>
                                          <p:spTgt spid="139269"/>
                                        </p:tgtEl>
                                        <p:attrNameLst>
                                          <p:attrName>style.visibility</p:attrName>
                                        </p:attrNameLst>
                                      </p:cBhvr>
                                      <p:to>
                                        <p:strVal val="visible"/>
                                      </p:to>
                                    </p:set>
                                    <p:animEffect transition="in" filter="slide(fromBottom)">
                                      <p:cBhvr>
                                        <p:cTn id="26" dur="500"/>
                                        <p:tgtEl>
                                          <p:spTgt spid="139269"/>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39272"/>
                                        </p:tgtEl>
                                        <p:attrNameLst>
                                          <p:attrName>style.visibility</p:attrName>
                                        </p:attrNameLst>
                                      </p:cBhvr>
                                      <p:to>
                                        <p:strVal val="visible"/>
                                      </p:to>
                                    </p:set>
                                    <p:animEffect transition="in" filter="slide(fromBottom)">
                                      <p:cBhvr>
                                        <p:cTn id="31" dur="500"/>
                                        <p:tgtEl>
                                          <p:spTgt spid="139272"/>
                                        </p:tgtEl>
                                      </p:cBhvr>
                                    </p:animEffect>
                                  </p:childTnLst>
                                </p:cTn>
                              </p:par>
                              <p:par>
                                <p:cTn id="32" presetID="12" presetClass="entr" presetSubtype="4" fill="hold" nodeType="withEffect">
                                  <p:stCondLst>
                                    <p:cond delay="0"/>
                                  </p:stCondLst>
                                  <p:childTnLst>
                                    <p:set>
                                      <p:cBhvr>
                                        <p:cTn id="33" dur="1" fill="hold">
                                          <p:stCondLst>
                                            <p:cond delay="0"/>
                                          </p:stCondLst>
                                        </p:cTn>
                                        <p:tgtEl>
                                          <p:spTgt spid="139271"/>
                                        </p:tgtEl>
                                        <p:attrNameLst>
                                          <p:attrName>style.visibility</p:attrName>
                                        </p:attrNameLst>
                                      </p:cBhvr>
                                      <p:to>
                                        <p:strVal val="visible"/>
                                      </p:to>
                                    </p:set>
                                    <p:animEffect transition="in" filter="slide(fromBottom)">
                                      <p:cBhvr>
                                        <p:cTn id="34" dur="500"/>
                                        <p:tgtEl>
                                          <p:spTgt spid="139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2" grpId="0"/>
      <p:bldP spid="139273" grpId="0"/>
      <p:bldP spid="139274" grpId="0"/>
      <p:bldP spid="13927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idx="1"/>
          </p:nvPr>
        </p:nvSpPr>
        <p:spPr>
          <a:xfrm>
            <a:off x="304800" y="304800"/>
            <a:ext cx="8839200" cy="1371600"/>
          </a:xfrm>
        </p:spPr>
        <p:txBody>
          <a:bodyPr/>
          <a:lstStyle/>
          <a:p>
            <a:pPr eaLnBrk="1" hangingPunct="1">
              <a:lnSpc>
                <a:spcPct val="90000"/>
              </a:lnSpc>
              <a:buFontTx/>
              <a:buNone/>
            </a:pPr>
            <a:r>
              <a:rPr lang="zh-CN" altLang="en-US" sz="2800" b="1" smtClean="0">
                <a:latin typeface="Times New Roman" panose="02020603050405020304" pitchFamily="18" charset="0"/>
                <a:ea typeface="新宋体" panose="02010609030101010101" charset="-122"/>
              </a:rPr>
              <a:t>例：设某虚存有如下快表放在相联存储器中，其容量为</a:t>
            </a:r>
            <a:r>
              <a:rPr lang="en-US" altLang="zh-CN" sz="2800" b="1" smtClean="0">
                <a:latin typeface="Times New Roman" panose="02020603050405020304" pitchFamily="18" charset="0"/>
                <a:ea typeface="新宋体" panose="02010609030101010101" charset="-122"/>
              </a:rPr>
              <a:t>8</a:t>
            </a:r>
            <a:r>
              <a:rPr lang="zh-CN" altLang="en-US" sz="2800" b="1" smtClean="0">
                <a:latin typeface="Times New Roman" panose="02020603050405020304" pitchFamily="18" charset="0"/>
                <a:ea typeface="新宋体" panose="02010609030101010101" charset="-122"/>
              </a:rPr>
              <a:t>个存储单元，问：按如下三个虚拟地址访问主存，主存的实际地址码是多少？（设地址均为</a:t>
            </a:r>
            <a:r>
              <a:rPr lang="en-US" altLang="zh-CN" sz="2800" b="1" smtClean="0">
                <a:latin typeface="Times New Roman" panose="02020603050405020304" pitchFamily="18" charset="0"/>
                <a:ea typeface="新宋体" panose="02010609030101010101" charset="-122"/>
              </a:rPr>
              <a:t>16</a:t>
            </a:r>
            <a:r>
              <a:rPr lang="zh-CN" altLang="en-US" sz="2800" b="1" smtClean="0">
                <a:latin typeface="Times New Roman" panose="02020603050405020304" pitchFamily="18" charset="0"/>
                <a:ea typeface="新宋体" panose="02010609030101010101" charset="-122"/>
              </a:rPr>
              <a:t>进制）</a:t>
            </a:r>
            <a:endParaRPr lang="zh-CN" altLang="en-US" sz="2800" b="1" smtClean="0">
              <a:latin typeface="Times New Roman" panose="02020603050405020304" pitchFamily="18" charset="0"/>
              <a:ea typeface="新宋体" panose="02010609030101010101" charset="-122"/>
            </a:endParaRPr>
          </a:p>
        </p:txBody>
      </p:sp>
      <p:graphicFrame>
        <p:nvGraphicFramePr>
          <p:cNvPr id="1026" name="Object 4"/>
          <p:cNvGraphicFramePr/>
          <p:nvPr/>
        </p:nvGraphicFramePr>
        <p:xfrm>
          <a:off x="609600" y="1828800"/>
          <a:ext cx="3940175" cy="2955925"/>
        </p:xfrm>
        <a:graphic>
          <a:graphicData uri="http://schemas.openxmlformats.org/presentationml/2006/ole">
            <mc:AlternateContent xmlns:mc="http://schemas.openxmlformats.org/markup-compatibility/2006">
              <mc:Choice xmlns:v="urn:schemas-microsoft-com:vml" Requires="v">
                <p:oleObj spid="_x0000_s4097" name="" r:id="rId1" imgW="2095500" imgH="1571625" progId="Word.Picture.8">
                  <p:embed/>
                </p:oleObj>
              </mc:Choice>
              <mc:Fallback>
                <p:oleObj name="" r:id="rId1" imgW="2095500" imgH="1571625" progId="Word.Picture.8">
                  <p:embed/>
                  <p:pic>
                    <p:nvPicPr>
                      <p:cNvPr id="0" name="Object 4"/>
                      <p:cNvPicPr/>
                      <p:nvPr/>
                    </p:nvPicPr>
                    <p:blipFill>
                      <a:blip r:embed="rId2"/>
                      <a:stretch>
                        <a:fillRect/>
                      </a:stretch>
                    </p:blipFill>
                    <p:spPr>
                      <a:xfrm>
                        <a:off x="609600" y="1828800"/>
                        <a:ext cx="3940175" cy="2955925"/>
                      </a:xfrm>
                      <a:prstGeom prst="rect">
                        <a:avLst/>
                      </a:prstGeom>
                      <a:noFill/>
                      <a:ln w="38100">
                        <a:noFill/>
                      </a:ln>
                    </p:spPr>
                  </p:pic>
                </p:oleObj>
              </mc:Fallback>
            </mc:AlternateContent>
          </a:graphicData>
        </a:graphic>
      </p:graphicFrame>
      <p:graphicFrame>
        <p:nvGraphicFramePr>
          <p:cNvPr id="1027" name="Object 5"/>
          <p:cNvGraphicFramePr/>
          <p:nvPr/>
        </p:nvGraphicFramePr>
        <p:xfrm>
          <a:off x="5333980" y="1981200"/>
          <a:ext cx="3525858" cy="2816225"/>
        </p:xfrm>
        <a:graphic>
          <a:graphicData uri="http://schemas.openxmlformats.org/presentationml/2006/ole">
            <mc:AlternateContent xmlns:mc="http://schemas.openxmlformats.org/markup-compatibility/2006">
              <mc:Choice xmlns:v="urn:schemas-microsoft-com:vml" Requires="v">
                <p:oleObj spid="_x0000_s4098" name="" r:id="rId3" imgW="2638425" imgH="1495425" progId="Word.Picture.8">
                  <p:embed/>
                </p:oleObj>
              </mc:Choice>
              <mc:Fallback>
                <p:oleObj name="" r:id="rId3" imgW="2638425" imgH="1495425" progId="Word.Picture.8">
                  <p:embed/>
                  <p:pic>
                    <p:nvPicPr>
                      <p:cNvPr id="0" name="Object 5"/>
                      <p:cNvPicPr/>
                      <p:nvPr/>
                    </p:nvPicPr>
                    <p:blipFill>
                      <a:blip r:embed="rId4"/>
                      <a:stretch>
                        <a:fillRect/>
                      </a:stretch>
                    </p:blipFill>
                    <p:spPr>
                      <a:xfrm>
                        <a:off x="5333980" y="1981200"/>
                        <a:ext cx="3525858" cy="2816225"/>
                      </a:xfrm>
                      <a:prstGeom prst="rect">
                        <a:avLst/>
                      </a:prstGeom>
                      <a:noFill/>
                      <a:ln w="38100">
                        <a:noFill/>
                      </a:ln>
                    </p:spPr>
                  </p:pic>
                </p:oleObj>
              </mc:Fallback>
            </mc:AlternateContent>
          </a:graphicData>
        </a:graphic>
      </p:graphicFrame>
      <p:sp>
        <p:nvSpPr>
          <p:cNvPr id="35846" name="Text Box 6"/>
          <p:cNvSpPr txBox="1">
            <a:spLocks noChangeArrowheads="1"/>
          </p:cNvSpPr>
          <p:nvPr/>
        </p:nvSpPr>
        <p:spPr bwMode="auto">
          <a:xfrm>
            <a:off x="457200" y="4876800"/>
            <a:ext cx="9144000" cy="1552575"/>
          </a:xfrm>
          <a:prstGeom prst="rect">
            <a:avLst/>
          </a:prstGeom>
          <a:noFill/>
          <a:ln w="9525">
            <a:noFill/>
            <a:miter lim="800000"/>
          </a:ln>
        </p:spPr>
        <p:txBody>
          <a:bodyPr>
            <a:spAutoFit/>
          </a:bodyPr>
          <a:lstStyle/>
          <a:p>
            <a:pPr>
              <a:spcBef>
                <a:spcPct val="50000"/>
              </a:spcBef>
            </a:pPr>
            <a:r>
              <a:rPr lang="zh-CN" altLang="en-US" sz="2400" b="1">
                <a:latin typeface="Times New Roman" panose="02020603050405020304" pitchFamily="18" charset="0"/>
                <a:ea typeface="新宋体" panose="02010609030101010101" charset="-122"/>
              </a:rPr>
              <a:t>解：</a:t>
            </a:r>
            <a:r>
              <a:rPr lang="en-US" altLang="zh-CN" sz="2400" b="1">
                <a:latin typeface="Times New Roman" panose="02020603050405020304" pitchFamily="18" charset="0"/>
                <a:ea typeface="新宋体" panose="02010609030101010101" charset="-122"/>
              </a:rPr>
              <a:t>(1)80000H+0324H=80324H</a:t>
            </a:r>
            <a:endParaRPr lang="en-US" altLang="zh-CN" sz="2400" b="1">
              <a:latin typeface="Times New Roman" panose="02020603050405020304" pitchFamily="18" charset="0"/>
              <a:ea typeface="新宋体" panose="02010609030101010101" charset="-122"/>
            </a:endParaRPr>
          </a:p>
          <a:p>
            <a:pPr>
              <a:spcBef>
                <a:spcPct val="50000"/>
              </a:spcBef>
            </a:pPr>
            <a:r>
              <a:rPr lang="en-US" altLang="zh-CN" sz="2400" b="1">
                <a:latin typeface="Times New Roman" panose="02020603050405020304" pitchFamily="18" charset="0"/>
                <a:ea typeface="新宋体" panose="02010609030101010101" charset="-122"/>
              </a:rPr>
              <a:t>      (2)96000H+0128H=96128H</a:t>
            </a:r>
            <a:endParaRPr lang="en-US" altLang="zh-CN" sz="2400" b="1">
              <a:latin typeface="Times New Roman" panose="02020603050405020304" pitchFamily="18" charset="0"/>
              <a:ea typeface="新宋体" panose="02010609030101010101" charset="-122"/>
            </a:endParaRPr>
          </a:p>
          <a:p>
            <a:pPr>
              <a:spcBef>
                <a:spcPct val="50000"/>
              </a:spcBef>
            </a:pPr>
            <a:r>
              <a:rPr lang="en-US" altLang="zh-CN" sz="2400" b="1">
                <a:latin typeface="Times New Roman" panose="02020603050405020304" pitchFamily="18" charset="0"/>
                <a:ea typeface="新宋体" panose="02010609030101010101" charset="-122"/>
              </a:rPr>
              <a:t>      (3)</a:t>
            </a:r>
            <a:r>
              <a:rPr lang="zh-CN" altLang="en-US" sz="2400" b="1">
                <a:latin typeface="Times New Roman" panose="02020603050405020304" pitchFamily="18" charset="0"/>
                <a:ea typeface="新宋体" panose="02010609030101010101" charset="-122"/>
              </a:rPr>
              <a:t>去主存中查找</a:t>
            </a:r>
            <a:endParaRPr lang="zh-CN" altLang="en-US" sz="2400" b="1">
              <a:latin typeface="Times New Roman" panose="02020603050405020304" pitchFamily="18" charset="0"/>
              <a:ea typeface="新宋体" panose="02010609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6"/>
                                        </p:tgtEl>
                                        <p:attrNameLst>
                                          <p:attrName>style.visibility</p:attrName>
                                        </p:attrNameLst>
                                      </p:cBhvr>
                                      <p:to>
                                        <p:strVal val="visible"/>
                                      </p:to>
                                    </p:set>
                                    <p:anim calcmode="lin" valueType="num">
                                      <p:cBhvr additive="base">
                                        <p:cTn id="7" dur="500" fill="hold"/>
                                        <p:tgtEl>
                                          <p:spTgt spid="35846"/>
                                        </p:tgtEl>
                                        <p:attrNameLst>
                                          <p:attrName>ppt_x</p:attrName>
                                        </p:attrNameLst>
                                      </p:cBhvr>
                                      <p:tavLst>
                                        <p:tav tm="0">
                                          <p:val>
                                            <p:strVal val="#ppt_x"/>
                                          </p:val>
                                        </p:tav>
                                        <p:tav tm="100000">
                                          <p:val>
                                            <p:strVal val="#ppt_x"/>
                                          </p:val>
                                        </p:tav>
                                      </p:tavLst>
                                    </p:anim>
                                    <p:anim calcmode="lin" valueType="num">
                                      <p:cBhvr additive="base">
                                        <p:cTn id="8" dur="500" fill="hold"/>
                                        <p:tgtEl>
                                          <p:spTgt spid="358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p:cNvSpPr>
            <a:spLocks noGrp="1"/>
          </p:cNvSpPr>
          <p:nvPr>
            <p:ph type="title"/>
          </p:nvPr>
        </p:nvSpPr>
        <p:spPr/>
        <p:txBody>
          <a:bodyPr wrap="square" lIns="91440" tIns="45720" rIns="91440" bIns="45720" anchor="ctr"/>
          <a:lstStyle/>
          <a:p>
            <a:pPr lvl="0" eaLnBrk="1" hangingPunct="1"/>
            <a:r>
              <a:rPr lang="en-US" altLang="zh-CN" sz="3600" b="1" dirty="0">
                <a:solidFill>
                  <a:schemeClr val="tx1"/>
                </a:solidFill>
                <a:latin typeface="宋体" panose="02010600030101010101" pitchFamily="2" charset="-122"/>
              </a:rPr>
              <a:t>2.1.2 </a:t>
            </a:r>
            <a:r>
              <a:rPr lang="zh-CN" altLang="en-US" sz="3600" b="1" dirty="0">
                <a:solidFill>
                  <a:schemeClr val="tx1"/>
                </a:solidFill>
                <a:latin typeface="宋体" panose="02010600030101010101" pitchFamily="2" charset="-122"/>
              </a:rPr>
              <a:t>数值数据的定点与浮点表示</a:t>
            </a:r>
            <a:endParaRPr lang="zh-CN" altLang="en-US" sz="3600" b="1" dirty="0">
              <a:solidFill>
                <a:schemeClr val="tx1"/>
              </a:solidFill>
              <a:latin typeface="宋体" panose="02010600030101010101" pitchFamily="2" charset="-122"/>
            </a:endParaRPr>
          </a:p>
        </p:txBody>
      </p:sp>
      <p:sp>
        <p:nvSpPr>
          <p:cNvPr id="26626" name="Rectangle 5"/>
          <p:cNvSpPr/>
          <p:nvPr/>
        </p:nvSpPr>
        <p:spPr>
          <a:xfrm>
            <a:off x="457200" y="1371600"/>
            <a:ext cx="2819400" cy="519113"/>
          </a:xfrm>
          <a:prstGeom prst="rect">
            <a:avLst/>
          </a:prstGeom>
          <a:noFill/>
          <a:ln w="9525">
            <a:noFill/>
            <a:miter/>
          </a:ln>
        </p:spPr>
        <p:txBody>
          <a:bodyPr anchor="t">
            <a:spAutoFit/>
          </a:bodyPr>
          <a:lstStyle/>
          <a:p>
            <a:pPr lvl="0"/>
            <a:r>
              <a:rPr lang="en-US" altLang="zh-CN" sz="2800" dirty="0">
                <a:latin typeface="Times New Roman" panose="02020603050405020304" pitchFamily="18" charset="0"/>
                <a:ea typeface="Times New Roman" panose="02020603050405020304" pitchFamily="18" charset="0"/>
              </a:rPr>
              <a:t>2. </a:t>
            </a:r>
            <a:r>
              <a:rPr lang="zh-CN" altLang="en-US" sz="2800" dirty="0">
                <a:latin typeface="Arial" panose="020B0604020202020204" pitchFamily="34" charset="0"/>
                <a:ea typeface="宋体" panose="02010600030101010101" pitchFamily="2" charset="-122"/>
              </a:rPr>
              <a:t>浮点数表示：</a:t>
            </a:r>
            <a:endParaRPr lang="zh-CN" altLang="en-US" sz="2800" dirty="0">
              <a:latin typeface="Arial" panose="020B0604020202020204" pitchFamily="34" charset="0"/>
              <a:ea typeface="宋体" panose="02010600030101010101" pitchFamily="2" charset="-122"/>
            </a:endParaRPr>
          </a:p>
        </p:txBody>
      </p:sp>
      <p:sp>
        <p:nvSpPr>
          <p:cNvPr id="45060" name="Rectangle 6"/>
          <p:cNvSpPr>
            <a:spLocks noChangeArrowheads="1"/>
          </p:cNvSpPr>
          <p:nvPr/>
        </p:nvSpPr>
        <p:spPr bwMode="auto">
          <a:xfrm>
            <a:off x="1524000" y="3124200"/>
            <a:ext cx="6400800" cy="461963"/>
          </a:xfrm>
          <a:prstGeom prst="rect">
            <a:avLst/>
          </a:prstGeom>
          <a:noFill/>
          <a:ln w="9525">
            <a:noFill/>
            <a:miter lim="800000"/>
          </a:ln>
        </p:spPr>
        <p:txBody>
          <a:bodyPr>
            <a:spAutoFit/>
          </a:bodyPr>
          <a:lstStyle/>
          <a:p>
            <a:pPr marL="0" marR="0" lvl="0" indent="0" algn="l" defTabSz="914400" rtl="0" eaLnBrk="1" fontAlgn="base" latinLnBrk="0" hangingPunct="1">
              <a:spcBef>
                <a:spcPct val="0"/>
              </a:spcBef>
              <a:spcAft>
                <a:spcPct val="0"/>
              </a:spcAft>
              <a:buClrTx/>
              <a:buSzTx/>
              <a:buFontTx/>
              <a:buNone/>
              <a:defRPr/>
            </a:pPr>
            <a:r>
              <a:rPr kumimoji="0" 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符号位</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阶           </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尾           数</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6628" name="Group 5"/>
          <p:cNvGrpSpPr/>
          <p:nvPr/>
        </p:nvGrpSpPr>
        <p:grpSpPr>
          <a:xfrm>
            <a:off x="2268538" y="3644900"/>
            <a:ext cx="5562600" cy="533400"/>
            <a:chOff x="0" y="0"/>
            <a:chExt cx="2103" cy="323"/>
          </a:xfrm>
        </p:grpSpPr>
        <p:grpSp>
          <p:nvGrpSpPr>
            <p:cNvPr id="26629" name="Group 6"/>
            <p:cNvGrpSpPr/>
            <p:nvPr/>
          </p:nvGrpSpPr>
          <p:grpSpPr>
            <a:xfrm>
              <a:off x="3" y="3"/>
              <a:ext cx="2097" cy="317"/>
              <a:chOff x="0" y="0"/>
              <a:chExt cx="2097" cy="317"/>
            </a:xfrm>
          </p:grpSpPr>
          <p:grpSp>
            <p:nvGrpSpPr>
              <p:cNvPr id="26630" name="Group 7"/>
              <p:cNvGrpSpPr/>
              <p:nvPr/>
            </p:nvGrpSpPr>
            <p:grpSpPr>
              <a:xfrm>
                <a:off x="0" y="0"/>
                <a:ext cx="253" cy="317"/>
                <a:chOff x="0" y="0"/>
                <a:chExt cx="253" cy="317"/>
              </a:xfrm>
            </p:grpSpPr>
            <p:sp>
              <p:nvSpPr>
                <p:cNvPr id="26631" name="Rectangle 7"/>
                <p:cNvSpPr/>
                <p:nvPr/>
              </p:nvSpPr>
              <p:spPr>
                <a:xfrm>
                  <a:off x="43" y="0"/>
                  <a:ext cx="167" cy="317"/>
                </a:xfrm>
                <a:prstGeom prst="rect">
                  <a:avLst/>
                </a:prstGeom>
                <a:noFill/>
                <a:ln w="9525">
                  <a:noFill/>
                  <a:miter/>
                </a:ln>
              </p:spPr>
              <p:txBody>
                <a:bodyPr anchor="t"/>
                <a:lstStyle/>
                <a:p>
                  <a:pPr lvl="0" algn="ctr"/>
                  <a:r>
                    <a:rPr lang="en-US" altLang="zh-CN" sz="2400" dirty="0">
                      <a:latin typeface="Times New Roman" panose="02020603050405020304" pitchFamily="18" charset="0"/>
                      <a:ea typeface="Times New Roman" panose="02020603050405020304" pitchFamily="18" charset="0"/>
                    </a:rPr>
                    <a:t>S</a:t>
                  </a:r>
                  <a:endParaRPr lang="en-US" altLang="zh-CN" sz="2400" dirty="0">
                    <a:latin typeface="Times New Roman" panose="02020603050405020304" pitchFamily="18" charset="0"/>
                    <a:ea typeface="Times New Roman" panose="02020603050405020304" pitchFamily="18" charset="0"/>
                  </a:endParaRPr>
                </a:p>
                <a:p>
                  <a:pPr lvl="0" algn="ctr" eaLnBrk="0" hangingPunct="0"/>
                  <a:endParaRPr lang="en-US" altLang="zh-CN" sz="2400" dirty="0">
                    <a:latin typeface="Arial" panose="020B0604020202020204" pitchFamily="34" charset="0"/>
                    <a:ea typeface="宋体" panose="02010600030101010101" pitchFamily="2" charset="-122"/>
                  </a:endParaRPr>
                </a:p>
              </p:txBody>
            </p:sp>
            <p:sp>
              <p:nvSpPr>
                <p:cNvPr id="26632" name="Rectangle 10"/>
                <p:cNvSpPr/>
                <p:nvPr/>
              </p:nvSpPr>
              <p:spPr>
                <a:xfrm>
                  <a:off x="0" y="0"/>
                  <a:ext cx="253" cy="317"/>
                </a:xfrm>
                <a:prstGeom prst="rect">
                  <a:avLst/>
                </a:prstGeom>
                <a:noFill/>
                <a:ln w="7" cap="flat" cmpd="sng">
                  <a:solidFill>
                    <a:srgbClr val="A0A0A0"/>
                  </a:solidFill>
                  <a:prstDash val="solid"/>
                  <a:miter/>
                  <a:headEnd type="none" w="med" len="med"/>
                  <a:tailEnd type="none" w="med" len="med"/>
                </a:ln>
              </p:spPr>
              <p:txBody>
                <a:bodyPr anchor="t"/>
                <a:lstStyle/>
                <a:p>
                  <a:pPr lvl="0"/>
                  <a:endParaRPr lang="zh-CN" altLang="en-US" sz="2400" dirty="0">
                    <a:latin typeface="Arial" panose="020B0604020202020204" pitchFamily="34" charset="0"/>
                    <a:ea typeface="宋体" panose="02010600030101010101" pitchFamily="2" charset="-122"/>
                  </a:endParaRPr>
                </a:p>
              </p:txBody>
            </p:sp>
          </p:grpSp>
          <p:grpSp>
            <p:nvGrpSpPr>
              <p:cNvPr id="26633" name="Group 10"/>
              <p:cNvGrpSpPr/>
              <p:nvPr/>
            </p:nvGrpSpPr>
            <p:grpSpPr>
              <a:xfrm>
                <a:off x="253" y="0"/>
                <a:ext cx="588" cy="317"/>
                <a:chOff x="0" y="0"/>
                <a:chExt cx="588" cy="317"/>
              </a:xfrm>
            </p:grpSpPr>
            <p:sp>
              <p:nvSpPr>
                <p:cNvPr id="26634" name="Rectangle 8"/>
                <p:cNvSpPr/>
                <p:nvPr/>
              </p:nvSpPr>
              <p:spPr>
                <a:xfrm>
                  <a:off x="43" y="0"/>
                  <a:ext cx="502" cy="317"/>
                </a:xfrm>
                <a:prstGeom prst="rect">
                  <a:avLst/>
                </a:prstGeom>
                <a:noFill/>
                <a:ln w="9525">
                  <a:noFill/>
                  <a:miter/>
                </a:ln>
              </p:spPr>
              <p:txBody>
                <a:bodyPr anchor="t"/>
                <a:lstStyle/>
                <a:p>
                  <a:pPr lvl="0" algn="just"/>
                  <a:r>
                    <a:rPr lang="en-US" altLang="zh-CN" sz="2400" dirty="0">
                      <a:latin typeface="Times New Roman" panose="02020603050405020304" pitchFamily="18" charset="0"/>
                      <a:ea typeface="Times New Roman" panose="02020603050405020304" pitchFamily="18" charset="0"/>
                    </a:rPr>
                    <a:t>       E  </a:t>
                  </a:r>
                  <a:endParaRPr lang="en-US" altLang="zh-CN" sz="2400" dirty="0">
                    <a:latin typeface="Times New Roman" panose="02020603050405020304" pitchFamily="18" charset="0"/>
                    <a:ea typeface="Times New Roman" panose="02020603050405020304" pitchFamily="18" charset="0"/>
                  </a:endParaRPr>
                </a:p>
                <a:p>
                  <a:pPr lvl="0" algn="just" eaLnBrk="0" hangingPunct="0"/>
                  <a:endParaRPr lang="en-US" altLang="zh-CN" sz="2400" dirty="0">
                    <a:latin typeface="Arial" panose="020B0604020202020204" pitchFamily="34" charset="0"/>
                    <a:ea typeface="宋体" panose="02010600030101010101" pitchFamily="2" charset="-122"/>
                  </a:endParaRPr>
                </a:p>
              </p:txBody>
            </p:sp>
            <p:sp>
              <p:nvSpPr>
                <p:cNvPr id="26635" name="Rectangle 12"/>
                <p:cNvSpPr/>
                <p:nvPr/>
              </p:nvSpPr>
              <p:spPr>
                <a:xfrm>
                  <a:off x="0" y="0"/>
                  <a:ext cx="588" cy="317"/>
                </a:xfrm>
                <a:prstGeom prst="rect">
                  <a:avLst/>
                </a:prstGeom>
                <a:noFill/>
                <a:ln w="7" cap="flat" cmpd="sng">
                  <a:solidFill>
                    <a:srgbClr val="A0A0A0"/>
                  </a:solidFill>
                  <a:prstDash val="solid"/>
                  <a:miter/>
                  <a:headEnd type="none" w="med" len="med"/>
                  <a:tailEnd type="none" w="med" len="med"/>
                </a:ln>
              </p:spPr>
              <p:txBody>
                <a:bodyPr anchor="t"/>
                <a:lstStyle/>
                <a:p>
                  <a:pPr lvl="0"/>
                  <a:endParaRPr lang="zh-CN" altLang="en-US" sz="2400" dirty="0">
                    <a:latin typeface="Arial" panose="020B0604020202020204" pitchFamily="34" charset="0"/>
                    <a:ea typeface="宋体" panose="02010600030101010101" pitchFamily="2" charset="-122"/>
                  </a:endParaRPr>
                </a:p>
              </p:txBody>
            </p:sp>
          </p:grpSp>
          <p:grpSp>
            <p:nvGrpSpPr>
              <p:cNvPr id="26636" name="Group 13"/>
              <p:cNvGrpSpPr/>
              <p:nvPr/>
            </p:nvGrpSpPr>
            <p:grpSpPr>
              <a:xfrm>
                <a:off x="841" y="0"/>
                <a:ext cx="1256" cy="317"/>
                <a:chOff x="0" y="0"/>
                <a:chExt cx="1256" cy="317"/>
              </a:xfrm>
            </p:grpSpPr>
            <p:sp>
              <p:nvSpPr>
                <p:cNvPr id="26637" name="Rectangle 9"/>
                <p:cNvSpPr/>
                <p:nvPr/>
              </p:nvSpPr>
              <p:spPr>
                <a:xfrm>
                  <a:off x="43" y="0"/>
                  <a:ext cx="1170" cy="317"/>
                </a:xfrm>
                <a:prstGeom prst="rect">
                  <a:avLst/>
                </a:prstGeom>
                <a:noFill/>
                <a:ln w="9525">
                  <a:noFill/>
                  <a:miter/>
                </a:ln>
              </p:spPr>
              <p:txBody>
                <a:bodyPr anchor="t"/>
                <a:lstStyle/>
                <a:p>
                  <a:pPr lvl="0" algn="just"/>
                  <a:r>
                    <a:rPr lang="en-US" altLang="zh-CN" sz="2400" dirty="0">
                      <a:latin typeface="Times New Roman" panose="02020603050405020304" pitchFamily="18" charset="0"/>
                      <a:ea typeface="Times New Roman" panose="02020603050405020304" pitchFamily="18" charset="0"/>
                    </a:rPr>
                    <a:t>                M</a:t>
                  </a:r>
                  <a:endParaRPr lang="en-US" altLang="zh-CN" sz="2400" dirty="0">
                    <a:latin typeface="Times New Roman" panose="02020603050405020304" pitchFamily="18" charset="0"/>
                    <a:ea typeface="Times New Roman" panose="02020603050405020304" pitchFamily="18" charset="0"/>
                  </a:endParaRPr>
                </a:p>
                <a:p>
                  <a:pPr lvl="0" algn="just" eaLnBrk="0" hangingPunct="0"/>
                  <a:endParaRPr lang="en-US" altLang="zh-CN" sz="2400" dirty="0">
                    <a:latin typeface="Arial" panose="020B0604020202020204" pitchFamily="34" charset="0"/>
                    <a:ea typeface="宋体" panose="02010600030101010101" pitchFamily="2" charset="-122"/>
                  </a:endParaRPr>
                </a:p>
              </p:txBody>
            </p:sp>
            <p:sp>
              <p:nvSpPr>
                <p:cNvPr id="26638" name="Rectangle 14"/>
                <p:cNvSpPr/>
                <p:nvPr/>
              </p:nvSpPr>
              <p:spPr>
                <a:xfrm>
                  <a:off x="0" y="0"/>
                  <a:ext cx="1256" cy="317"/>
                </a:xfrm>
                <a:prstGeom prst="rect">
                  <a:avLst/>
                </a:prstGeom>
                <a:noFill/>
                <a:ln w="7" cap="flat" cmpd="sng">
                  <a:solidFill>
                    <a:srgbClr val="A0A0A0"/>
                  </a:solidFill>
                  <a:prstDash val="solid"/>
                  <a:miter/>
                  <a:headEnd type="none" w="med" len="med"/>
                  <a:tailEnd type="none" w="med" len="med"/>
                </a:ln>
              </p:spPr>
              <p:txBody>
                <a:bodyPr anchor="t"/>
                <a:lstStyle/>
                <a:p>
                  <a:pPr lvl="0"/>
                  <a:endParaRPr lang="zh-CN" altLang="en-US" sz="2400" dirty="0">
                    <a:latin typeface="Arial" panose="020B0604020202020204" pitchFamily="34" charset="0"/>
                    <a:ea typeface="宋体" panose="02010600030101010101" pitchFamily="2" charset="-122"/>
                  </a:endParaRPr>
                </a:p>
              </p:txBody>
            </p:sp>
          </p:grpSp>
        </p:grpSp>
        <p:sp>
          <p:nvSpPr>
            <p:cNvPr id="26639" name="Rectangle 17"/>
            <p:cNvSpPr/>
            <p:nvPr/>
          </p:nvSpPr>
          <p:spPr>
            <a:xfrm>
              <a:off x="0" y="0"/>
              <a:ext cx="2103" cy="323"/>
            </a:xfrm>
            <a:prstGeom prst="rect">
              <a:avLst/>
            </a:prstGeom>
            <a:noFill/>
            <a:ln w="9525" cap="flat" cmpd="sng">
              <a:solidFill>
                <a:srgbClr val="A0A0A0"/>
              </a:solidFill>
              <a:prstDash val="solid"/>
              <a:miter/>
              <a:headEnd type="none" w="med" len="med"/>
              <a:tailEnd type="none" w="med" len="med"/>
            </a:ln>
          </p:spPr>
          <p:txBody>
            <a:bodyPr anchor="t"/>
            <a:lstStyle/>
            <a:p>
              <a:pPr lvl="0"/>
              <a:endParaRPr lang="zh-CN" altLang="en-US" sz="2400" dirty="0">
                <a:latin typeface="Arial" panose="020B0604020202020204" pitchFamily="34" charset="0"/>
                <a:ea typeface="宋体" panose="02010600030101010101" pitchFamily="2" charset="-122"/>
              </a:endParaRPr>
            </a:p>
          </p:txBody>
        </p:sp>
      </p:grpSp>
      <p:sp>
        <p:nvSpPr>
          <p:cNvPr id="26640" name="Rectangle 19"/>
          <p:cNvSpPr/>
          <p:nvPr/>
        </p:nvSpPr>
        <p:spPr>
          <a:xfrm>
            <a:off x="838200" y="4495800"/>
            <a:ext cx="7772400" cy="830263"/>
          </a:xfrm>
          <a:prstGeom prst="rect">
            <a:avLst/>
          </a:prstGeom>
          <a:noFill/>
          <a:ln w="9525">
            <a:noFill/>
            <a:miter/>
          </a:ln>
        </p:spPr>
        <p:txBody>
          <a:bodyPr anchor="t">
            <a:spAutoFit/>
          </a:bodyPr>
          <a:lstStyle/>
          <a:p>
            <a:pPr lvl="0"/>
            <a:r>
              <a:rPr lang="en-US" altLang="zh-CN" sz="2400" dirty="0">
                <a:latin typeface="Arial" panose="020B0604020202020204" pitchFamily="34" charset="0"/>
                <a:ea typeface="宋体" panose="02010600030101010101" pitchFamily="2" charset="-122"/>
              </a:rPr>
              <a:t>    </a:t>
            </a:r>
            <a:r>
              <a:rPr lang="zh-CN" altLang="en-US" sz="2400" dirty="0">
                <a:solidFill>
                  <a:srgbClr val="0000FF"/>
                </a:solidFill>
                <a:latin typeface="Arial" panose="020B0604020202020204" pitchFamily="34" charset="0"/>
                <a:ea typeface="宋体" panose="02010600030101010101" pitchFamily="2" charset="-122"/>
              </a:rPr>
              <a:t>阶用移码，尾数用原码，规格化尾数为</a:t>
            </a:r>
            <a:r>
              <a:rPr lang="en-US" altLang="zh-CN" sz="2400" dirty="0">
                <a:solidFill>
                  <a:srgbClr val="0000FF"/>
                </a:solidFill>
                <a:latin typeface="Arial" panose="020B0604020202020204" pitchFamily="34" charset="0"/>
                <a:ea typeface="宋体" panose="02010600030101010101" pitchFamily="2" charset="-122"/>
              </a:rPr>
              <a:t>1.M</a:t>
            </a:r>
            <a:r>
              <a:rPr lang="zh-CN" altLang="en-US" sz="2400" dirty="0">
                <a:solidFill>
                  <a:srgbClr val="0000FF"/>
                </a:solidFill>
                <a:latin typeface="Arial" panose="020B0604020202020204" pitchFamily="34" charset="0"/>
                <a:ea typeface="宋体" panose="02010600030101010101" pitchFamily="2" charset="-122"/>
              </a:rPr>
              <a:t>，</a:t>
            </a:r>
            <a:endParaRPr lang="zh-CN" altLang="en-US" sz="2400" dirty="0">
              <a:solidFill>
                <a:srgbClr val="0000FF"/>
              </a:solidFill>
              <a:latin typeface="Arial" panose="020B0604020202020204" pitchFamily="34" charset="0"/>
              <a:ea typeface="宋体" panose="02010600030101010101" pitchFamily="2" charset="-122"/>
            </a:endParaRPr>
          </a:p>
          <a:p>
            <a:pPr lvl="0" eaLnBrk="0" hangingPunct="0"/>
            <a:r>
              <a:rPr lang="zh-CN" altLang="en-US" sz="2400" dirty="0">
                <a:solidFill>
                  <a:srgbClr val="0000FF"/>
                </a:solidFill>
                <a:latin typeface="Arial" panose="020B0604020202020204" pitchFamily="34" charset="0"/>
                <a:ea typeface="宋体" panose="02010600030101010101" pitchFamily="2" charset="-122"/>
              </a:rPr>
              <a:t>个位的</a:t>
            </a:r>
            <a:r>
              <a:rPr lang="zh-CN" altLang="en-US" sz="2400" dirty="0">
                <a:solidFill>
                  <a:srgbClr val="0000FF"/>
                </a:solidFill>
                <a:latin typeface="Times New Roman" panose="02020603050405020304" pitchFamily="18" charset="0"/>
                <a:ea typeface="宋体" panose="02010600030101010101" pitchFamily="2" charset="-122"/>
              </a:rPr>
              <a:t>“</a:t>
            </a:r>
            <a:r>
              <a:rPr lang="en-US" altLang="zh-CN" sz="2400" dirty="0">
                <a:solidFill>
                  <a:srgbClr val="0000FF"/>
                </a:solidFill>
                <a:latin typeface="Arial" panose="020B0604020202020204" pitchFamily="34" charset="0"/>
                <a:ea typeface="宋体" panose="02010600030101010101" pitchFamily="2" charset="-122"/>
              </a:rPr>
              <a:t>1</a:t>
            </a:r>
            <a:r>
              <a:rPr lang="en-US" altLang="zh-CN" sz="2400" dirty="0">
                <a:solidFill>
                  <a:srgbClr val="0000FF"/>
                </a:solidFill>
                <a:latin typeface="Times New Roman" panose="02020603050405020304" pitchFamily="18" charset="0"/>
                <a:ea typeface="宋体" panose="02010600030101010101" pitchFamily="2" charset="-122"/>
              </a:rPr>
              <a:t>”</a:t>
            </a:r>
            <a:r>
              <a:rPr lang="zh-CN" altLang="en-US" sz="2400" dirty="0">
                <a:solidFill>
                  <a:srgbClr val="0000FF"/>
                </a:solidFill>
                <a:latin typeface="Arial" panose="020B0604020202020204" pitchFamily="34" charset="0"/>
                <a:ea typeface="宋体" panose="02010600030101010101" pitchFamily="2" charset="-122"/>
              </a:rPr>
              <a:t>为隐含位。</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sp>
        <p:nvSpPr>
          <p:cNvPr id="26641" name="Rectangle 20"/>
          <p:cNvSpPr/>
          <p:nvPr/>
        </p:nvSpPr>
        <p:spPr>
          <a:xfrm>
            <a:off x="522288" y="1970088"/>
            <a:ext cx="5264150" cy="461962"/>
          </a:xfrm>
          <a:prstGeom prst="rect">
            <a:avLst/>
          </a:prstGeom>
          <a:noFill/>
          <a:ln w="9525">
            <a:noFill/>
            <a:miter/>
          </a:ln>
        </p:spPr>
        <p:txBody>
          <a:bodyPr wrap="none" anchor="t">
            <a:spAutoFit/>
          </a:bodyPr>
          <a:lstStyle/>
          <a:p>
            <a:pPr lvl="0"/>
            <a:r>
              <a:rPr lang="zh-CN" altLang="en-US" sz="2400" dirty="0">
                <a:latin typeface="Arial" panose="020B0604020202020204" pitchFamily="34"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4</a:t>
            </a:r>
            <a:r>
              <a:rPr lang="zh-CN" altLang="en-US" sz="2400" dirty="0">
                <a:latin typeface="Arial" panose="020B0604020202020204" pitchFamily="34"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IEEE754</a:t>
            </a:r>
            <a:r>
              <a:rPr lang="zh-CN" altLang="en-US" sz="2400" dirty="0">
                <a:latin typeface="Arial" panose="020B0604020202020204" pitchFamily="34" charset="0"/>
                <a:ea typeface="宋体" panose="02010600030101010101" pitchFamily="2" charset="-122"/>
              </a:rPr>
              <a:t>标准</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浮点表示标准化</a:t>
            </a:r>
            <a:endParaRPr lang="zh-CN" altLang="en-US" sz="2400" dirty="0">
              <a:latin typeface="Arial" panose="020B0604020202020204" pitchFamily="34" charset="0"/>
              <a:ea typeface="宋体" panose="02010600030101010101" pitchFamily="2" charset="-122"/>
            </a:endParaRPr>
          </a:p>
        </p:txBody>
      </p:sp>
      <p:sp>
        <p:nvSpPr>
          <p:cNvPr id="26642" name="Rectangle 21"/>
          <p:cNvSpPr/>
          <p:nvPr/>
        </p:nvSpPr>
        <p:spPr>
          <a:xfrm>
            <a:off x="1371600" y="2490788"/>
            <a:ext cx="3638550" cy="461962"/>
          </a:xfrm>
          <a:prstGeom prst="rect">
            <a:avLst/>
          </a:prstGeom>
          <a:noFill/>
          <a:ln w="9525">
            <a:noFill/>
            <a:miter/>
          </a:ln>
        </p:spPr>
        <p:txBody>
          <a:bodyPr wrap="none" anchor="t">
            <a:spAutoFit/>
          </a:bodyPr>
          <a:lstStyle/>
          <a:p>
            <a:pPr lvl="0"/>
            <a:r>
              <a:rPr lang="en-US" altLang="zh-CN" sz="2400" dirty="0">
                <a:latin typeface="Arial" panose="020B0604020202020204" pitchFamily="34" charset="0"/>
                <a:ea typeface="宋体" panose="02010600030101010101" pitchFamily="2" charset="-122"/>
              </a:rPr>
              <a:t>① IEEE754</a:t>
            </a:r>
            <a:r>
              <a:rPr lang="zh-CN" altLang="en-US" sz="2400" dirty="0">
                <a:latin typeface="Arial" panose="020B0604020202020204" pitchFamily="34" charset="0"/>
                <a:ea typeface="宋体" panose="02010600030101010101" pitchFamily="2" charset="-122"/>
              </a:rPr>
              <a:t>的浮点数格式</a:t>
            </a:r>
            <a:endParaRPr lang="zh-CN" altLang="en-US" sz="2400"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noChangeArrowheads="1"/>
          </p:cNvSpPr>
          <p:nvPr>
            <p:ph type="title"/>
          </p:nvPr>
        </p:nvSpPr>
        <p:spPr/>
        <p:txBody>
          <a:bodyPr/>
          <a:lstStyle/>
          <a:p>
            <a:r>
              <a:rPr lang="zh-CN" altLang="en-US" smtClean="0"/>
              <a:t>转换后援缓冲器</a:t>
            </a:r>
            <a:r>
              <a:rPr lang="en-US" altLang="zh-CN" smtClean="0"/>
              <a:t>(TLB)/</a:t>
            </a:r>
            <a:r>
              <a:rPr lang="zh-CN" altLang="en-US" smtClean="0"/>
              <a:t>快表</a:t>
            </a:r>
            <a:endParaRPr lang="zh-CN" altLang="en-US" smtClean="0"/>
          </a:p>
        </p:txBody>
      </p:sp>
      <p:sp>
        <p:nvSpPr>
          <p:cNvPr id="16386" name="内容占位符 2"/>
          <p:cNvSpPr>
            <a:spLocks noGrp="1" noChangeArrowheads="1"/>
          </p:cNvSpPr>
          <p:nvPr>
            <p:ph idx="1"/>
          </p:nvPr>
        </p:nvSpPr>
        <p:spPr/>
        <p:txBody>
          <a:bodyPr/>
          <a:lstStyle/>
          <a:p>
            <a:r>
              <a:rPr lang="zh-CN" altLang="en-US" smtClean="0"/>
              <a:t>由于页表通常在主存中，因而即使逻辑页已经在主存中，也至少要访问两次物理存储器才能实现一次访存，这将使虚拟存储器的存取时间加倍。为了避免对主存访问次数的增多，可以对页表本身实行二级缓存，把页表中的最活跃的部分存放在高速存储器中，组成</a:t>
            </a:r>
            <a:r>
              <a:rPr lang="zh-CN" altLang="en-US" b="1" smtClean="0"/>
              <a:t>快表</a:t>
            </a:r>
            <a:r>
              <a:rPr lang="zh-CN" altLang="en-US" smtClean="0"/>
              <a:t>。这个专用于页表缓存的高速存储部件通常称为</a:t>
            </a:r>
            <a:r>
              <a:rPr lang="zh-CN" altLang="en-US" b="1" smtClean="0"/>
              <a:t>转换后援缓冲器</a:t>
            </a:r>
            <a:r>
              <a:rPr lang="zh-CN" altLang="zh-CN" b="1" smtClean="0"/>
              <a:t>(TLB)</a:t>
            </a:r>
            <a:r>
              <a:rPr lang="en-US" smtClean="0"/>
              <a:t>。 保存在主存中的完整页表</a:t>
            </a:r>
            <a:r>
              <a:rPr lang="zh-CN" altLang="en-US" smtClean="0"/>
              <a:t>则称为</a:t>
            </a:r>
            <a:r>
              <a:rPr lang="zh-CN" altLang="en-US" b="1" smtClean="0"/>
              <a:t>慢表</a:t>
            </a:r>
            <a:r>
              <a:rPr lang="zh-CN" altLang="en-US" smtClean="0"/>
              <a:t>。</a:t>
            </a:r>
            <a:endParaRPr lang="zh-CN" altLang="en-US"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noChangeArrowheads="1"/>
          </p:cNvSpPr>
          <p:nvPr>
            <p:ph type="title"/>
          </p:nvPr>
        </p:nvSpPr>
        <p:spPr/>
        <p:txBody>
          <a:bodyPr/>
          <a:lstStyle/>
          <a:p>
            <a:r>
              <a:rPr lang="zh-CN" altLang="en-US" smtClean="0"/>
              <a:t>转换后援缓冲器</a:t>
            </a:r>
            <a:r>
              <a:rPr lang="en-US" altLang="zh-CN" smtClean="0"/>
              <a:t>(TLB)/</a:t>
            </a:r>
            <a:r>
              <a:rPr lang="zh-CN" altLang="en-US" smtClean="0"/>
              <a:t>快表</a:t>
            </a:r>
            <a:endParaRPr lang="zh-CN" altLang="en-US" smtClean="0"/>
          </a:p>
        </p:txBody>
      </p:sp>
      <p:sp>
        <p:nvSpPr>
          <p:cNvPr id="17410" name="内容占位符 2"/>
          <p:cNvSpPr>
            <a:spLocks noGrp="1" noChangeArrowheads="1"/>
          </p:cNvSpPr>
          <p:nvPr>
            <p:ph idx="1"/>
          </p:nvPr>
        </p:nvSpPr>
        <p:spPr/>
        <p:txBody>
          <a:bodyPr/>
          <a:lstStyle/>
          <a:p>
            <a:endParaRPr lang="zh-CN" altLang="en-US" smtClean="0"/>
          </a:p>
        </p:txBody>
      </p:sp>
      <p:pic>
        <p:nvPicPr>
          <p:cNvPr id="17411" name="Picture 1" descr="C:\Documents and Settings\Administrator\Application Data\Tencent\Users\68046508\QQ\WinTemp\RichOle\4I4GK97$XV53WCXTHOMG%0K.jpg"/>
          <p:cNvPicPr>
            <a:picLocks noChangeAspect="1" noChangeArrowheads="1"/>
          </p:cNvPicPr>
          <p:nvPr/>
        </p:nvPicPr>
        <p:blipFill>
          <a:blip r:embed="rId1" cstate="print"/>
          <a:srcRect/>
          <a:stretch>
            <a:fillRect/>
          </a:stretch>
        </p:blipFill>
        <p:spPr bwMode="auto">
          <a:xfrm>
            <a:off x="304800" y="1371600"/>
            <a:ext cx="8458200" cy="518477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Picture 2"/>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p:nvPr/>
        </p:nvSpPr>
        <p:spPr>
          <a:xfrm>
            <a:off x="685800" y="228600"/>
            <a:ext cx="7772400" cy="658813"/>
          </a:xfrm>
          <a:prstGeom prst="rect">
            <a:avLst/>
          </a:prstGeom>
          <a:noFill/>
          <a:ln w="9525">
            <a:noFill/>
          </a:ln>
        </p:spPr>
        <p:txBody>
          <a:bodyPr anchor="ctr"/>
          <a:p>
            <a:pPr algn="ctr"/>
            <a:r>
              <a:rPr lang="zh-CN" altLang="en-US" sz="3200" b="1" dirty="0">
                <a:solidFill>
                  <a:schemeClr val="tx2"/>
                </a:solidFill>
                <a:latin typeface="Arial" panose="020B0604020202020204" pitchFamily="34" charset="0"/>
                <a:ea typeface="宋体" panose="02010600030101010101" pitchFamily="2" charset="-122"/>
              </a:rPr>
              <a:t>虚实地址的变换过程（段式）</a:t>
            </a:r>
            <a:endParaRPr lang="zh-CN" altLang="en-US" sz="3200" b="1" dirty="0">
              <a:solidFill>
                <a:schemeClr val="tx2"/>
              </a:solidFill>
              <a:latin typeface="Arial" panose="020B0604020202020204" pitchFamily="34" charset="0"/>
              <a:ea typeface="宋体" panose="02010600030101010101" pitchFamily="2" charset="-122"/>
            </a:endParaRPr>
          </a:p>
        </p:txBody>
      </p:sp>
      <p:pic>
        <p:nvPicPr>
          <p:cNvPr id="14338" name="Picture 3" descr="图4"/>
          <p:cNvPicPr>
            <a:picLocks noChangeAspect="1"/>
          </p:cNvPicPr>
          <p:nvPr/>
        </p:nvPicPr>
        <p:blipFill>
          <a:blip r:embed="rId1"/>
          <a:stretch>
            <a:fillRect/>
          </a:stretch>
        </p:blipFill>
        <p:spPr>
          <a:xfrm>
            <a:off x="304800" y="990600"/>
            <a:ext cx="8153400" cy="563880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Picture 2"/>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5362" name="文本框 1"/>
          <p:cNvSpPr txBox="1"/>
          <p:nvPr/>
        </p:nvSpPr>
        <p:spPr>
          <a:xfrm>
            <a:off x="3863975" y="6384925"/>
            <a:ext cx="936625" cy="365125"/>
          </a:xfrm>
          <a:prstGeom prst="rect">
            <a:avLst/>
          </a:prstGeom>
          <a:noFill/>
          <a:ln w="9525">
            <a:noFill/>
          </a:ln>
        </p:spPr>
        <p:txBody>
          <a:bodyPr anchor="t">
            <a:spAutoFit/>
          </a:bodyPr>
          <a:p>
            <a:r>
              <a:rPr lang="zh-CN" altLang="en-US"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3.39</a:t>
            </a:r>
            <a:endParaRPr lang="en-US" altLang="zh-CN" dirty="0">
              <a:latin typeface="Arial" panose="020B0604020202020204" pitchFamily="34"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Picture 2"/>
          <p:cNvPicPr>
            <a:picLocks noChangeAspect="1"/>
          </p:cNvPicPr>
          <p:nvPr/>
        </p:nvPicPr>
        <p:blipFill>
          <a:blip r:embed="rId1"/>
          <a:stretch>
            <a:fillRect/>
          </a:stretch>
        </p:blipFill>
        <p:spPr>
          <a:xfrm>
            <a:off x="0" y="0"/>
            <a:ext cx="9144000" cy="6324600"/>
          </a:xfrm>
          <a:prstGeom prst="rect">
            <a:avLst/>
          </a:prstGeom>
          <a:noFill/>
          <a:ln w="9525">
            <a:noFill/>
          </a:ln>
        </p:spPr>
      </p:pic>
      <p:sp>
        <p:nvSpPr>
          <p:cNvPr id="20482" name="文本框 1"/>
          <p:cNvSpPr txBox="1"/>
          <p:nvPr/>
        </p:nvSpPr>
        <p:spPr>
          <a:xfrm>
            <a:off x="6075363" y="5588000"/>
            <a:ext cx="938212" cy="365125"/>
          </a:xfrm>
          <a:prstGeom prst="rect">
            <a:avLst/>
          </a:prstGeom>
          <a:noFill/>
          <a:ln w="9525">
            <a:noFill/>
          </a:ln>
        </p:spPr>
        <p:txBody>
          <a:bodyPr anchor="t">
            <a:spAutoFit/>
          </a:bodyPr>
          <a:p>
            <a:r>
              <a:rPr lang="zh-CN" altLang="en-US"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3.37</a:t>
            </a:r>
            <a:endParaRPr lang="en-US" altLang="zh-CN" dirty="0">
              <a:latin typeface="Arial" panose="020B0604020202020204" pitchFamily="34"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Picture 2"/>
          <p:cNvPicPr>
            <a:picLocks noChangeAspect="1"/>
          </p:cNvPicPr>
          <p:nvPr/>
        </p:nvPicPr>
        <p:blipFill>
          <a:blip r:embed="rId1"/>
          <a:stretch>
            <a:fillRect/>
          </a:stretch>
        </p:blipFill>
        <p:spPr>
          <a:xfrm>
            <a:off x="0" y="0"/>
            <a:ext cx="9144000" cy="61722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285750" y="2322513"/>
            <a:ext cx="8572500" cy="2035175"/>
          </a:xfrm>
          <a:solidFill>
            <a:schemeClr val="bg1"/>
          </a:solidFill>
        </p:spPr>
        <p:txBody>
          <a:bodyPr/>
          <a:lstStyle/>
          <a:p>
            <a:pPr eaLnBrk="1" hangingPunct="1">
              <a:lnSpc>
                <a:spcPct val="90000"/>
              </a:lnSpc>
              <a:buFontTx/>
              <a:buNone/>
            </a:pPr>
            <a:r>
              <a:rPr lang="en-US" altLang="zh-CN" sz="2400" b="1" smtClean="0">
                <a:solidFill>
                  <a:srgbClr val="000000"/>
                </a:solidFill>
              </a:rPr>
              <a:t>【</a:t>
            </a:r>
            <a:r>
              <a:rPr lang="zh-CN" altLang="en-US" sz="2400" b="1" smtClean="0">
                <a:solidFill>
                  <a:srgbClr val="000000"/>
                </a:solidFill>
              </a:rPr>
              <a:t>解</a:t>
            </a:r>
            <a:r>
              <a:rPr lang="en-US" altLang="zh-CN" sz="2400" b="1" smtClean="0">
                <a:solidFill>
                  <a:srgbClr val="000000"/>
                </a:solidFill>
              </a:rPr>
              <a:t>】</a:t>
            </a:r>
            <a:r>
              <a:rPr lang="zh-CN" altLang="en-US" sz="2400" b="1" smtClean="0">
                <a:solidFill>
                  <a:srgbClr val="000000"/>
                </a:solidFill>
              </a:rPr>
              <a:t>顺序存储器和交叉存储器</a:t>
            </a:r>
            <a:r>
              <a:rPr lang="zh-CN" altLang="en-US" sz="2400" b="1" smtClean="0">
                <a:solidFill>
                  <a:srgbClr val="FF0066"/>
                </a:solidFill>
              </a:rPr>
              <a:t>连续读出</a:t>
            </a:r>
            <a:r>
              <a:rPr lang="en-US" altLang="zh-CN" sz="2400" b="1" smtClean="0">
                <a:solidFill>
                  <a:srgbClr val="FF0066"/>
                </a:solidFill>
              </a:rPr>
              <a:t>m=4</a:t>
            </a:r>
            <a:r>
              <a:rPr lang="zh-CN" altLang="en-US" sz="2400" b="1" smtClean="0">
                <a:solidFill>
                  <a:srgbClr val="FF0066"/>
                </a:solidFill>
              </a:rPr>
              <a:t>个字</a:t>
            </a:r>
            <a:r>
              <a:rPr lang="zh-CN" altLang="en-US" sz="2400" b="1" smtClean="0">
                <a:solidFill>
                  <a:srgbClr val="000000"/>
                </a:solidFill>
              </a:rPr>
              <a:t>的信息总量：</a:t>
            </a:r>
            <a:endParaRPr lang="zh-CN" altLang="en-US" sz="2400" b="1" smtClean="0">
              <a:solidFill>
                <a:srgbClr val="000000"/>
              </a:solidFill>
            </a:endParaRPr>
          </a:p>
          <a:p>
            <a:pPr algn="just" eaLnBrk="1" hangingPunct="1">
              <a:lnSpc>
                <a:spcPct val="90000"/>
              </a:lnSpc>
              <a:buFontTx/>
              <a:buNone/>
            </a:pPr>
            <a:r>
              <a:rPr lang="en-US" altLang="zh-CN" sz="2400" b="1" smtClean="0">
                <a:solidFill>
                  <a:srgbClr val="0000CC"/>
                </a:solidFill>
              </a:rPr>
              <a:t>            q</a:t>
            </a:r>
            <a:r>
              <a:rPr lang="zh-CN" altLang="en-US" sz="2400" b="1" smtClean="0">
                <a:solidFill>
                  <a:srgbClr val="0000CC"/>
                </a:solidFill>
              </a:rPr>
              <a:t>＝</a:t>
            </a:r>
            <a:r>
              <a:rPr lang="en-US" altLang="zh-CN" sz="2400" b="1" smtClean="0">
                <a:solidFill>
                  <a:srgbClr val="0000CC"/>
                </a:solidFill>
              </a:rPr>
              <a:t>64</a:t>
            </a:r>
            <a:r>
              <a:rPr lang="zh-CN" altLang="en-US" sz="2400" b="1" smtClean="0">
                <a:solidFill>
                  <a:srgbClr val="0000CC"/>
                </a:solidFill>
              </a:rPr>
              <a:t>位</a:t>
            </a:r>
            <a:r>
              <a:rPr lang="en-US" altLang="zh-CN" sz="2400" b="1" smtClean="0">
                <a:solidFill>
                  <a:srgbClr val="0000CC"/>
                </a:solidFill>
              </a:rPr>
              <a:t>×4</a:t>
            </a:r>
            <a:r>
              <a:rPr lang="zh-CN" altLang="en-US" sz="2400" b="1" smtClean="0">
                <a:solidFill>
                  <a:srgbClr val="0000CC"/>
                </a:solidFill>
              </a:rPr>
              <a:t>＝</a:t>
            </a:r>
            <a:r>
              <a:rPr lang="en-US" altLang="zh-CN" sz="2400" b="1" smtClean="0">
                <a:solidFill>
                  <a:srgbClr val="0000CC"/>
                </a:solidFill>
              </a:rPr>
              <a:t>256</a:t>
            </a:r>
            <a:r>
              <a:rPr lang="zh-CN" altLang="en-US" sz="2400" b="1" smtClean="0">
                <a:solidFill>
                  <a:srgbClr val="0000CC"/>
                </a:solidFill>
              </a:rPr>
              <a:t>位	</a:t>
            </a:r>
            <a:r>
              <a:rPr lang="en-US" altLang="zh-CN" sz="2400" b="1" smtClean="0">
                <a:solidFill>
                  <a:srgbClr val="0000CC"/>
                </a:solidFill>
              </a:rPr>
              <a:t>                   </a:t>
            </a:r>
            <a:endParaRPr lang="en-US" altLang="zh-CN" sz="2400" b="1" smtClean="0">
              <a:solidFill>
                <a:srgbClr val="0000CC"/>
              </a:solidFill>
            </a:endParaRPr>
          </a:p>
          <a:p>
            <a:pPr algn="just" eaLnBrk="1" hangingPunct="1">
              <a:lnSpc>
                <a:spcPct val="90000"/>
              </a:lnSpc>
              <a:buFontTx/>
              <a:buNone/>
            </a:pPr>
            <a:r>
              <a:rPr lang="zh-CN" altLang="en-US" sz="2400" b="1" smtClean="0">
                <a:solidFill>
                  <a:srgbClr val="000099"/>
                </a:solidFill>
              </a:rPr>
              <a:t>     ① 顺序方式和交叉方式读出</a:t>
            </a:r>
            <a:r>
              <a:rPr lang="en-US" altLang="zh-CN" sz="2400" b="1" smtClean="0">
                <a:solidFill>
                  <a:srgbClr val="000099"/>
                </a:solidFill>
              </a:rPr>
              <a:t>4</a:t>
            </a:r>
            <a:r>
              <a:rPr lang="zh-CN" altLang="en-US" sz="2400" b="1" smtClean="0">
                <a:solidFill>
                  <a:srgbClr val="000099"/>
                </a:solidFill>
              </a:rPr>
              <a:t>个字所需时间分别是</a:t>
            </a:r>
            <a:endParaRPr lang="zh-CN" altLang="en-US" sz="2400" b="1" smtClean="0">
              <a:solidFill>
                <a:srgbClr val="000099"/>
              </a:solidFill>
            </a:endParaRPr>
          </a:p>
          <a:p>
            <a:pPr eaLnBrk="1" hangingPunct="1">
              <a:lnSpc>
                <a:spcPct val="90000"/>
              </a:lnSpc>
              <a:buFontTx/>
              <a:buNone/>
            </a:pPr>
            <a:r>
              <a:rPr lang="zh-CN" altLang="en-US" sz="2400" b="1" smtClean="0">
                <a:solidFill>
                  <a:srgbClr val="000099"/>
                </a:solidFill>
              </a:rPr>
              <a:t>           </a:t>
            </a:r>
            <a:r>
              <a:rPr lang="en-US" altLang="zh-CN" sz="2400" b="1" smtClean="0">
                <a:solidFill>
                  <a:srgbClr val="0000CC"/>
                </a:solidFill>
              </a:rPr>
              <a:t>t</a:t>
            </a:r>
            <a:r>
              <a:rPr lang="en-US" altLang="zh-CN" sz="2400" b="1" baseline="-30000" smtClean="0">
                <a:solidFill>
                  <a:srgbClr val="0000CC"/>
                </a:solidFill>
              </a:rPr>
              <a:t>1 </a:t>
            </a:r>
            <a:r>
              <a:rPr lang="zh-CN" altLang="en-US" sz="2400" b="1" smtClean="0">
                <a:solidFill>
                  <a:srgbClr val="0000CC"/>
                </a:solidFill>
              </a:rPr>
              <a:t>＝</a:t>
            </a:r>
            <a:r>
              <a:rPr lang="en-US" altLang="zh-CN" sz="2400" b="1" smtClean="0">
                <a:solidFill>
                  <a:srgbClr val="0000CC"/>
                </a:solidFill>
              </a:rPr>
              <a:t>mT=4×200</a:t>
            </a:r>
            <a:r>
              <a:rPr lang="zh-CN" altLang="en-US" sz="2400" b="1" smtClean="0">
                <a:solidFill>
                  <a:srgbClr val="0000CC"/>
                </a:solidFill>
              </a:rPr>
              <a:t>＝</a:t>
            </a:r>
            <a:r>
              <a:rPr lang="en-US" altLang="zh-CN" sz="2400" b="1" smtClean="0">
                <a:solidFill>
                  <a:srgbClr val="0000CC"/>
                </a:solidFill>
              </a:rPr>
              <a:t>800</a:t>
            </a:r>
            <a:r>
              <a:rPr lang="zh-CN" altLang="en-US" sz="2400" b="1" smtClean="0">
                <a:solidFill>
                  <a:srgbClr val="0000CC"/>
                </a:solidFill>
              </a:rPr>
              <a:t>（</a:t>
            </a:r>
            <a:r>
              <a:rPr lang="en-US" altLang="zh-CN" sz="2400" b="1" smtClean="0">
                <a:solidFill>
                  <a:srgbClr val="0000CC"/>
                </a:solidFill>
              </a:rPr>
              <a:t>ns</a:t>
            </a:r>
            <a:r>
              <a:rPr lang="zh-CN" altLang="en-US" sz="2400" b="1" smtClean="0">
                <a:solidFill>
                  <a:srgbClr val="0000CC"/>
                </a:solidFill>
              </a:rPr>
              <a:t>）</a:t>
            </a:r>
            <a:endParaRPr lang="zh-CN" altLang="en-US" sz="2400" b="1" smtClean="0">
              <a:solidFill>
                <a:srgbClr val="0000CC"/>
              </a:solidFill>
            </a:endParaRPr>
          </a:p>
          <a:p>
            <a:pPr algn="just" eaLnBrk="1" hangingPunct="1">
              <a:lnSpc>
                <a:spcPct val="90000"/>
              </a:lnSpc>
              <a:buFontTx/>
              <a:buNone/>
            </a:pPr>
            <a:r>
              <a:rPr lang="zh-CN" altLang="en-US" sz="2400" b="1" smtClean="0">
                <a:solidFill>
                  <a:srgbClr val="0000CC"/>
                </a:solidFill>
              </a:rPr>
              <a:t>	      </a:t>
            </a:r>
            <a:r>
              <a:rPr lang="en-US" altLang="zh-CN" sz="2400" b="1" smtClean="0">
                <a:solidFill>
                  <a:srgbClr val="0000CC"/>
                </a:solidFill>
              </a:rPr>
              <a:t>t</a:t>
            </a:r>
            <a:r>
              <a:rPr lang="en-US" altLang="zh-CN" sz="1600" b="1" smtClean="0">
                <a:solidFill>
                  <a:srgbClr val="0000CC"/>
                </a:solidFill>
              </a:rPr>
              <a:t>2</a:t>
            </a:r>
            <a:r>
              <a:rPr lang="en-US" altLang="zh-CN" sz="2400" b="1" smtClean="0">
                <a:solidFill>
                  <a:srgbClr val="0000CC"/>
                </a:solidFill>
              </a:rPr>
              <a:t> </a:t>
            </a:r>
            <a:r>
              <a:rPr lang="zh-CN" altLang="en-US" sz="2400" b="1" smtClean="0">
                <a:solidFill>
                  <a:srgbClr val="0000CC"/>
                </a:solidFill>
              </a:rPr>
              <a:t>＝</a:t>
            </a:r>
            <a:r>
              <a:rPr lang="en-US" altLang="zh-CN" sz="2400" b="1" smtClean="0">
                <a:solidFill>
                  <a:srgbClr val="0000CC"/>
                </a:solidFill>
              </a:rPr>
              <a:t>T+(m</a:t>
            </a:r>
            <a:r>
              <a:rPr lang="zh-CN" altLang="en-US" sz="2400" b="1" smtClean="0">
                <a:solidFill>
                  <a:srgbClr val="0000CC"/>
                </a:solidFill>
              </a:rPr>
              <a:t>－</a:t>
            </a:r>
            <a:r>
              <a:rPr lang="en-US" altLang="zh-CN" sz="2400" b="1" smtClean="0">
                <a:solidFill>
                  <a:srgbClr val="0000CC"/>
                </a:solidFill>
              </a:rPr>
              <a:t>1) τ </a:t>
            </a:r>
            <a:r>
              <a:rPr lang="zh-CN" altLang="en-US" sz="2400" b="1" smtClean="0">
                <a:solidFill>
                  <a:srgbClr val="0000CC"/>
                </a:solidFill>
              </a:rPr>
              <a:t>＝</a:t>
            </a:r>
            <a:r>
              <a:rPr lang="en-US" altLang="zh-CN" sz="2400" b="1" smtClean="0">
                <a:solidFill>
                  <a:srgbClr val="0000CC"/>
                </a:solidFill>
              </a:rPr>
              <a:t>200</a:t>
            </a:r>
            <a:r>
              <a:rPr lang="zh-CN" altLang="en-US" sz="2400" b="1" smtClean="0">
                <a:solidFill>
                  <a:srgbClr val="0000CC"/>
                </a:solidFill>
              </a:rPr>
              <a:t>＋</a:t>
            </a:r>
            <a:r>
              <a:rPr lang="en-US" altLang="zh-CN" sz="2400" b="1" smtClean="0">
                <a:solidFill>
                  <a:srgbClr val="0000CC"/>
                </a:solidFill>
              </a:rPr>
              <a:t>3×50</a:t>
            </a:r>
            <a:r>
              <a:rPr lang="zh-CN" altLang="en-US" sz="2400" b="1" smtClean="0">
                <a:solidFill>
                  <a:srgbClr val="0000CC"/>
                </a:solidFill>
              </a:rPr>
              <a:t>＝</a:t>
            </a:r>
            <a:r>
              <a:rPr lang="en-US" altLang="zh-CN" sz="2400" b="1" smtClean="0">
                <a:solidFill>
                  <a:srgbClr val="0000CC"/>
                </a:solidFill>
              </a:rPr>
              <a:t>350</a:t>
            </a:r>
            <a:r>
              <a:rPr lang="zh-CN" altLang="en-US" sz="2400" b="1" smtClean="0">
                <a:solidFill>
                  <a:srgbClr val="0000CC"/>
                </a:solidFill>
              </a:rPr>
              <a:t>（</a:t>
            </a:r>
            <a:r>
              <a:rPr lang="en-US" altLang="zh-CN" sz="2400" b="1" smtClean="0">
                <a:solidFill>
                  <a:srgbClr val="0000CC"/>
                </a:solidFill>
              </a:rPr>
              <a:t>ns</a:t>
            </a:r>
            <a:r>
              <a:rPr lang="zh-CN" altLang="en-US" sz="2400" b="1" smtClean="0">
                <a:solidFill>
                  <a:srgbClr val="0000CC"/>
                </a:solidFill>
              </a:rPr>
              <a:t>）</a:t>
            </a:r>
            <a:r>
              <a:rPr lang="zh-CN" altLang="en-US" sz="2400" b="1" smtClean="0">
                <a:solidFill>
                  <a:srgbClr val="000099"/>
                </a:solidFill>
              </a:rPr>
              <a:t>  </a:t>
            </a:r>
            <a:endParaRPr lang="zh-CN" altLang="en-US" sz="2400" b="1" smtClean="0">
              <a:solidFill>
                <a:srgbClr val="000099"/>
              </a:solidFill>
            </a:endParaRPr>
          </a:p>
          <a:p>
            <a:pPr algn="just" eaLnBrk="1" hangingPunct="1">
              <a:lnSpc>
                <a:spcPct val="90000"/>
              </a:lnSpc>
              <a:buFontTx/>
              <a:buNone/>
            </a:pPr>
            <a:endParaRPr lang="zh-CN" altLang="en-US" sz="2400" b="1" smtClean="0">
              <a:solidFill>
                <a:srgbClr val="0000CC"/>
              </a:solidFill>
            </a:endParaRPr>
          </a:p>
        </p:txBody>
      </p:sp>
      <p:sp>
        <p:nvSpPr>
          <p:cNvPr id="16394" name="Rectangle 10"/>
          <p:cNvSpPr>
            <a:spLocks noChangeArrowheads="1"/>
          </p:cNvSpPr>
          <p:nvPr/>
        </p:nvSpPr>
        <p:spPr bwMode="auto">
          <a:xfrm>
            <a:off x="-571500" y="4929188"/>
            <a:ext cx="6661150" cy="457200"/>
          </a:xfrm>
          <a:prstGeom prst="rect">
            <a:avLst/>
          </a:prstGeom>
          <a:noFill/>
          <a:ln w="9525">
            <a:noFill/>
            <a:miter lim="800000"/>
          </a:ln>
        </p:spPr>
        <p:txBody>
          <a:bodyPr>
            <a:spAutoFit/>
          </a:bodyPr>
          <a:lstStyle/>
          <a:p>
            <a:pPr indent="1009650"/>
            <a:r>
              <a:rPr lang="en-US" altLang="zh-CN" b="1"/>
              <a:t>② </a:t>
            </a:r>
            <a:r>
              <a:rPr lang="zh-CN" altLang="en-US" b="1"/>
              <a:t>顺序方式和交叉方式的带宽分别是</a:t>
            </a:r>
            <a:endParaRPr lang="zh-CN" altLang="en-US" b="1"/>
          </a:p>
        </p:txBody>
      </p:sp>
      <p:sp>
        <p:nvSpPr>
          <p:cNvPr id="16395" name="Rectangle 11"/>
          <p:cNvSpPr>
            <a:spLocks noChangeArrowheads="1"/>
          </p:cNvSpPr>
          <p:nvPr/>
        </p:nvSpPr>
        <p:spPr bwMode="auto">
          <a:xfrm>
            <a:off x="500063" y="5429250"/>
            <a:ext cx="7634287" cy="457200"/>
          </a:xfrm>
          <a:prstGeom prst="rect">
            <a:avLst/>
          </a:prstGeom>
          <a:noFill/>
          <a:ln w="9525">
            <a:noFill/>
            <a:miter lim="800000"/>
          </a:ln>
        </p:spPr>
        <p:txBody>
          <a:bodyPr>
            <a:spAutoFit/>
          </a:bodyPr>
          <a:lstStyle/>
          <a:p>
            <a:pPr eaLnBrk="0" hangingPunct="0">
              <a:spcBef>
                <a:spcPct val="50000"/>
              </a:spcBef>
            </a:pPr>
            <a:r>
              <a:rPr lang="en-US" altLang="zh-CN" b="1">
                <a:solidFill>
                  <a:srgbClr val="0000CC"/>
                </a:solidFill>
              </a:rPr>
              <a:t>  B</a:t>
            </a:r>
            <a:r>
              <a:rPr lang="en-US" altLang="zh-CN" b="1" baseline="-30000">
                <a:solidFill>
                  <a:srgbClr val="0000CC"/>
                </a:solidFill>
              </a:rPr>
              <a:t>1 </a:t>
            </a:r>
            <a:r>
              <a:rPr lang="zh-CN" altLang="en-US" b="1">
                <a:solidFill>
                  <a:srgbClr val="0000CC"/>
                </a:solidFill>
              </a:rPr>
              <a:t>＝</a:t>
            </a:r>
            <a:r>
              <a:rPr lang="en-US" altLang="zh-CN" b="1">
                <a:solidFill>
                  <a:srgbClr val="0000CC"/>
                </a:solidFill>
              </a:rPr>
              <a:t>q/ t</a:t>
            </a:r>
            <a:r>
              <a:rPr lang="en-US" altLang="zh-CN" b="1" baseline="-30000">
                <a:solidFill>
                  <a:srgbClr val="0000CC"/>
                </a:solidFill>
              </a:rPr>
              <a:t>1 </a:t>
            </a:r>
            <a:r>
              <a:rPr lang="zh-CN" altLang="en-US" b="1">
                <a:solidFill>
                  <a:srgbClr val="0000CC"/>
                </a:solidFill>
              </a:rPr>
              <a:t>＝</a:t>
            </a:r>
            <a:r>
              <a:rPr lang="en-US" altLang="zh-CN" b="1">
                <a:solidFill>
                  <a:srgbClr val="0000CC"/>
                </a:solidFill>
              </a:rPr>
              <a:t>256÷</a:t>
            </a:r>
            <a:r>
              <a:rPr lang="zh-CN" altLang="en-US" b="1">
                <a:solidFill>
                  <a:srgbClr val="0000CC"/>
                </a:solidFill>
              </a:rPr>
              <a:t>（</a:t>
            </a:r>
            <a:r>
              <a:rPr lang="en-US" altLang="zh-CN" b="1">
                <a:solidFill>
                  <a:srgbClr val="0000CC"/>
                </a:solidFill>
              </a:rPr>
              <a:t>800×10</a:t>
            </a:r>
            <a:r>
              <a:rPr lang="zh-CN" altLang="en-US" b="1" baseline="30000">
                <a:solidFill>
                  <a:srgbClr val="0000CC"/>
                </a:solidFill>
              </a:rPr>
              <a:t>－</a:t>
            </a:r>
            <a:r>
              <a:rPr lang="en-US" altLang="zh-CN" b="1" baseline="30000">
                <a:solidFill>
                  <a:srgbClr val="0000CC"/>
                </a:solidFill>
              </a:rPr>
              <a:t>9</a:t>
            </a:r>
            <a:r>
              <a:rPr lang="zh-CN" altLang="en-US" b="1">
                <a:solidFill>
                  <a:srgbClr val="0000CC"/>
                </a:solidFill>
              </a:rPr>
              <a:t>）＝</a:t>
            </a:r>
            <a:r>
              <a:rPr lang="en-US" altLang="zh-CN" b="1">
                <a:solidFill>
                  <a:srgbClr val="0000CC"/>
                </a:solidFill>
              </a:rPr>
              <a:t>32×10</a:t>
            </a:r>
            <a:r>
              <a:rPr lang="en-US" altLang="zh-CN" b="1" baseline="30000">
                <a:solidFill>
                  <a:srgbClr val="0000CC"/>
                </a:solidFill>
              </a:rPr>
              <a:t>7 </a:t>
            </a:r>
            <a:r>
              <a:rPr lang="zh-CN" altLang="en-US" b="1">
                <a:solidFill>
                  <a:srgbClr val="0000CC"/>
                </a:solidFill>
              </a:rPr>
              <a:t>（位</a:t>
            </a:r>
            <a:r>
              <a:rPr lang="en-US" altLang="zh-CN" b="1">
                <a:solidFill>
                  <a:srgbClr val="0000CC"/>
                </a:solidFill>
              </a:rPr>
              <a:t>/</a:t>
            </a:r>
            <a:r>
              <a:rPr lang="zh-CN" altLang="en-US" b="1">
                <a:solidFill>
                  <a:srgbClr val="0000CC"/>
                </a:solidFill>
              </a:rPr>
              <a:t>秒）</a:t>
            </a:r>
            <a:endParaRPr lang="zh-CN" altLang="en-US" b="1">
              <a:solidFill>
                <a:srgbClr val="0000CC"/>
              </a:solidFill>
            </a:endParaRPr>
          </a:p>
        </p:txBody>
      </p:sp>
      <p:sp>
        <p:nvSpPr>
          <p:cNvPr id="18436" name="Rectangle 16"/>
          <p:cNvSpPr>
            <a:spLocks noChangeArrowheads="1"/>
          </p:cNvSpPr>
          <p:nvPr/>
        </p:nvSpPr>
        <p:spPr bwMode="auto">
          <a:xfrm>
            <a:off x="285750" y="549275"/>
            <a:ext cx="8607425" cy="1631950"/>
          </a:xfrm>
          <a:prstGeom prst="rect">
            <a:avLst/>
          </a:prstGeom>
          <a:solidFill>
            <a:schemeClr val="bg1"/>
          </a:solidFill>
          <a:ln w="9525">
            <a:noFill/>
            <a:miter lim="800000"/>
          </a:ln>
        </p:spPr>
        <p:txBody>
          <a:bodyPr>
            <a:spAutoFit/>
          </a:bodyPr>
          <a:lstStyle/>
          <a:p>
            <a:r>
              <a:rPr lang="en-US" altLang="zh-CN" b="1">
                <a:solidFill>
                  <a:srgbClr val="000000"/>
                </a:solidFill>
              </a:rPr>
              <a:t>【</a:t>
            </a:r>
            <a:r>
              <a:rPr lang="zh-CN" altLang="en-US" b="1">
                <a:solidFill>
                  <a:srgbClr val="000000"/>
                </a:solidFill>
              </a:rPr>
              <a:t>例</a:t>
            </a:r>
            <a:r>
              <a:rPr lang="en-US" altLang="zh-CN" b="1">
                <a:solidFill>
                  <a:srgbClr val="000000"/>
                </a:solidFill>
              </a:rPr>
              <a:t>】 </a:t>
            </a:r>
            <a:r>
              <a:rPr lang="zh-CN" altLang="en-US" b="1">
                <a:solidFill>
                  <a:srgbClr val="000000"/>
                </a:solidFill>
              </a:rPr>
              <a:t>设存储器容量为</a:t>
            </a:r>
            <a:r>
              <a:rPr lang="en-US" altLang="zh-CN" b="1">
                <a:solidFill>
                  <a:srgbClr val="000000"/>
                </a:solidFill>
              </a:rPr>
              <a:t>32</a:t>
            </a:r>
            <a:r>
              <a:rPr lang="zh-CN" altLang="en-US" b="1">
                <a:solidFill>
                  <a:srgbClr val="000000"/>
                </a:solidFill>
              </a:rPr>
              <a:t>字，字长</a:t>
            </a:r>
            <a:r>
              <a:rPr lang="en-US" altLang="zh-CN" b="1">
                <a:solidFill>
                  <a:srgbClr val="000000"/>
                </a:solidFill>
              </a:rPr>
              <a:t>64</a:t>
            </a:r>
            <a:r>
              <a:rPr lang="zh-CN" altLang="en-US" b="1">
                <a:solidFill>
                  <a:srgbClr val="000000"/>
                </a:solidFill>
              </a:rPr>
              <a:t>位，模块数</a:t>
            </a:r>
            <a:r>
              <a:rPr lang="en-US" altLang="zh-CN" b="1">
                <a:solidFill>
                  <a:srgbClr val="000000"/>
                </a:solidFill>
              </a:rPr>
              <a:t>m=4</a:t>
            </a:r>
            <a:r>
              <a:rPr lang="zh-CN" altLang="en-US" b="1">
                <a:solidFill>
                  <a:srgbClr val="000000"/>
                </a:solidFill>
              </a:rPr>
              <a:t>，分别用顺序方式和交叉方式进行组织。存储周期</a:t>
            </a:r>
            <a:r>
              <a:rPr lang="en-US" altLang="zh-CN" b="1">
                <a:solidFill>
                  <a:srgbClr val="000000"/>
                </a:solidFill>
              </a:rPr>
              <a:t>=200ns</a:t>
            </a:r>
            <a:r>
              <a:rPr lang="zh-CN" altLang="en-US" b="1">
                <a:solidFill>
                  <a:srgbClr val="000000"/>
                </a:solidFill>
              </a:rPr>
              <a:t>，数据总线宽度为</a:t>
            </a:r>
            <a:r>
              <a:rPr lang="en-US" altLang="zh-CN" b="1">
                <a:solidFill>
                  <a:srgbClr val="000000"/>
                </a:solidFill>
              </a:rPr>
              <a:t>64</a:t>
            </a:r>
            <a:r>
              <a:rPr lang="zh-CN" altLang="en-US" b="1">
                <a:solidFill>
                  <a:srgbClr val="000000"/>
                </a:solidFill>
              </a:rPr>
              <a:t>位，总线传送周期 </a:t>
            </a:r>
            <a:r>
              <a:rPr lang="en-US" altLang="zh-CN" b="1">
                <a:solidFill>
                  <a:srgbClr val="000000"/>
                </a:solidFill>
              </a:rPr>
              <a:t> </a:t>
            </a:r>
            <a:r>
              <a:rPr lang="en-US" altLang="zh-CN" sz="2800" b="1">
                <a:solidFill>
                  <a:srgbClr val="000000"/>
                </a:solidFill>
                <a:cs typeface="Times New Roman" panose="02020603050405020304" pitchFamily="18" charset="0"/>
              </a:rPr>
              <a:t>τ </a:t>
            </a:r>
            <a:r>
              <a:rPr lang="en-US" altLang="zh-CN" b="1">
                <a:solidFill>
                  <a:srgbClr val="000000"/>
                </a:solidFill>
              </a:rPr>
              <a:t>=50ns</a:t>
            </a:r>
            <a:r>
              <a:rPr lang="zh-CN" altLang="en-US" b="1">
                <a:solidFill>
                  <a:srgbClr val="000000"/>
                </a:solidFill>
              </a:rPr>
              <a:t>。问顺序存储器和交叉存储器的带宽各是多少</a:t>
            </a:r>
            <a:r>
              <a:rPr lang="en-US" altLang="zh-CN" b="1">
                <a:solidFill>
                  <a:srgbClr val="000000"/>
                </a:solidFill>
              </a:rPr>
              <a:t>?</a:t>
            </a:r>
            <a:endParaRPr lang="en-US" altLang="zh-CN" b="1">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387">
                                            <p:txEl>
                                              <p:pRg st="4294967295" end="4294967295"/>
                                            </p:txEl>
                                          </p:spTgt>
                                        </p:tgtEl>
                                        <p:attrNameLst>
                                          <p:attrName>style.visibility</p:attrName>
                                        </p:attrNameLst>
                                      </p:cBhvr>
                                      <p:to>
                                        <p:strVal val="visible"/>
                                      </p:to>
                                    </p:set>
                                    <p:animEffect transition="in" filter="slide(fromBottom)">
                                      <p:cBhvr>
                                        <p:cTn id="7" dur="500"/>
                                        <p:tgtEl>
                                          <p:spTgt spid="16387">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6387">
                                            <p:txEl>
                                              <p:pRg st="0" end="0"/>
                                            </p:txEl>
                                          </p:spTgt>
                                        </p:tgtEl>
                                        <p:attrNameLst>
                                          <p:attrName>style.visibility</p:attrName>
                                        </p:attrNameLst>
                                      </p:cBhvr>
                                      <p:to>
                                        <p:strVal val="visible"/>
                                      </p:to>
                                    </p:set>
                                    <p:animEffect transition="in" filter="slide(fromBottom)">
                                      <p:cBhvr>
                                        <p:cTn id="12" dur="500"/>
                                        <p:tgtEl>
                                          <p:spTgt spid="16387">
                                            <p:txEl>
                                              <p:pRg st="0" end="0"/>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387">
                                            <p:txEl>
                                              <p:pRg st="1" end="1"/>
                                            </p:txEl>
                                          </p:spTgt>
                                        </p:tgtEl>
                                        <p:attrNameLst>
                                          <p:attrName>style.visibility</p:attrName>
                                        </p:attrNameLst>
                                      </p:cBhvr>
                                      <p:to>
                                        <p:strVal val="visible"/>
                                      </p:to>
                                    </p:set>
                                    <p:animEffect transition="in" filter="slide(fromBottom)">
                                      <p:cBhvr>
                                        <p:cTn id="15" dur="500"/>
                                        <p:tgtEl>
                                          <p:spTgt spid="16387">
                                            <p:txEl>
                                              <p:pRg st="1" end="1"/>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16387">
                                            <p:txEl>
                                              <p:pRg st="2" end="2"/>
                                            </p:txEl>
                                          </p:spTgt>
                                        </p:tgtEl>
                                        <p:attrNameLst>
                                          <p:attrName>style.visibility</p:attrName>
                                        </p:attrNameLst>
                                      </p:cBhvr>
                                      <p:to>
                                        <p:strVal val="visible"/>
                                      </p:to>
                                    </p:set>
                                    <p:animEffect transition="in" filter="slide(fromBottom)">
                                      <p:cBhvr>
                                        <p:cTn id="18" dur="500"/>
                                        <p:tgtEl>
                                          <p:spTgt spid="16387">
                                            <p:txEl>
                                              <p:pRg st="2" end="2"/>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6387">
                                            <p:txEl>
                                              <p:pRg st="3" end="3"/>
                                            </p:txEl>
                                          </p:spTgt>
                                        </p:tgtEl>
                                        <p:attrNameLst>
                                          <p:attrName>style.visibility</p:attrName>
                                        </p:attrNameLst>
                                      </p:cBhvr>
                                      <p:to>
                                        <p:strVal val="visible"/>
                                      </p:to>
                                    </p:set>
                                    <p:animEffect transition="in" filter="slide(fromBottom)">
                                      <p:cBhvr>
                                        <p:cTn id="21" dur="500"/>
                                        <p:tgtEl>
                                          <p:spTgt spid="16387">
                                            <p:txEl>
                                              <p:pRg st="3" end="3"/>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16387">
                                            <p:txEl>
                                              <p:pRg st="4" end="4"/>
                                            </p:txEl>
                                          </p:spTgt>
                                        </p:tgtEl>
                                        <p:attrNameLst>
                                          <p:attrName>style.visibility</p:attrName>
                                        </p:attrNameLst>
                                      </p:cBhvr>
                                      <p:to>
                                        <p:strVal val="visible"/>
                                      </p:to>
                                    </p:set>
                                    <p:animEffect transition="in" filter="slide(fromBottom)">
                                      <p:cBhvr>
                                        <p:cTn id="24" dur="500"/>
                                        <p:tgtEl>
                                          <p:spTgt spid="1638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6394"/>
                                        </p:tgtEl>
                                        <p:attrNameLst>
                                          <p:attrName>style.visibility</p:attrName>
                                        </p:attrNameLst>
                                      </p:cBhvr>
                                      <p:to>
                                        <p:strVal val="visible"/>
                                      </p:to>
                                    </p:set>
                                    <p:animEffect transition="in" filter="slide(fromBottom)">
                                      <p:cBhvr>
                                        <p:cTn id="29" dur="500"/>
                                        <p:tgtEl>
                                          <p:spTgt spid="1639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395"/>
                                        </p:tgtEl>
                                        <p:attrNameLst>
                                          <p:attrName>style.visibility</p:attrName>
                                        </p:attrNameLst>
                                      </p:cBhvr>
                                      <p:to>
                                        <p:strVal val="visible"/>
                                      </p:to>
                                    </p:set>
                                    <p:animEffect transition="in" filter="wipe(left)">
                                      <p:cBhvr>
                                        <p:cTn id="32" dur="500"/>
                                        <p:tgtEl>
                                          <p:spTgt spid="1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16394" grpId="0"/>
      <p:bldP spid="1639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defRPr/>
            </a:pP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二、指令分类</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412675"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spcBef>
                <a:spcPct val="30000"/>
              </a:spcBef>
              <a:spcAft>
                <a:spcPct val="20000"/>
              </a:spcAft>
              <a:buClrTx/>
              <a:buSzTx/>
              <a:buFontTx/>
              <a:buBlip>
                <a:blip r:embed="rId1"/>
              </a:buBlip>
              <a:defRPr/>
            </a:pPr>
            <a:r>
              <a:rPr kumimoji="1" lang="en-US" altLang="zh-CN"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1</a:t>
            </a:r>
            <a:r>
              <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、按照功能分类</a:t>
            </a:r>
            <a:endParaRPr kumimoji="1" lang="en-US" altLang="zh-CN"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spcBef>
                <a:spcPct val="30000"/>
              </a:spcBef>
              <a:spcAft>
                <a:spcPct val="20000"/>
              </a:spcAft>
              <a:buClrTx/>
              <a:buSzTx/>
              <a:buFontTx/>
              <a:buBlip>
                <a:blip r:embed="rId1"/>
              </a:buBlip>
              <a:defRPr/>
            </a:pPr>
            <a:r>
              <a:rPr kumimoji="1" lang="en-US" altLang="zh-CN"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2</a:t>
            </a:r>
            <a:r>
              <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、按照操作码分类</a:t>
            </a:r>
            <a:endParaRPr kumimoji="1" lang="en-US" altLang="zh-CN"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spcBef>
                <a:spcPct val="30000"/>
              </a:spcBef>
              <a:spcAft>
                <a:spcPct val="20000"/>
              </a:spcAft>
              <a:buClrTx/>
              <a:buSzTx/>
              <a:buFontTx/>
              <a:buBlip>
                <a:blip r:embed="rId1"/>
              </a:buBlip>
              <a:defRPr/>
            </a:pPr>
            <a:r>
              <a:rPr kumimoji="1" lang="en-US" altLang="zh-CN"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3</a:t>
            </a:r>
            <a:r>
              <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、按照指令字长分类</a:t>
            </a:r>
            <a:endPar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spcBef>
                <a:spcPct val="30000"/>
              </a:spcBef>
              <a:spcAft>
                <a:spcPct val="20000"/>
              </a:spcAft>
              <a:buClrTx/>
              <a:buSzTx/>
              <a:buFontTx/>
              <a:buBlip>
                <a:blip r:embed="rId1"/>
              </a:buBlip>
              <a:defRPr/>
            </a:pPr>
            <a:r>
              <a:rPr kumimoji="1" lang="en-US" altLang="zh-CN"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4</a:t>
            </a:r>
            <a:r>
              <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、按照地址码分类</a:t>
            </a:r>
            <a:endPar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spcBef>
                <a:spcPct val="30000"/>
              </a:spcBef>
              <a:spcAft>
                <a:spcPct val="20000"/>
              </a:spcAft>
              <a:buClrTx/>
              <a:buSzTx/>
              <a:buFontTx/>
              <a:buBlip>
                <a:blip r:embed="rId1"/>
              </a:buBlip>
              <a:defRPr/>
            </a:pPr>
            <a:r>
              <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操作码扩展技术</a:t>
            </a:r>
            <a:endPar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mn-ea"/>
              </a:rPr>
            </a:fld>
            <a:endParaRPr lang="en-US" altLang="zh-CN" sz="1400" b="0" strike="noStrike" noProof="1">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a:xfrm>
            <a:off x="179388" y="260350"/>
            <a:ext cx="8015288" cy="914400"/>
          </a:xfrm>
        </p:spPr>
        <p:txBody>
          <a:bodyPr wrap="squar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defRPr/>
            </a:pPr>
            <a:r>
              <a:rPr kumimoji="1" lang="en-US" altLang="zh-CN" sz="32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1</a:t>
            </a:r>
            <a:r>
              <a:rPr kumimoji="1" lang="zh-CN" altLang="en-US" sz="32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、按照功能分类</a:t>
            </a:r>
            <a:endParaRPr kumimoji="1" lang="zh-CN" altLang="en-US" sz="32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12290" name="Rectangle 4"/>
          <p:cNvSpPr/>
          <p:nvPr/>
        </p:nvSpPr>
        <p:spPr>
          <a:xfrm>
            <a:off x="0" y="1357313"/>
            <a:ext cx="9144000" cy="830262"/>
          </a:xfrm>
          <a:prstGeom prst="rect">
            <a:avLst/>
          </a:prstGeom>
          <a:noFill/>
          <a:ln w="9525">
            <a:noFill/>
          </a:ln>
        </p:spPr>
        <p:txBody>
          <a:bodyPr anchor="t">
            <a:spAutoFit/>
          </a:bodyPr>
          <a:lstStyle/>
          <a:p>
            <a:pPr lvl="0" algn="just" defTabSz="0">
              <a:tabLst>
                <a:tab pos="1276350" algn="l"/>
              </a:tabLst>
            </a:pPr>
            <a:r>
              <a:rPr lang="zh-CN" altLang="en-US" dirty="0">
                <a:solidFill>
                  <a:srgbClr val="0000FF"/>
                </a:solidFill>
                <a:latin typeface="Times New Roman" panose="02020603050405020304" pitchFamily="18" charset="0"/>
                <a:ea typeface="Times New Roman" panose="02020603050405020304" pitchFamily="18" charset="0"/>
              </a:rPr>
              <a:t>           1．</a:t>
            </a:r>
            <a:r>
              <a:rPr lang="zh-CN" altLang="en-US" dirty="0">
                <a:solidFill>
                  <a:srgbClr val="0000FF"/>
                </a:solidFill>
                <a:latin typeface="Times New Roman" panose="02020603050405020304" pitchFamily="18" charset="0"/>
                <a:ea typeface="新宋体" panose="02010609030101010101" charset="-122"/>
              </a:rPr>
              <a:t>数据传送指令</a:t>
            </a:r>
            <a:endParaRPr lang="zh-CN" altLang="en-US" dirty="0">
              <a:solidFill>
                <a:srgbClr val="0000FF"/>
              </a:solidFill>
              <a:latin typeface="Times New Roman" panose="02020603050405020304" pitchFamily="18" charset="0"/>
              <a:ea typeface="Times New Roman" panose="02020603050405020304" pitchFamily="18" charset="0"/>
            </a:endParaRPr>
          </a:p>
          <a:p>
            <a:pPr lvl="0" defTabSz="0" eaLnBrk="0" hangingPunct="0">
              <a:tabLst>
                <a:tab pos="1276350" algn="l"/>
              </a:tabLst>
            </a:pPr>
            <a:endParaRPr lang="zh-CN" altLang="en-US" dirty="0">
              <a:solidFill>
                <a:srgbClr val="0000FF"/>
              </a:solidFill>
              <a:latin typeface="Arial" panose="020B0604020202020204" pitchFamily="34" charset="0"/>
              <a:ea typeface="新宋体" panose="02010609030101010101" charset="-122"/>
            </a:endParaRPr>
          </a:p>
        </p:txBody>
      </p:sp>
      <p:sp>
        <p:nvSpPr>
          <p:cNvPr id="12291" name="Rectangle 5"/>
          <p:cNvSpPr/>
          <p:nvPr/>
        </p:nvSpPr>
        <p:spPr>
          <a:xfrm>
            <a:off x="1214438" y="1857375"/>
            <a:ext cx="6715125" cy="830263"/>
          </a:xfrm>
          <a:prstGeom prst="rect">
            <a:avLst/>
          </a:prstGeom>
          <a:noFill/>
          <a:ln w="9525">
            <a:noFill/>
          </a:ln>
        </p:spPr>
        <p:txBody>
          <a:bodyPr anchor="t">
            <a:spAutoFit/>
          </a:bodyPr>
          <a:lstStyle/>
          <a:p>
            <a:pPr lvl="0"/>
            <a:r>
              <a:rPr lang="zh-CN" altLang="en-US" dirty="0">
                <a:latin typeface="Times New Roman" panose="02020603050405020304" pitchFamily="18" charset="0"/>
                <a:ea typeface="Times New Roman" panose="02020603050405020304" pitchFamily="18" charset="0"/>
              </a:rPr>
              <a:t> </a:t>
            </a:r>
            <a:r>
              <a:rPr lang="zh-CN" altLang="en-US" dirty="0">
                <a:latin typeface="Times New Roman" panose="02020603050405020304" pitchFamily="18" charset="0"/>
                <a:ea typeface="新宋体" panose="02010609030101010101" charset="-122"/>
              </a:rPr>
              <a:t>存数取数指令，传送指令，成组传送，字节交换，清累加器</a:t>
            </a:r>
            <a:r>
              <a:rPr lang="en-US" altLang="zh-CN" dirty="0">
                <a:latin typeface="Times New Roman" panose="02020603050405020304" pitchFamily="18" charset="0"/>
                <a:ea typeface="Times New Roman" panose="02020603050405020304" pitchFamily="18" charset="0"/>
              </a:rPr>
              <a:t>AC</a:t>
            </a:r>
            <a:r>
              <a:rPr lang="en-US" altLang="zh-CN" dirty="0">
                <a:latin typeface="Times New Roman" panose="02020603050405020304" pitchFamily="18" charset="0"/>
                <a:ea typeface="新宋体" panose="02010609030101010101" charset="-122"/>
              </a:rPr>
              <a:t>,</a:t>
            </a:r>
            <a:r>
              <a:rPr lang="zh-CN" altLang="en-US" dirty="0">
                <a:latin typeface="Times New Roman" panose="02020603050405020304" pitchFamily="18" charset="0"/>
                <a:ea typeface="新宋体" panose="02010609030101010101" charset="-122"/>
              </a:rPr>
              <a:t>堆栈指令等。</a:t>
            </a:r>
            <a:endParaRPr lang="zh-CN" altLang="en-US" dirty="0">
              <a:latin typeface="Times New Roman" panose="02020603050405020304" pitchFamily="18" charset="0"/>
              <a:ea typeface="新宋体" panose="02010609030101010101" charset="-122"/>
            </a:endParaRPr>
          </a:p>
        </p:txBody>
      </p:sp>
      <p:sp>
        <p:nvSpPr>
          <p:cNvPr id="12292" name="Rectangle 6"/>
          <p:cNvSpPr/>
          <p:nvPr/>
        </p:nvSpPr>
        <p:spPr>
          <a:xfrm>
            <a:off x="1285875" y="2643188"/>
            <a:ext cx="6834188" cy="487362"/>
          </a:xfrm>
          <a:prstGeom prst="rect">
            <a:avLst/>
          </a:prstGeom>
          <a:noFill/>
          <a:ln w="9525">
            <a:noFill/>
          </a:ln>
        </p:spPr>
        <p:txBody>
          <a:bodyPr wrap="square" anchor="t">
            <a:spAutoFit/>
          </a:bodyPr>
          <a:lstStyle/>
          <a:p>
            <a:pPr lvl="0"/>
            <a:r>
              <a:rPr lang="zh-CN" altLang="en-US" dirty="0">
                <a:latin typeface="Times New Roman" panose="02020603050405020304" pitchFamily="18" charset="0"/>
                <a:ea typeface="新宋体" panose="02010609030101010101" charset="-122"/>
              </a:rPr>
              <a:t> 功能：</a:t>
            </a:r>
            <a:r>
              <a:rPr lang="en-US" altLang="zh-CN" dirty="0">
                <a:latin typeface="Times New Roman" panose="02020603050405020304" pitchFamily="18" charset="0"/>
                <a:ea typeface="Times New Roman" panose="02020603050405020304" pitchFamily="18" charset="0"/>
              </a:rPr>
              <a:t>M </a:t>
            </a:r>
            <a:r>
              <a:rPr lang="en-US" altLang="zh-CN" dirty="0">
                <a:latin typeface="Times New Roman" panose="02020603050405020304" pitchFamily="18" charset="0"/>
                <a:ea typeface="Arial Unicode MS" panose="020B0604020202020204" charset="-122"/>
              </a:rPr>
              <a:t>↔</a:t>
            </a:r>
            <a:r>
              <a:rPr lang="en-US" altLang="zh-CN" dirty="0">
                <a:latin typeface="Times New Roman" panose="02020603050405020304" pitchFamily="18" charset="0"/>
                <a:ea typeface="Times New Roman" panose="02020603050405020304" pitchFamily="18" charset="0"/>
              </a:rPr>
              <a:t>M</a:t>
            </a:r>
            <a:r>
              <a:rPr lang="zh-CN" altLang="en-US" dirty="0">
                <a:latin typeface="Times New Roman" panose="02020603050405020304" pitchFamily="18" charset="0"/>
                <a:ea typeface="新宋体" panose="02010609030101010101" charset="-122"/>
              </a:rPr>
              <a:t>、</a:t>
            </a:r>
            <a:r>
              <a:rPr lang="en-US" altLang="zh-CN" dirty="0">
                <a:latin typeface="Times New Roman" panose="02020603050405020304" pitchFamily="18" charset="0"/>
                <a:ea typeface="Times New Roman" panose="02020603050405020304" pitchFamily="18" charset="0"/>
              </a:rPr>
              <a:t>R </a:t>
            </a:r>
            <a:r>
              <a:rPr lang="en-US" altLang="zh-CN" dirty="0">
                <a:latin typeface="Times New Roman" panose="02020603050405020304" pitchFamily="18" charset="0"/>
                <a:ea typeface="Arial Unicode MS" panose="020B0604020202020204" charset="-122"/>
              </a:rPr>
              <a:t>↔</a:t>
            </a:r>
            <a:r>
              <a:rPr lang="en-US" altLang="zh-CN" dirty="0">
                <a:latin typeface="Times New Roman" panose="02020603050405020304" pitchFamily="18" charset="0"/>
                <a:ea typeface="Times New Roman" panose="02020603050405020304" pitchFamily="18" charset="0"/>
              </a:rPr>
              <a:t> R</a:t>
            </a:r>
            <a:r>
              <a:rPr lang="zh-CN" altLang="en-US" dirty="0">
                <a:latin typeface="Times New Roman" panose="02020603050405020304" pitchFamily="18" charset="0"/>
                <a:ea typeface="新宋体" panose="02010609030101010101" charset="-122"/>
              </a:rPr>
              <a:t>、</a:t>
            </a:r>
            <a:r>
              <a:rPr lang="en-US" altLang="zh-CN" dirty="0">
                <a:latin typeface="Times New Roman" panose="02020603050405020304" pitchFamily="18" charset="0"/>
                <a:ea typeface="Times New Roman" panose="02020603050405020304" pitchFamily="18" charset="0"/>
              </a:rPr>
              <a:t>M </a:t>
            </a:r>
            <a:r>
              <a:rPr lang="en-US" altLang="zh-CN" dirty="0">
                <a:latin typeface="Times New Roman" panose="02020603050405020304" pitchFamily="18" charset="0"/>
                <a:ea typeface="Arial Unicode MS" panose="020B0604020202020204" charset="-122"/>
              </a:rPr>
              <a:t>↔</a:t>
            </a:r>
            <a:r>
              <a:rPr lang="en-US" altLang="zh-CN" dirty="0">
                <a:latin typeface="Times New Roman" panose="02020603050405020304" pitchFamily="18" charset="0"/>
                <a:ea typeface="Times New Roman" panose="02020603050405020304" pitchFamily="18" charset="0"/>
              </a:rPr>
              <a:t> R</a:t>
            </a:r>
            <a:r>
              <a:rPr lang="en-US" altLang="zh-CN" dirty="0">
                <a:latin typeface="Arial" panose="020B0604020202020204" pitchFamily="34" charset="0"/>
                <a:ea typeface="新宋体" panose="02010609030101010101" charset="-122"/>
              </a:rPr>
              <a:t> </a:t>
            </a:r>
            <a:r>
              <a:rPr lang="en-US" altLang="zh-CN" dirty="0">
                <a:latin typeface="Times New Roman" panose="02020603050405020304" pitchFamily="18" charset="0"/>
                <a:ea typeface="Times New Roman" panose="02020603050405020304" pitchFamily="18" charset="0"/>
                <a:sym typeface="楷体_GB2312" pitchFamily="49" charset="-122"/>
              </a:rPr>
              <a:t> </a:t>
            </a:r>
            <a:r>
              <a:rPr lang="en-US" altLang="zh-CN" dirty="0">
                <a:latin typeface="Times New Roman" panose="02020603050405020304" pitchFamily="18" charset="0"/>
                <a:ea typeface="Times New Roman" panose="02020603050405020304" pitchFamily="18" charset="0"/>
                <a:sym typeface="Arial" panose="020B0604020202020204" pitchFamily="34" charset="0"/>
              </a:rPr>
              <a:t> </a:t>
            </a:r>
            <a:endParaRPr lang="zh-CN" altLang="zh-CN" dirty="0">
              <a:latin typeface="Arial" panose="020B0604020202020204" pitchFamily="34" charset="0"/>
              <a:ea typeface="新宋体" panose="02010609030101010101" charset="-122"/>
            </a:endParaRPr>
          </a:p>
        </p:txBody>
      </p:sp>
      <p:sp>
        <p:nvSpPr>
          <p:cNvPr id="12293" name="Rectangle 7"/>
          <p:cNvSpPr/>
          <p:nvPr/>
        </p:nvSpPr>
        <p:spPr>
          <a:xfrm>
            <a:off x="457200" y="3232150"/>
            <a:ext cx="9144000" cy="830263"/>
          </a:xfrm>
          <a:prstGeom prst="rect">
            <a:avLst/>
          </a:prstGeom>
          <a:noFill/>
          <a:ln w="9525">
            <a:noFill/>
          </a:ln>
        </p:spPr>
        <p:txBody>
          <a:bodyPr anchor="t">
            <a:spAutoFit/>
          </a:bodyPr>
          <a:lstStyle/>
          <a:p>
            <a:pPr lvl="0" algn="just"/>
            <a:r>
              <a:rPr lang="zh-CN" altLang="en-US" dirty="0">
                <a:solidFill>
                  <a:srgbClr val="0000FF"/>
                </a:solidFill>
                <a:latin typeface="Times New Roman" panose="02020603050405020304" pitchFamily="18" charset="0"/>
                <a:ea typeface="Times New Roman" panose="02020603050405020304" pitchFamily="18" charset="0"/>
              </a:rPr>
              <a:t>     2.   </a:t>
            </a:r>
            <a:r>
              <a:rPr lang="zh-CN" altLang="en-US" dirty="0">
                <a:solidFill>
                  <a:srgbClr val="0000FF"/>
                </a:solidFill>
                <a:latin typeface="Times New Roman" panose="02020603050405020304" pitchFamily="18" charset="0"/>
                <a:ea typeface="新宋体" panose="02010609030101010101" charset="-122"/>
              </a:rPr>
              <a:t>算术逻辑运算指令</a:t>
            </a:r>
            <a:endParaRPr lang="zh-CN" altLang="en-US" dirty="0">
              <a:solidFill>
                <a:srgbClr val="0000FF"/>
              </a:solidFill>
              <a:latin typeface="Times New Roman" panose="02020603050405020304" pitchFamily="18" charset="0"/>
              <a:ea typeface="Times New Roman" panose="02020603050405020304" pitchFamily="18" charset="0"/>
            </a:endParaRPr>
          </a:p>
          <a:p>
            <a:pPr lvl="0" eaLnBrk="0" hangingPunct="0"/>
            <a:endParaRPr lang="zh-CN" altLang="en-US" dirty="0">
              <a:solidFill>
                <a:srgbClr val="0000FF"/>
              </a:solidFill>
              <a:latin typeface="Arial" panose="020B0604020202020204" pitchFamily="34" charset="0"/>
              <a:ea typeface="新宋体" panose="02010609030101010101" charset="-122"/>
            </a:endParaRPr>
          </a:p>
        </p:txBody>
      </p:sp>
      <p:sp>
        <p:nvSpPr>
          <p:cNvPr id="12294" name="Rectangle 8"/>
          <p:cNvSpPr/>
          <p:nvPr/>
        </p:nvSpPr>
        <p:spPr>
          <a:xfrm>
            <a:off x="914400" y="3689350"/>
            <a:ext cx="9144000" cy="461963"/>
          </a:xfrm>
          <a:prstGeom prst="rect">
            <a:avLst/>
          </a:prstGeom>
          <a:noFill/>
          <a:ln w="9525">
            <a:noFill/>
          </a:ln>
        </p:spPr>
        <p:txBody>
          <a:bodyPr anchor="t">
            <a:spAutoFit/>
          </a:bodyPr>
          <a:lstStyle/>
          <a:p>
            <a:pPr lvl="0"/>
            <a:r>
              <a:rPr lang="zh-CN" altLang="en-US" dirty="0">
                <a:latin typeface="Times New Roman" panose="02020603050405020304" pitchFamily="18" charset="0"/>
                <a:ea typeface="新宋体" panose="02010609030101010101" charset="-122"/>
              </a:rPr>
              <a:t>功能：实现数据信息的加工，代码的转换、判断等。</a:t>
            </a:r>
            <a:r>
              <a:rPr lang="zh-CN" altLang="en-US" dirty="0">
                <a:latin typeface="Arial" panose="020B0604020202020204" pitchFamily="34" charset="0"/>
                <a:ea typeface="新宋体" panose="02010609030101010101" charset="-122"/>
              </a:rPr>
              <a:t> </a:t>
            </a:r>
            <a:endParaRPr lang="zh-CN" altLang="en-US" dirty="0">
              <a:latin typeface="Arial" panose="020B0604020202020204" pitchFamily="34" charset="0"/>
              <a:ea typeface="新宋体" panose="02010609030101010101" charset="-122"/>
            </a:endParaRPr>
          </a:p>
        </p:txBody>
      </p:sp>
      <p:sp>
        <p:nvSpPr>
          <p:cNvPr id="12295" name="Rectangle 9"/>
          <p:cNvSpPr/>
          <p:nvPr/>
        </p:nvSpPr>
        <p:spPr>
          <a:xfrm>
            <a:off x="428625" y="4143375"/>
            <a:ext cx="6824663" cy="830263"/>
          </a:xfrm>
          <a:prstGeom prst="rect">
            <a:avLst/>
          </a:prstGeom>
          <a:noFill/>
          <a:ln w="9525">
            <a:noFill/>
          </a:ln>
        </p:spPr>
        <p:txBody>
          <a:bodyPr anchor="t">
            <a:spAutoFit/>
          </a:bodyPr>
          <a:lstStyle/>
          <a:p>
            <a:pPr lvl="0" indent="800100" algn="just" eaLnBrk="0" hangingPunct="0"/>
            <a:r>
              <a:rPr lang="zh-CN" altLang="en-US" dirty="0">
                <a:latin typeface="Times New Roman" panose="02020603050405020304" pitchFamily="18" charset="0"/>
                <a:ea typeface="新宋体" panose="02010609030101010101" charset="-122"/>
              </a:rPr>
              <a:t>①</a:t>
            </a:r>
            <a:r>
              <a:rPr lang="zh-CN" altLang="en-US" dirty="0">
                <a:latin typeface="Times New Roman" panose="02020603050405020304" pitchFamily="18" charset="0"/>
                <a:ea typeface="Times New Roman" panose="02020603050405020304" pitchFamily="18" charset="0"/>
              </a:rPr>
              <a:t>. </a:t>
            </a:r>
            <a:r>
              <a:rPr lang="zh-CN" altLang="en-US" dirty="0">
                <a:latin typeface="Times New Roman" panose="02020603050405020304" pitchFamily="18" charset="0"/>
                <a:ea typeface="新宋体" panose="02010609030101010101" charset="-122"/>
              </a:rPr>
              <a:t>算术运算指令</a:t>
            </a:r>
            <a:endParaRPr lang="zh-CN" altLang="en-US" dirty="0">
              <a:latin typeface="Times New Roman" panose="02020603050405020304" pitchFamily="18" charset="0"/>
              <a:ea typeface="Times New Roman" panose="02020603050405020304" pitchFamily="18" charset="0"/>
            </a:endParaRPr>
          </a:p>
          <a:p>
            <a:pPr lvl="0" indent="800100" eaLnBrk="0" hangingPunct="0"/>
            <a:endParaRPr lang="zh-CN" altLang="en-US" dirty="0">
              <a:latin typeface="Arial" panose="020B0604020202020204" pitchFamily="34" charset="0"/>
              <a:ea typeface="新宋体" panose="02010609030101010101" charset="-122"/>
            </a:endParaRPr>
          </a:p>
        </p:txBody>
      </p:sp>
      <p:sp>
        <p:nvSpPr>
          <p:cNvPr id="12296" name="Rectangle 10"/>
          <p:cNvSpPr/>
          <p:nvPr/>
        </p:nvSpPr>
        <p:spPr>
          <a:xfrm>
            <a:off x="1714500" y="4643438"/>
            <a:ext cx="6143625" cy="461962"/>
          </a:xfrm>
          <a:prstGeom prst="rect">
            <a:avLst/>
          </a:prstGeom>
          <a:noFill/>
          <a:ln w="9525">
            <a:noFill/>
          </a:ln>
        </p:spPr>
        <p:txBody>
          <a:bodyPr anchor="t">
            <a:spAutoFit/>
          </a:bodyPr>
          <a:lstStyle/>
          <a:p>
            <a:pPr lvl="0"/>
            <a:r>
              <a:rPr lang="zh-CN" altLang="en-US" dirty="0">
                <a:latin typeface="Times New Roman" panose="02020603050405020304" pitchFamily="18" charset="0"/>
                <a:ea typeface="新宋体" panose="02010609030101010101" charset="-122"/>
              </a:rPr>
              <a:t>定</a:t>
            </a:r>
            <a:r>
              <a:rPr lang="en-US" altLang="zh-CN" dirty="0">
                <a:latin typeface="Times New Roman" panose="02020603050405020304" pitchFamily="18" charset="0"/>
                <a:ea typeface="新宋体" panose="02010609030101010101" charset="-122"/>
              </a:rPr>
              <a:t>/</a:t>
            </a:r>
            <a:r>
              <a:rPr lang="zh-CN" altLang="en-US" dirty="0">
                <a:latin typeface="Times New Roman" panose="02020603050405020304" pitchFamily="18" charset="0"/>
                <a:ea typeface="新宋体" panose="02010609030101010101" charset="-122"/>
              </a:rPr>
              <a:t>浮点加减乘除、求补、算术移位、比较等。</a:t>
            </a:r>
            <a:r>
              <a:rPr lang="zh-CN" altLang="en-US" dirty="0">
                <a:latin typeface="Arial" panose="020B0604020202020204" pitchFamily="34" charset="0"/>
                <a:ea typeface="新宋体" panose="02010609030101010101" charset="-122"/>
              </a:rPr>
              <a:t> </a:t>
            </a:r>
            <a:endParaRPr lang="zh-CN" altLang="en-US" dirty="0">
              <a:latin typeface="Arial" panose="020B0604020202020204" pitchFamily="34" charset="0"/>
              <a:ea typeface="新宋体" panose="02010609030101010101" charset="-122"/>
            </a:endParaRPr>
          </a:p>
        </p:txBody>
      </p:sp>
      <p:sp>
        <p:nvSpPr>
          <p:cNvPr id="12297" name="Rectangle 11"/>
          <p:cNvSpPr/>
          <p:nvPr/>
        </p:nvSpPr>
        <p:spPr>
          <a:xfrm>
            <a:off x="285750" y="5214938"/>
            <a:ext cx="7543800" cy="830262"/>
          </a:xfrm>
          <a:prstGeom prst="rect">
            <a:avLst/>
          </a:prstGeom>
          <a:noFill/>
          <a:ln w="9525">
            <a:noFill/>
          </a:ln>
        </p:spPr>
        <p:txBody>
          <a:bodyPr anchor="t">
            <a:spAutoFit/>
          </a:bodyPr>
          <a:lstStyle/>
          <a:p>
            <a:pPr lvl="0" indent="800100" algn="just" eaLnBrk="0" hangingPunct="0"/>
            <a:r>
              <a:rPr lang="zh-CN" altLang="en-US" dirty="0">
                <a:latin typeface="Times New Roman" panose="02020603050405020304" pitchFamily="18" charset="0"/>
                <a:ea typeface="新宋体" panose="02010609030101010101" charset="-122"/>
              </a:rPr>
              <a:t>②</a:t>
            </a:r>
            <a:r>
              <a:rPr lang="zh-CN" altLang="en-US" dirty="0">
                <a:latin typeface="Times New Roman" panose="02020603050405020304" pitchFamily="18" charset="0"/>
                <a:ea typeface="Times New Roman" panose="02020603050405020304" pitchFamily="18" charset="0"/>
              </a:rPr>
              <a:t> </a:t>
            </a:r>
            <a:r>
              <a:rPr lang="zh-CN" altLang="en-US" dirty="0">
                <a:latin typeface="Times New Roman" panose="02020603050405020304" pitchFamily="18" charset="0"/>
                <a:ea typeface="新宋体" panose="02010609030101010101" charset="-122"/>
              </a:rPr>
              <a:t>逻辑运算指令</a:t>
            </a:r>
            <a:endParaRPr lang="zh-CN" altLang="en-US" dirty="0">
              <a:latin typeface="Times New Roman" panose="02020603050405020304" pitchFamily="18" charset="0"/>
              <a:ea typeface="Times New Roman" panose="02020603050405020304" pitchFamily="18" charset="0"/>
            </a:endParaRPr>
          </a:p>
          <a:p>
            <a:pPr lvl="0" indent="800100" eaLnBrk="0" hangingPunct="0"/>
            <a:endParaRPr lang="zh-CN" altLang="en-US" dirty="0">
              <a:latin typeface="Arial" panose="020B0604020202020204" pitchFamily="34" charset="0"/>
              <a:ea typeface="新宋体" panose="02010609030101010101" charset="-122"/>
            </a:endParaRPr>
          </a:p>
        </p:txBody>
      </p:sp>
      <p:sp>
        <p:nvSpPr>
          <p:cNvPr id="12298" name="Rectangle 12"/>
          <p:cNvSpPr/>
          <p:nvPr/>
        </p:nvSpPr>
        <p:spPr>
          <a:xfrm>
            <a:off x="1643063" y="5786438"/>
            <a:ext cx="5991225" cy="457200"/>
          </a:xfrm>
          <a:prstGeom prst="rect">
            <a:avLst/>
          </a:prstGeom>
          <a:noFill/>
          <a:ln w="9525">
            <a:noFill/>
          </a:ln>
        </p:spPr>
        <p:txBody>
          <a:bodyPr anchor="t">
            <a:spAutoFit/>
          </a:bodyPr>
          <a:lstStyle/>
          <a:p>
            <a:pPr lvl="0"/>
            <a:r>
              <a:rPr lang="zh-CN" altLang="en-US" dirty="0">
                <a:latin typeface="Times New Roman" panose="02020603050405020304" pitchFamily="18" charset="0"/>
                <a:ea typeface="新宋体" panose="02010609030101010101" charset="-122"/>
              </a:rPr>
              <a:t>‾‾、∧、∨、⊕、逻辑移位、装配、拆卸等。</a:t>
            </a:r>
            <a:r>
              <a:rPr lang="zh-CN" altLang="en-US" dirty="0">
                <a:latin typeface="Arial" panose="020B0604020202020204" pitchFamily="34" charset="0"/>
                <a:ea typeface="新宋体" panose="02010609030101010101" charset="-122"/>
              </a:rPr>
              <a:t> </a:t>
            </a:r>
            <a:endParaRPr lang="zh-CN" altLang="en-US" dirty="0">
              <a:latin typeface="Arial" panose="020B0604020202020204" pitchFamily="34" charset="0"/>
              <a:ea typeface="新宋体" panose="02010609030101010101" charset="-122"/>
            </a:endParaRP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mn-ea"/>
              </a:rPr>
            </a:fld>
            <a:endParaRPr lang="en-US" altLang="zh-CN" sz="1400" b="0" strike="noStrike" noProof="1">
              <a:ea typeface="宋体" panose="02010600030101010101"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5"/>
          <p:cNvSpPr/>
          <p:nvPr/>
        </p:nvSpPr>
        <p:spPr>
          <a:xfrm>
            <a:off x="428625" y="285750"/>
            <a:ext cx="2819400" cy="519113"/>
          </a:xfrm>
          <a:prstGeom prst="rect">
            <a:avLst/>
          </a:prstGeom>
          <a:noFill/>
          <a:ln w="9525">
            <a:noFill/>
            <a:miter/>
          </a:ln>
        </p:spPr>
        <p:txBody>
          <a:bodyPr anchor="t">
            <a:spAutoFit/>
          </a:bodyPr>
          <a:lstStyle/>
          <a:p>
            <a:pPr lvl="0"/>
            <a:r>
              <a:rPr lang="en-US" altLang="zh-CN" sz="2800" dirty="0">
                <a:latin typeface="Times New Roman" panose="02020603050405020304" pitchFamily="18" charset="0"/>
                <a:ea typeface="Times New Roman" panose="02020603050405020304" pitchFamily="18" charset="0"/>
              </a:rPr>
              <a:t>2. </a:t>
            </a:r>
            <a:r>
              <a:rPr lang="zh-CN" altLang="en-US" sz="2800" dirty="0">
                <a:latin typeface="Arial" panose="020B0604020202020204" pitchFamily="34" charset="0"/>
                <a:ea typeface="宋体" panose="02010600030101010101" pitchFamily="2" charset="-122"/>
              </a:rPr>
              <a:t>浮点数表示：</a:t>
            </a:r>
            <a:endParaRPr lang="zh-CN" altLang="en-US" sz="2800" dirty="0">
              <a:latin typeface="Arial" panose="020B0604020202020204" pitchFamily="34" charset="0"/>
              <a:ea typeface="宋体" panose="02010600030101010101" pitchFamily="2" charset="-122"/>
            </a:endParaRPr>
          </a:p>
        </p:txBody>
      </p:sp>
      <p:sp>
        <p:nvSpPr>
          <p:cNvPr id="27650" name="Rectangle 6"/>
          <p:cNvSpPr/>
          <p:nvPr/>
        </p:nvSpPr>
        <p:spPr>
          <a:xfrm>
            <a:off x="381000" y="838200"/>
            <a:ext cx="5176838" cy="461963"/>
          </a:xfrm>
          <a:prstGeom prst="rect">
            <a:avLst/>
          </a:prstGeom>
          <a:noFill/>
          <a:ln w="9525">
            <a:noFill/>
            <a:miter/>
          </a:ln>
        </p:spPr>
        <p:txBody>
          <a:bodyPr wrap="none" anchor="t">
            <a:spAutoFit/>
          </a:bodyPr>
          <a:lstStyle/>
          <a:p>
            <a:pPr lvl="0"/>
            <a:r>
              <a:rPr lang="zh-CN" altLang="en-US" sz="2400" dirty="0">
                <a:latin typeface="Arial" panose="020B0604020202020204" pitchFamily="34"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4</a:t>
            </a:r>
            <a:r>
              <a:rPr lang="zh-CN" altLang="en-US" sz="2400" dirty="0">
                <a:latin typeface="Arial" panose="020B0604020202020204" pitchFamily="34"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IEEE754</a:t>
            </a:r>
            <a:r>
              <a:rPr lang="zh-CN" altLang="en-US" sz="2400" dirty="0">
                <a:latin typeface="Arial" panose="020B0604020202020204" pitchFamily="34" charset="0"/>
                <a:ea typeface="宋体" panose="02010600030101010101" pitchFamily="2" charset="-122"/>
              </a:rPr>
              <a:t>标准</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浮点表示标准化</a:t>
            </a:r>
            <a:endParaRPr lang="zh-CN" altLang="en-US" sz="2400" dirty="0">
              <a:latin typeface="Arial" panose="020B0604020202020204" pitchFamily="34" charset="0"/>
              <a:ea typeface="宋体" panose="02010600030101010101" pitchFamily="2" charset="-122"/>
            </a:endParaRPr>
          </a:p>
        </p:txBody>
      </p:sp>
      <p:sp>
        <p:nvSpPr>
          <p:cNvPr id="27651" name="Rectangle 8"/>
          <p:cNvSpPr/>
          <p:nvPr/>
        </p:nvSpPr>
        <p:spPr>
          <a:xfrm>
            <a:off x="758825" y="1341438"/>
            <a:ext cx="5553075" cy="457200"/>
          </a:xfrm>
          <a:prstGeom prst="rect">
            <a:avLst/>
          </a:prstGeom>
          <a:noFill/>
          <a:ln w="9525">
            <a:noFill/>
            <a:miter/>
          </a:ln>
        </p:spPr>
        <p:txBody>
          <a:bodyPr wrap="none" anchor="t">
            <a:spAutoFit/>
          </a:bodyPr>
          <a:lstStyle/>
          <a:p>
            <a:pPr lvl="0"/>
            <a:r>
              <a:rPr lang="en-US" altLang="zh-CN" sz="2400" dirty="0">
                <a:latin typeface="Arial" panose="020B0604020202020204" pitchFamily="34" charset="0"/>
                <a:ea typeface="宋体" panose="02010600030101010101" pitchFamily="2" charset="-122"/>
              </a:rPr>
              <a:t>② </a:t>
            </a:r>
            <a:r>
              <a:rPr lang="zh-CN" altLang="en-US" sz="2400" dirty="0">
                <a:latin typeface="Arial" panose="020B0604020202020204" pitchFamily="34" charset="0"/>
                <a:ea typeface="宋体" panose="02010600030101010101" pitchFamily="2" charset="-122"/>
              </a:rPr>
              <a:t>两种常用的</a:t>
            </a:r>
            <a:r>
              <a:rPr lang="en-US" altLang="zh-CN" sz="2400" dirty="0">
                <a:latin typeface="Arial" panose="020B0604020202020204" pitchFamily="34" charset="0"/>
                <a:ea typeface="宋体" panose="02010600030101010101" pitchFamily="2" charset="-122"/>
              </a:rPr>
              <a:t>IEEE754 </a:t>
            </a:r>
            <a:r>
              <a:rPr lang="zh-CN" altLang="en-US" sz="2400" dirty="0">
                <a:latin typeface="Arial" panose="020B0604020202020204" pitchFamily="34" charset="0"/>
                <a:ea typeface="宋体" panose="02010600030101010101" pitchFamily="2" charset="-122"/>
              </a:rPr>
              <a:t>浮点数据格式：</a:t>
            </a:r>
            <a:endParaRPr lang="zh-CN" altLang="en-US" sz="2400" dirty="0">
              <a:latin typeface="Arial" panose="020B0604020202020204" pitchFamily="34" charset="0"/>
              <a:ea typeface="宋体" panose="02010600030101010101" pitchFamily="2" charset="-122"/>
            </a:endParaRPr>
          </a:p>
        </p:txBody>
      </p:sp>
      <p:sp>
        <p:nvSpPr>
          <p:cNvPr id="27652" name="Rectangle 9"/>
          <p:cNvSpPr/>
          <p:nvPr/>
        </p:nvSpPr>
        <p:spPr>
          <a:xfrm>
            <a:off x="787400" y="1928813"/>
            <a:ext cx="7272338" cy="457200"/>
          </a:xfrm>
          <a:prstGeom prst="rect">
            <a:avLst/>
          </a:prstGeom>
          <a:noFill/>
          <a:ln w="9525">
            <a:noFill/>
            <a:miter/>
          </a:ln>
        </p:spPr>
        <p:txBody>
          <a:bodyPr anchor="t">
            <a:spAutoFit/>
          </a:bodyPr>
          <a:lstStyle/>
          <a:p>
            <a:pPr lvl="0"/>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单精度格式</a:t>
            </a:r>
            <a:r>
              <a:rPr lang="en-US" altLang="zh-CN" sz="2400" dirty="0">
                <a:latin typeface="Times New Roman" panose="02020603050405020304" pitchFamily="18" charset="0"/>
                <a:ea typeface="Times New Roman" panose="02020603050405020304" pitchFamily="18" charset="0"/>
              </a:rPr>
              <a:t>(32</a:t>
            </a:r>
            <a:r>
              <a:rPr lang="zh-CN" altLang="en-US" sz="2400" dirty="0">
                <a:latin typeface="Times New Roman" panose="02020603050405020304" pitchFamily="18" charset="0"/>
                <a:ea typeface="宋体" panose="02010600030101010101" pitchFamily="2" charset="-122"/>
              </a:rPr>
              <a:t>位</a:t>
            </a:r>
            <a:r>
              <a:rPr lang="en-US" altLang="zh-CN" sz="2400" dirty="0">
                <a:latin typeface="Times New Roman" panose="02020603050405020304" pitchFamily="18" charset="0"/>
                <a:ea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rPr>
              <a:t> :</a:t>
            </a:r>
            <a:r>
              <a:rPr lang="en-US" altLang="zh-CN" sz="2400" dirty="0">
                <a:solidFill>
                  <a:srgbClr val="FF0000"/>
                </a:solidFill>
                <a:latin typeface="Times New Roman" panose="02020603050405020304" pitchFamily="18" charset="0"/>
                <a:ea typeface="宋体" panose="02010600030101010101" pitchFamily="2" charset="-122"/>
              </a:rPr>
              <a:t>S</a:t>
            </a:r>
            <a:r>
              <a:rPr lang="zh-CN" altLang="en-US" sz="2400" dirty="0">
                <a:solidFill>
                  <a:srgbClr val="FF0000"/>
                </a:solidFill>
                <a:latin typeface="Times New Roman" panose="02020603050405020304" pitchFamily="18" charset="0"/>
                <a:ea typeface="宋体" panose="02010600030101010101" pitchFamily="2" charset="-122"/>
              </a:rPr>
              <a:t>为</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位， </a:t>
            </a:r>
            <a:r>
              <a:rPr lang="en-US" altLang="zh-CN" sz="2400" dirty="0">
                <a:solidFill>
                  <a:srgbClr val="FF0000"/>
                </a:solidFill>
                <a:latin typeface="Arial" panose="020B0604020202020204" pitchFamily="34" charset="0"/>
                <a:ea typeface="宋体" panose="02010600030101010101" pitchFamily="2" charset="-122"/>
              </a:rPr>
              <a:t>E</a:t>
            </a:r>
            <a:r>
              <a:rPr lang="zh-CN" altLang="en-US" sz="2400" dirty="0">
                <a:solidFill>
                  <a:srgbClr val="FF0000"/>
                </a:solidFill>
                <a:latin typeface="Times New Roman" panose="02020603050405020304" pitchFamily="18" charset="0"/>
                <a:ea typeface="宋体" panose="02010600030101010101" pitchFamily="2" charset="-122"/>
              </a:rPr>
              <a:t>阶码</a:t>
            </a:r>
            <a:r>
              <a:rPr lang="en-US" altLang="zh-CN" sz="2400" dirty="0">
                <a:solidFill>
                  <a:srgbClr val="FF0000"/>
                </a:solidFill>
                <a:latin typeface="Times New Roman" panose="02020603050405020304" pitchFamily="18" charset="0"/>
                <a:ea typeface="宋体" panose="02010600030101010101" pitchFamily="2" charset="-122"/>
              </a:rPr>
              <a:t>8</a:t>
            </a:r>
            <a:r>
              <a:rPr lang="zh-CN" altLang="en-US" sz="2400" dirty="0">
                <a:solidFill>
                  <a:srgbClr val="FF0000"/>
                </a:solidFill>
                <a:latin typeface="Times New Roman" panose="02020603050405020304" pitchFamily="18" charset="0"/>
                <a:ea typeface="宋体" panose="02010600030101010101" pitchFamily="2" charset="-122"/>
              </a:rPr>
              <a:t>位，</a:t>
            </a:r>
            <a:r>
              <a:rPr lang="en-US" altLang="zh-CN" sz="2400" dirty="0">
                <a:solidFill>
                  <a:srgbClr val="FF0000"/>
                </a:solidFill>
                <a:latin typeface="Times New Roman" panose="02020603050405020304" pitchFamily="18" charset="0"/>
                <a:ea typeface="宋体" panose="02010600030101010101" pitchFamily="2" charset="-122"/>
              </a:rPr>
              <a:t>M</a:t>
            </a:r>
            <a:r>
              <a:rPr lang="zh-CN" altLang="en-US" sz="2400" dirty="0">
                <a:solidFill>
                  <a:srgbClr val="FF0000"/>
                </a:solidFill>
                <a:latin typeface="Times New Roman" panose="02020603050405020304" pitchFamily="18" charset="0"/>
                <a:ea typeface="宋体" panose="02010600030101010101" pitchFamily="2" charset="-122"/>
              </a:rPr>
              <a:t>为</a:t>
            </a:r>
            <a:r>
              <a:rPr lang="en-US" altLang="zh-CN" sz="2400" dirty="0">
                <a:solidFill>
                  <a:srgbClr val="FF0000"/>
                </a:solidFill>
                <a:latin typeface="Times New Roman" panose="02020603050405020304" pitchFamily="18" charset="0"/>
                <a:ea typeface="宋体" panose="02010600030101010101" pitchFamily="2" charset="-122"/>
              </a:rPr>
              <a:t>23</a:t>
            </a:r>
            <a:r>
              <a:rPr lang="zh-CN" altLang="en-US" sz="2400" dirty="0">
                <a:solidFill>
                  <a:srgbClr val="FF0000"/>
                </a:solidFill>
                <a:latin typeface="Times New Roman" panose="02020603050405020304" pitchFamily="18" charset="0"/>
                <a:ea typeface="宋体" panose="02010600030101010101" pitchFamily="2" charset="-122"/>
              </a:rPr>
              <a:t>位</a:t>
            </a:r>
            <a:endParaRPr lang="zh-CN" altLang="en-US" sz="2400" dirty="0">
              <a:solidFill>
                <a:srgbClr val="FF0000"/>
              </a:solidFill>
              <a:latin typeface="Times New Roman" panose="02020603050405020304" pitchFamily="18" charset="0"/>
              <a:ea typeface="宋体" panose="02010600030101010101" pitchFamily="2" charset="-122"/>
            </a:endParaRPr>
          </a:p>
        </p:txBody>
      </p:sp>
      <p:sp>
        <p:nvSpPr>
          <p:cNvPr id="27653" name="Rectangle 10"/>
          <p:cNvSpPr/>
          <p:nvPr/>
        </p:nvSpPr>
        <p:spPr>
          <a:xfrm>
            <a:off x="1101725" y="2436813"/>
            <a:ext cx="2786063" cy="461962"/>
          </a:xfrm>
          <a:prstGeom prst="rect">
            <a:avLst/>
          </a:prstGeom>
          <a:noFill/>
          <a:ln w="9525">
            <a:noFill/>
            <a:miter/>
          </a:ln>
        </p:spPr>
        <p:txBody>
          <a:bodyPr anchor="t">
            <a:spAutoFit/>
          </a:bodyPr>
          <a:lstStyle/>
          <a:p>
            <a:pPr lvl="0"/>
            <a:r>
              <a:rPr lang="en-US" altLang="zh-CN" sz="2400" dirty="0">
                <a:latin typeface="Arial" panose="020B0604020202020204" pitchFamily="34" charset="0"/>
                <a:ea typeface="宋体" panose="02010600030101010101" pitchFamily="2" charset="-122"/>
              </a:rPr>
              <a:t>E=(2</a:t>
            </a:r>
            <a:r>
              <a:rPr lang="en-US" altLang="zh-CN" sz="2400" baseline="30000" dirty="0">
                <a:latin typeface="Arial" panose="020B0604020202020204" pitchFamily="34" charset="0"/>
                <a:ea typeface="宋体" panose="02010600030101010101" pitchFamily="2" charset="-122"/>
              </a:rPr>
              <a:t>7</a:t>
            </a:r>
            <a:r>
              <a:rPr lang="en-US" altLang="zh-CN" sz="2400" dirty="0">
                <a:latin typeface="Arial" panose="020B0604020202020204" pitchFamily="34" charset="0"/>
                <a:ea typeface="宋体" panose="02010600030101010101" pitchFamily="2" charset="-122"/>
              </a:rPr>
              <a:t>-1)+e=127+e</a:t>
            </a:r>
            <a:endParaRPr lang="en-US" altLang="zh-CN" sz="2400" dirty="0">
              <a:latin typeface="Arial" panose="020B0604020202020204" pitchFamily="34" charset="0"/>
              <a:ea typeface="宋体" panose="02010600030101010101" pitchFamily="2" charset="-122"/>
            </a:endParaRPr>
          </a:p>
        </p:txBody>
      </p:sp>
      <p:sp>
        <p:nvSpPr>
          <p:cNvPr id="27654" name="Rectangle 12"/>
          <p:cNvSpPr/>
          <p:nvPr/>
        </p:nvSpPr>
        <p:spPr>
          <a:xfrm>
            <a:off x="3101975" y="2436813"/>
            <a:ext cx="4090988" cy="457200"/>
          </a:xfrm>
          <a:prstGeom prst="rect">
            <a:avLst/>
          </a:prstGeom>
          <a:noFill/>
          <a:ln w="9525">
            <a:noFill/>
            <a:miter/>
          </a:ln>
        </p:spPr>
        <p:txBody>
          <a:bodyPr wrap="none" anchor="t">
            <a:spAutoFit/>
          </a:bodyPr>
          <a:lstStyle/>
          <a:p>
            <a:pPr lvl="0" eaLnBrk="0" hangingPunct="0"/>
            <a:r>
              <a:rPr lang="en-US" altLang="zh-CN" sz="2400" dirty="0">
                <a:latin typeface="Times New Roman" panose="02020603050405020304" pitchFamily="18" charset="0"/>
                <a:ea typeface="Times New Roman" panose="02020603050405020304" pitchFamily="18" charset="0"/>
              </a:rPr>
              <a:t>          </a:t>
            </a:r>
            <a:r>
              <a:rPr lang="en-US" altLang="zh-CN" sz="2400" dirty="0">
                <a:solidFill>
                  <a:srgbClr val="FF0000"/>
                </a:solidFill>
                <a:latin typeface="Times New Roman" panose="02020603050405020304" pitchFamily="18" charset="0"/>
                <a:ea typeface="Times New Roman" panose="02020603050405020304" pitchFamily="18" charset="0"/>
              </a:rPr>
              <a:t>N=(</a:t>
            </a:r>
            <a:r>
              <a:rPr lang="en-US" altLang="zh-CN" sz="2400" dirty="0">
                <a:solidFill>
                  <a:srgbClr val="FF0000"/>
                </a:solidFill>
                <a:latin typeface="Arial" panose="020B0604020202020204" pitchFamily="34" charset="0"/>
                <a:ea typeface="Times New Roman" panose="02020603050405020304" pitchFamily="18" charset="0"/>
              </a:rPr>
              <a:t>–</a:t>
            </a:r>
            <a:r>
              <a:rPr lang="en-US" altLang="zh-CN" sz="2400" dirty="0">
                <a:solidFill>
                  <a:srgbClr val="FF0000"/>
                </a:solidFill>
                <a:latin typeface="Times New Roman" panose="02020603050405020304" pitchFamily="18" charset="0"/>
                <a:ea typeface="Times New Roman" panose="02020603050405020304" pitchFamily="18" charset="0"/>
              </a:rPr>
              <a:t>1)</a:t>
            </a:r>
            <a:r>
              <a:rPr lang="en-US" altLang="zh-CN" sz="2400" baseline="30000" dirty="0">
                <a:solidFill>
                  <a:srgbClr val="FF0000"/>
                </a:solidFill>
                <a:latin typeface="Times New Roman" panose="02020603050405020304" pitchFamily="18" charset="0"/>
                <a:ea typeface="Times New Roman" panose="02020603050405020304" pitchFamily="18" charset="0"/>
              </a:rPr>
              <a:t>S</a:t>
            </a:r>
            <a:r>
              <a:rPr lang="en-US" altLang="zh-CN" sz="2400" dirty="0">
                <a:solidFill>
                  <a:srgbClr val="FF0000"/>
                </a:solidFill>
                <a:latin typeface="Arial" panose="020B0604020202020204" pitchFamily="34" charset="0"/>
                <a:ea typeface="宋体" panose="02010600030101010101" pitchFamily="2" charset="-122"/>
              </a:rPr>
              <a:t>×</a:t>
            </a:r>
            <a:r>
              <a:rPr lang="en-US" altLang="zh-CN" sz="2400" dirty="0">
                <a:solidFill>
                  <a:srgbClr val="FF0000"/>
                </a:solidFill>
                <a:latin typeface="Times New Roman" panose="02020603050405020304" pitchFamily="18" charset="0"/>
                <a:ea typeface="Times New Roman" panose="02020603050405020304" pitchFamily="18" charset="0"/>
              </a:rPr>
              <a:t>2</a:t>
            </a:r>
            <a:r>
              <a:rPr lang="en-US" altLang="zh-CN" sz="2400" baseline="30000" dirty="0">
                <a:solidFill>
                  <a:srgbClr val="FF0000"/>
                </a:solidFill>
                <a:latin typeface="Times New Roman" panose="02020603050405020304" pitchFamily="18" charset="0"/>
                <a:ea typeface="Times New Roman" panose="02020603050405020304" pitchFamily="18" charset="0"/>
              </a:rPr>
              <a:t>E</a:t>
            </a:r>
            <a:r>
              <a:rPr lang="en-US" altLang="zh-CN" sz="2400" baseline="30000" dirty="0">
                <a:solidFill>
                  <a:srgbClr val="FF0000"/>
                </a:solidFill>
                <a:latin typeface="Arial" panose="020B0604020202020204" pitchFamily="34" charset="0"/>
                <a:ea typeface="Times New Roman" panose="02020603050405020304" pitchFamily="18" charset="0"/>
              </a:rPr>
              <a:t>–</a:t>
            </a:r>
            <a:r>
              <a:rPr lang="en-US" altLang="zh-CN" sz="2400" baseline="30000" dirty="0">
                <a:solidFill>
                  <a:srgbClr val="FF0000"/>
                </a:solidFill>
                <a:latin typeface="Times New Roman" panose="02020603050405020304" pitchFamily="18" charset="0"/>
                <a:ea typeface="Times New Roman" panose="02020603050405020304" pitchFamily="18" charset="0"/>
              </a:rPr>
              <a:t>127</a:t>
            </a:r>
            <a:r>
              <a:rPr lang="en-US" altLang="zh-CN" sz="2400" dirty="0">
                <a:solidFill>
                  <a:srgbClr val="FF0000"/>
                </a:solidFill>
                <a:latin typeface="Times New Roman" panose="02020603050405020304" pitchFamily="18" charset="0"/>
                <a:ea typeface="Times New Roman" panose="02020603050405020304" pitchFamily="18" charset="0"/>
              </a:rPr>
              <a:t> </a:t>
            </a:r>
            <a:r>
              <a:rPr lang="en-US" altLang="zh-CN" sz="2400" dirty="0">
                <a:solidFill>
                  <a:srgbClr val="FF0000"/>
                </a:solidFill>
                <a:latin typeface="Arial" panose="020B0604020202020204" pitchFamily="34" charset="0"/>
                <a:ea typeface="宋体" panose="02010600030101010101" pitchFamily="2" charset="-122"/>
              </a:rPr>
              <a:t>×</a:t>
            </a:r>
            <a:r>
              <a:rPr lang="en-US" altLang="zh-CN" sz="2400" dirty="0">
                <a:solidFill>
                  <a:srgbClr val="FF0000"/>
                </a:solidFill>
                <a:latin typeface="Times New Roman" panose="02020603050405020304" pitchFamily="18" charset="0"/>
                <a:ea typeface="Times New Roman" panose="02020603050405020304" pitchFamily="18" charset="0"/>
              </a:rPr>
              <a:t>(1.M)</a:t>
            </a:r>
            <a:endParaRPr lang="en-US" altLang="zh-CN" sz="2400" dirty="0">
              <a:solidFill>
                <a:srgbClr val="FF0000"/>
              </a:solidFill>
              <a:latin typeface="Times New Roman" panose="02020603050405020304" pitchFamily="18" charset="0"/>
              <a:ea typeface="Times New Roman" panose="02020603050405020304" pitchFamily="18" charset="0"/>
            </a:endParaRPr>
          </a:p>
        </p:txBody>
      </p:sp>
      <p:sp>
        <p:nvSpPr>
          <p:cNvPr id="27655" name="Rectangle 11"/>
          <p:cNvSpPr/>
          <p:nvPr/>
        </p:nvSpPr>
        <p:spPr>
          <a:xfrm>
            <a:off x="1173163" y="3008313"/>
            <a:ext cx="5976937" cy="457200"/>
          </a:xfrm>
          <a:prstGeom prst="rect">
            <a:avLst/>
          </a:prstGeom>
          <a:noFill/>
          <a:ln w="9525">
            <a:noFill/>
            <a:miter/>
          </a:ln>
        </p:spPr>
        <p:txBody>
          <a:bodyPr anchor="t">
            <a:spAutoFit/>
          </a:bodyPr>
          <a:lstStyle/>
          <a:p>
            <a:pPr lvl="0"/>
            <a:r>
              <a:rPr lang="zh-CN" altLang="en-US" sz="2400" dirty="0">
                <a:latin typeface="Arial" panose="020B0604020202020204" pitchFamily="34" charset="0"/>
                <a:ea typeface="宋体" panose="02010600030101010101" pitchFamily="2" charset="-122"/>
              </a:rPr>
              <a:t>真值</a:t>
            </a:r>
            <a:r>
              <a:rPr lang="en-US" altLang="zh-CN" sz="2400" dirty="0">
                <a:latin typeface="Arial" panose="020B0604020202020204" pitchFamily="34" charset="0"/>
                <a:ea typeface="宋体" panose="02010600030101010101" pitchFamily="2" charset="-122"/>
              </a:rPr>
              <a:t>e=[–126, 127], </a:t>
            </a:r>
            <a:r>
              <a:rPr lang="zh-CN" altLang="en-US" sz="2400" dirty="0">
                <a:latin typeface="Arial" panose="020B0604020202020204" pitchFamily="34" charset="0"/>
                <a:ea typeface="宋体" panose="02010600030101010101" pitchFamily="2" charset="-122"/>
              </a:rPr>
              <a:t>则</a:t>
            </a:r>
            <a:r>
              <a:rPr lang="en-US" altLang="zh-CN" sz="2400" dirty="0">
                <a:latin typeface="Arial" panose="020B0604020202020204" pitchFamily="34" charset="0"/>
                <a:ea typeface="宋体" panose="02010600030101010101" pitchFamily="2" charset="-122"/>
              </a:rPr>
              <a:t>E=[1, 254]</a:t>
            </a:r>
            <a:endParaRPr lang="en-US" altLang="zh-CN" sz="2400" dirty="0">
              <a:latin typeface="Arial" panose="020B0604020202020204" pitchFamily="34" charset="0"/>
              <a:ea typeface="宋体" panose="02010600030101010101" pitchFamily="2" charset="-122"/>
            </a:endParaRPr>
          </a:p>
        </p:txBody>
      </p:sp>
      <p:sp>
        <p:nvSpPr>
          <p:cNvPr id="27656" name="Rectangle 5"/>
          <p:cNvSpPr/>
          <p:nvPr/>
        </p:nvSpPr>
        <p:spPr>
          <a:xfrm>
            <a:off x="787400" y="3643313"/>
            <a:ext cx="7138988" cy="830262"/>
          </a:xfrm>
          <a:prstGeom prst="rect">
            <a:avLst/>
          </a:prstGeom>
          <a:noFill/>
          <a:ln w="9525">
            <a:noFill/>
            <a:miter/>
          </a:ln>
        </p:spPr>
        <p:txBody>
          <a:bodyPr anchor="t">
            <a:spAutoFit/>
          </a:bodyPr>
          <a:lstStyle/>
          <a:p>
            <a:pPr lvl="0"/>
            <a:r>
              <a:rPr lang="en-US" altLang="zh-CN" sz="2400" dirty="0">
                <a:latin typeface="Times New Roman" panose="02020603050405020304" pitchFamily="18" charset="0"/>
                <a:ea typeface="Times New Roman" panose="02020603050405020304" pitchFamily="18" charset="0"/>
              </a:rPr>
              <a:t>b. </a:t>
            </a:r>
            <a:r>
              <a:rPr lang="zh-CN" altLang="en-US" sz="2400" dirty="0">
                <a:latin typeface="Arial" panose="020B0604020202020204" pitchFamily="34" charset="0"/>
                <a:ea typeface="宋体" panose="02010600030101010101" pitchFamily="2" charset="-122"/>
              </a:rPr>
              <a:t>双精度格式</a:t>
            </a:r>
            <a:r>
              <a:rPr lang="en-US" altLang="zh-CN" sz="2400" dirty="0">
                <a:latin typeface="Times New Roman" panose="02020603050405020304" pitchFamily="18" charset="0"/>
                <a:ea typeface="Times New Roman" panose="02020603050405020304" pitchFamily="18" charset="0"/>
              </a:rPr>
              <a:t>(64</a:t>
            </a:r>
            <a:r>
              <a:rPr lang="zh-CN" altLang="en-US" sz="2400" dirty="0">
                <a:latin typeface="Arial" panose="020B0604020202020204" pitchFamily="34" charset="0"/>
                <a:ea typeface="宋体" panose="02010600030101010101" pitchFamily="2" charset="-122"/>
              </a:rPr>
              <a:t>位</a:t>
            </a:r>
            <a:r>
              <a:rPr lang="en-US" altLang="zh-CN" sz="2400" dirty="0">
                <a:latin typeface="Times New Roman" panose="02020603050405020304" pitchFamily="18" charset="0"/>
                <a:ea typeface="Times New Roman" panose="02020603050405020304" pitchFamily="18" charset="0"/>
              </a:rPr>
              <a:t>):</a:t>
            </a:r>
            <a:r>
              <a:rPr lang="zh-CN" altLang="en-US" sz="2400" dirty="0">
                <a:latin typeface="Arial" panose="020B0604020202020204" pitchFamily="34" charset="0"/>
                <a:ea typeface="宋体" panose="02010600030101010101" pitchFamily="2" charset="-122"/>
              </a:rPr>
              <a:t>符号位</a:t>
            </a:r>
            <a:r>
              <a:rPr lang="en-US" altLang="zh-CN" sz="2400" dirty="0">
                <a:latin typeface="Times New Roman" panose="02020603050405020304" pitchFamily="18" charset="0"/>
                <a:ea typeface="Times New Roman" panose="02020603050405020304" pitchFamily="18" charset="0"/>
              </a:rPr>
              <a:t>S</a:t>
            </a:r>
            <a:r>
              <a:rPr lang="zh-CN" altLang="en-US" sz="2400" dirty="0">
                <a:latin typeface="Arial" panose="020B0604020202020204" pitchFamily="34" charset="0"/>
                <a:ea typeface="宋体" panose="02010600030101010101" pitchFamily="2" charset="-122"/>
              </a:rPr>
              <a:t>为</a:t>
            </a:r>
            <a:r>
              <a:rPr lang="en-US" altLang="zh-CN" sz="2400" dirty="0">
                <a:latin typeface="Times New Roman" panose="02020603050405020304" pitchFamily="18" charset="0"/>
                <a:ea typeface="Times New Roman" panose="02020603050405020304" pitchFamily="18" charset="0"/>
              </a:rPr>
              <a:t>1</a:t>
            </a:r>
            <a:r>
              <a:rPr lang="zh-CN" altLang="en-US" sz="2400" dirty="0">
                <a:latin typeface="Arial" panose="020B0604020202020204" pitchFamily="34" charset="0"/>
                <a:ea typeface="宋体" panose="02010600030101010101" pitchFamily="2" charset="-122"/>
              </a:rPr>
              <a:t>位，阶码</a:t>
            </a:r>
            <a:r>
              <a:rPr lang="en-US" altLang="zh-CN" sz="2400" dirty="0">
                <a:latin typeface="Times New Roman" panose="02020603050405020304" pitchFamily="18" charset="0"/>
                <a:ea typeface="Times New Roman" panose="02020603050405020304" pitchFamily="18" charset="0"/>
              </a:rPr>
              <a:t>11</a:t>
            </a:r>
            <a:r>
              <a:rPr lang="zh-CN" altLang="en-US" sz="2400" dirty="0">
                <a:latin typeface="Arial" panose="020B0604020202020204" pitchFamily="34" charset="0"/>
                <a:ea typeface="宋体" panose="02010600030101010101" pitchFamily="2" charset="-122"/>
              </a:rPr>
              <a:t>位，</a:t>
            </a:r>
            <a:endParaRPr lang="zh-CN" altLang="en-US" sz="2400" dirty="0">
              <a:latin typeface="Arial" panose="020B0604020202020204" pitchFamily="34" charset="0"/>
              <a:ea typeface="宋体" panose="02010600030101010101" pitchFamily="2" charset="-122"/>
            </a:endParaRPr>
          </a:p>
          <a:p>
            <a:pPr lvl="0"/>
            <a:r>
              <a:rPr lang="zh-CN" altLang="en-US" sz="2400" dirty="0">
                <a:latin typeface="Arial" panose="020B0604020202020204" pitchFamily="34" charset="0"/>
                <a:ea typeface="宋体" panose="02010600030101010101" pitchFamily="2" charset="-122"/>
              </a:rPr>
              <a:t>  </a:t>
            </a:r>
            <a:r>
              <a:rPr lang="en-US" altLang="zh-CN" sz="2400" dirty="0">
                <a:latin typeface="Times New Roman" panose="02020603050405020304" pitchFamily="18" charset="0"/>
                <a:ea typeface="Times New Roman" panose="02020603050405020304" pitchFamily="18" charset="0"/>
              </a:rPr>
              <a:t>M</a:t>
            </a:r>
            <a:r>
              <a:rPr lang="zh-CN" altLang="en-US" sz="2400" dirty="0">
                <a:latin typeface="Arial" panose="020B0604020202020204" pitchFamily="34" charset="0"/>
                <a:ea typeface="宋体" panose="02010600030101010101" pitchFamily="2" charset="-122"/>
              </a:rPr>
              <a:t>为</a:t>
            </a:r>
            <a:r>
              <a:rPr lang="en-US" altLang="zh-CN" sz="2400" dirty="0">
                <a:latin typeface="Times New Roman" panose="02020603050405020304" pitchFamily="18" charset="0"/>
                <a:ea typeface="Times New Roman" panose="02020603050405020304" pitchFamily="18" charset="0"/>
              </a:rPr>
              <a:t>52</a:t>
            </a:r>
            <a:r>
              <a:rPr lang="zh-CN" altLang="en-US" sz="2400" dirty="0">
                <a:latin typeface="Arial" panose="020B0604020202020204" pitchFamily="34" charset="0"/>
                <a:ea typeface="宋体" panose="02010600030101010101" pitchFamily="2" charset="-122"/>
              </a:rPr>
              <a:t>位。</a:t>
            </a:r>
            <a:r>
              <a:rPr lang="zh-CN" altLang="en-US" sz="2400" dirty="0">
                <a:latin typeface="Times New Roman" panose="02020603050405020304" pitchFamily="18" charset="0"/>
                <a:ea typeface="Times New Roman" panose="02020603050405020304" pitchFamily="18" charset="0"/>
              </a:rPr>
              <a:t> </a:t>
            </a:r>
            <a:endParaRPr lang="zh-CN" altLang="en-US" sz="2400" dirty="0">
              <a:latin typeface="Times New Roman" panose="02020603050405020304" pitchFamily="18" charset="0"/>
              <a:ea typeface="Times New Roman" panose="02020603050405020304" pitchFamily="18" charset="0"/>
            </a:endParaRPr>
          </a:p>
        </p:txBody>
      </p:sp>
      <p:sp>
        <p:nvSpPr>
          <p:cNvPr id="27657" name="Rectangle 8"/>
          <p:cNvSpPr/>
          <p:nvPr/>
        </p:nvSpPr>
        <p:spPr>
          <a:xfrm>
            <a:off x="1144588" y="4500563"/>
            <a:ext cx="2012950" cy="457200"/>
          </a:xfrm>
          <a:prstGeom prst="rect">
            <a:avLst/>
          </a:prstGeom>
          <a:noFill/>
          <a:ln w="9525">
            <a:noFill/>
            <a:miter/>
          </a:ln>
        </p:spPr>
        <p:txBody>
          <a:bodyPr wrap="none" anchor="t">
            <a:spAutoFit/>
          </a:bodyPr>
          <a:lstStyle/>
          <a:p>
            <a:pPr lvl="0"/>
            <a:r>
              <a:rPr lang="zh-CN" altLang="en-US" sz="2400" dirty="0">
                <a:latin typeface="Arial" panose="020B0604020202020204" pitchFamily="34" charset="0"/>
                <a:ea typeface="宋体" panose="02010600030101010101" pitchFamily="2" charset="-122"/>
              </a:rPr>
              <a:t>规格化数为：</a:t>
            </a:r>
            <a:endParaRPr lang="zh-CN" altLang="en-US" sz="2400" dirty="0">
              <a:latin typeface="Arial" panose="020B0604020202020204" pitchFamily="34" charset="0"/>
              <a:ea typeface="宋体" panose="02010600030101010101" pitchFamily="2" charset="-122"/>
            </a:endParaRPr>
          </a:p>
        </p:txBody>
      </p:sp>
      <p:sp>
        <p:nvSpPr>
          <p:cNvPr id="27658" name="Rectangle 9"/>
          <p:cNvSpPr/>
          <p:nvPr/>
        </p:nvSpPr>
        <p:spPr>
          <a:xfrm>
            <a:off x="3001963" y="4500563"/>
            <a:ext cx="3841750" cy="457200"/>
          </a:xfrm>
          <a:prstGeom prst="rect">
            <a:avLst/>
          </a:prstGeom>
          <a:noFill/>
          <a:ln w="9525">
            <a:noFill/>
            <a:miter/>
          </a:ln>
        </p:spPr>
        <p:txBody>
          <a:bodyPr wrap="none" anchor="t">
            <a:spAutoFit/>
          </a:bodyPr>
          <a:lstStyle/>
          <a:p>
            <a:pPr lvl="0"/>
            <a:r>
              <a:rPr lang="en-US" altLang="zh-CN" sz="2400" dirty="0">
                <a:solidFill>
                  <a:srgbClr val="FF0000"/>
                </a:solidFill>
                <a:latin typeface="Times New Roman" panose="02020603050405020304" pitchFamily="18" charset="0"/>
                <a:ea typeface="Times New Roman" panose="02020603050405020304" pitchFamily="18" charset="0"/>
              </a:rPr>
              <a:t>N=(</a:t>
            </a:r>
            <a:r>
              <a:rPr lang="en-US" altLang="zh-CN" sz="2400" dirty="0">
                <a:solidFill>
                  <a:srgbClr val="FF0000"/>
                </a:solidFill>
                <a:latin typeface="Arial" panose="020B0604020202020204" pitchFamily="34" charset="0"/>
                <a:ea typeface="Times New Roman" panose="02020603050405020304" pitchFamily="18" charset="0"/>
              </a:rPr>
              <a:t>–</a:t>
            </a:r>
            <a:r>
              <a:rPr lang="en-US" altLang="zh-CN" sz="2400" dirty="0">
                <a:solidFill>
                  <a:srgbClr val="FF0000"/>
                </a:solidFill>
                <a:latin typeface="Times New Roman" panose="02020603050405020304" pitchFamily="18" charset="0"/>
                <a:ea typeface="Times New Roman" panose="02020603050405020304" pitchFamily="18" charset="0"/>
              </a:rPr>
              <a:t>1)</a:t>
            </a:r>
            <a:r>
              <a:rPr lang="en-US" altLang="zh-CN" sz="2400" baseline="30000" dirty="0">
                <a:solidFill>
                  <a:srgbClr val="FF0000"/>
                </a:solidFill>
                <a:latin typeface="Times New Roman" panose="02020603050405020304" pitchFamily="18" charset="0"/>
                <a:ea typeface="Times New Roman" panose="02020603050405020304" pitchFamily="18" charset="0"/>
              </a:rPr>
              <a:t>S</a:t>
            </a:r>
            <a:r>
              <a:rPr lang="en-US" altLang="zh-CN" sz="2400" dirty="0">
                <a:solidFill>
                  <a:srgbClr val="FF0000"/>
                </a:solidFill>
                <a:latin typeface="Arial" panose="020B0604020202020204" pitchFamily="34" charset="0"/>
                <a:ea typeface="宋体" panose="02010600030101010101" pitchFamily="2" charset="-122"/>
              </a:rPr>
              <a:t>×</a:t>
            </a:r>
            <a:r>
              <a:rPr lang="en-US" altLang="zh-CN" sz="2400" dirty="0">
                <a:solidFill>
                  <a:srgbClr val="FF0000"/>
                </a:solidFill>
                <a:latin typeface="Times New Roman" panose="02020603050405020304" pitchFamily="18" charset="0"/>
                <a:ea typeface="Times New Roman" panose="02020603050405020304" pitchFamily="18" charset="0"/>
              </a:rPr>
              <a:t>2</a:t>
            </a:r>
            <a:r>
              <a:rPr lang="en-US" altLang="zh-CN" sz="2400" baseline="30000" dirty="0">
                <a:solidFill>
                  <a:srgbClr val="FF0000"/>
                </a:solidFill>
                <a:latin typeface="Times New Roman" panose="02020603050405020304" pitchFamily="18" charset="0"/>
                <a:ea typeface="Times New Roman" panose="02020603050405020304" pitchFamily="18" charset="0"/>
              </a:rPr>
              <a:t>E</a:t>
            </a:r>
            <a:r>
              <a:rPr lang="en-US" altLang="zh-CN" sz="2400" baseline="30000" dirty="0">
                <a:solidFill>
                  <a:srgbClr val="FF0000"/>
                </a:solidFill>
                <a:latin typeface="Arial" panose="020B0604020202020204" pitchFamily="34" charset="0"/>
                <a:ea typeface="Times New Roman" panose="02020603050405020304" pitchFamily="18" charset="0"/>
              </a:rPr>
              <a:t>–</a:t>
            </a:r>
            <a:r>
              <a:rPr lang="en-US" altLang="zh-CN" sz="2400" baseline="30000" dirty="0">
                <a:solidFill>
                  <a:srgbClr val="FF0000"/>
                </a:solidFill>
                <a:latin typeface="Times New Roman" panose="02020603050405020304" pitchFamily="18" charset="0"/>
                <a:ea typeface="Times New Roman" panose="02020603050405020304" pitchFamily="18" charset="0"/>
              </a:rPr>
              <a:t>1023</a:t>
            </a:r>
            <a:r>
              <a:rPr lang="en-US" altLang="zh-CN" sz="2400" dirty="0">
                <a:solidFill>
                  <a:srgbClr val="FF0000"/>
                </a:solidFill>
                <a:latin typeface="Times New Roman" panose="02020603050405020304" pitchFamily="18" charset="0"/>
                <a:ea typeface="Times New Roman" panose="02020603050405020304" pitchFamily="18" charset="0"/>
              </a:rPr>
              <a:t> </a:t>
            </a:r>
            <a:r>
              <a:rPr lang="en-US" altLang="zh-CN" sz="2400" dirty="0">
                <a:solidFill>
                  <a:srgbClr val="FF0000"/>
                </a:solidFill>
                <a:latin typeface="Arial" panose="020B0604020202020204" pitchFamily="34" charset="0"/>
                <a:ea typeface="宋体" panose="02010600030101010101" pitchFamily="2" charset="-122"/>
              </a:rPr>
              <a:t>×</a:t>
            </a:r>
            <a:r>
              <a:rPr lang="en-US" altLang="zh-CN" sz="2400" dirty="0">
                <a:solidFill>
                  <a:srgbClr val="FF0000"/>
                </a:solidFill>
                <a:latin typeface="Times New Roman" panose="02020603050405020304" pitchFamily="18" charset="0"/>
                <a:ea typeface="Times New Roman" panose="02020603050405020304" pitchFamily="18" charset="0"/>
              </a:rPr>
              <a:t>(1.M)	</a:t>
            </a:r>
            <a:endParaRPr lang="zh-CN" altLang="en-US" sz="2400" dirty="0">
              <a:solidFill>
                <a:srgbClr val="FF0000"/>
              </a:solidFill>
              <a:latin typeface="Arial" panose="020B0604020202020204" pitchFamily="34" charset="0"/>
              <a:ea typeface="宋体" panose="02010600030101010101" pitchFamily="2" charset="-122"/>
            </a:endParaRPr>
          </a:p>
        </p:txBody>
      </p:sp>
      <p:sp>
        <p:nvSpPr>
          <p:cNvPr id="27659" name="Rectangle 6"/>
          <p:cNvSpPr/>
          <p:nvPr/>
        </p:nvSpPr>
        <p:spPr>
          <a:xfrm>
            <a:off x="1216025" y="5032375"/>
            <a:ext cx="6689725" cy="457200"/>
          </a:xfrm>
          <a:prstGeom prst="rect">
            <a:avLst/>
          </a:prstGeom>
          <a:noFill/>
          <a:ln w="9525">
            <a:noFill/>
            <a:miter/>
          </a:ln>
        </p:spPr>
        <p:txBody>
          <a:bodyPr anchor="t">
            <a:spAutoFit/>
          </a:bodyPr>
          <a:lstStyle/>
          <a:p>
            <a:pPr lvl="0"/>
            <a:r>
              <a:rPr lang="en-US" altLang="zh-CN" sz="2400" dirty="0">
                <a:latin typeface="Times New Roman" panose="02020603050405020304" pitchFamily="18" charset="0"/>
                <a:ea typeface="Times New Roman" panose="02020603050405020304" pitchFamily="18" charset="0"/>
              </a:rPr>
              <a:t>E= (2</a:t>
            </a:r>
            <a:r>
              <a:rPr lang="en-US" altLang="zh-CN" sz="2400" baseline="30000" dirty="0">
                <a:latin typeface="Times New Roman" panose="02020603050405020304" pitchFamily="18" charset="0"/>
                <a:ea typeface="Times New Roman" panose="02020603050405020304" pitchFamily="18" charset="0"/>
              </a:rPr>
              <a:t>10</a:t>
            </a:r>
            <a:r>
              <a:rPr lang="en-US" altLang="zh-CN" sz="2400" dirty="0">
                <a:latin typeface="Arial" panose="020B0604020202020204" pitchFamily="34" charset="0"/>
                <a:ea typeface="Times New Roman" panose="02020603050405020304" pitchFamily="18" charset="0"/>
              </a:rPr>
              <a:t>–</a:t>
            </a:r>
            <a:r>
              <a:rPr lang="en-US" altLang="zh-CN" sz="2400" dirty="0">
                <a:latin typeface="Times New Roman" panose="02020603050405020304" pitchFamily="18" charset="0"/>
                <a:ea typeface="Times New Roman" panose="02020603050405020304" pitchFamily="18" charset="0"/>
              </a:rPr>
              <a:t>1) +e=1023+e</a:t>
            </a:r>
            <a:r>
              <a:rPr lang="zh-CN" altLang="en-US" sz="2400" dirty="0">
                <a:latin typeface="Arial" panose="020B0604020202020204" pitchFamily="34" charset="0"/>
                <a:ea typeface="宋体" panose="02010600030101010101" pitchFamily="2" charset="-122"/>
              </a:rPr>
              <a:t>，</a:t>
            </a:r>
            <a:endParaRPr lang="en-US" altLang="x-none" sz="2400" dirty="0">
              <a:latin typeface="Times New Roman" panose="02020603050405020304" pitchFamily="18" charset="0"/>
              <a:ea typeface="Times New Roman" panose="02020603050405020304" pitchFamily="18" charset="0"/>
            </a:endParaRPr>
          </a:p>
        </p:txBody>
      </p:sp>
      <p:sp>
        <p:nvSpPr>
          <p:cNvPr id="27660" name="Rectangle 7"/>
          <p:cNvSpPr/>
          <p:nvPr/>
        </p:nvSpPr>
        <p:spPr>
          <a:xfrm>
            <a:off x="1216025" y="5643563"/>
            <a:ext cx="6402388" cy="457200"/>
          </a:xfrm>
          <a:prstGeom prst="rect">
            <a:avLst/>
          </a:prstGeom>
          <a:noFill/>
          <a:ln w="9525">
            <a:noFill/>
            <a:miter/>
          </a:ln>
        </p:spPr>
        <p:txBody>
          <a:bodyPr anchor="t">
            <a:spAutoFit/>
          </a:bodyPr>
          <a:lstStyle/>
          <a:p>
            <a:pPr lvl="0"/>
            <a:r>
              <a:rPr lang="en-US" altLang="zh-CN" sz="2400" dirty="0">
                <a:latin typeface="Times New Roman" panose="02020603050405020304" pitchFamily="18" charset="0"/>
                <a:ea typeface="Times New Roman" panose="02020603050405020304" pitchFamily="18" charset="0"/>
              </a:rPr>
              <a:t>e</a:t>
            </a:r>
            <a:r>
              <a:rPr lang="zh-CN" altLang="en-US" sz="2400" dirty="0">
                <a:latin typeface="Arial" panose="020B0604020202020204" pitchFamily="34" charset="0"/>
                <a:ea typeface="宋体" panose="02010600030101010101" pitchFamily="2" charset="-122"/>
              </a:rPr>
              <a:t>表示数的范围是</a:t>
            </a:r>
            <a:r>
              <a:rPr lang="en-US" altLang="zh-CN" sz="2400" dirty="0">
                <a:latin typeface="Times New Roman" panose="02020603050405020304" pitchFamily="18" charset="0"/>
                <a:ea typeface="Times New Roman" panose="02020603050405020304" pitchFamily="18" charset="0"/>
              </a:rPr>
              <a:t>[</a:t>
            </a:r>
            <a:r>
              <a:rPr lang="en-US" altLang="zh-CN" sz="2400" dirty="0">
                <a:latin typeface="Arial" panose="020B0604020202020204" pitchFamily="34" charset="0"/>
                <a:ea typeface="宋体" panose="02010600030101010101" pitchFamily="2" charset="-122"/>
              </a:rPr>
              <a:t>–</a:t>
            </a:r>
            <a:r>
              <a:rPr lang="en-US" altLang="zh-CN" sz="2400" dirty="0">
                <a:latin typeface="Times New Roman" panose="02020603050405020304" pitchFamily="18" charset="0"/>
                <a:ea typeface="Times New Roman" panose="02020603050405020304" pitchFamily="18" charset="0"/>
              </a:rPr>
              <a:t>1022, 1023], </a:t>
            </a:r>
            <a:r>
              <a:rPr lang="zh-CN" altLang="en-US" sz="2400" dirty="0">
                <a:latin typeface="Arial" panose="020B0604020202020204" pitchFamily="34" charset="0"/>
                <a:ea typeface="宋体" panose="02010600030101010101" pitchFamily="2" charset="-122"/>
              </a:rPr>
              <a:t>则</a:t>
            </a:r>
            <a:r>
              <a:rPr lang="en-US" altLang="zh-CN" sz="2400" dirty="0">
                <a:latin typeface="Times New Roman" panose="02020603050405020304" pitchFamily="18" charset="0"/>
                <a:ea typeface="Times New Roman" panose="02020603050405020304" pitchFamily="18" charset="0"/>
              </a:rPr>
              <a:t>E=[1, 2046]</a:t>
            </a:r>
            <a:endParaRPr lang="en-US" altLang="zh-CN" sz="2400" dirty="0">
              <a:latin typeface="Times New Roman" panose="02020603050405020304" pitchFamily="18" charset="0"/>
              <a:ea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idx="4294967295"/>
          </p:nvPr>
        </p:nvSpPr>
        <p:spPr>
          <a:xfrm>
            <a:off x="642938" y="795357"/>
            <a:ext cx="7924800" cy="4419600"/>
          </a:xfrm>
        </p:spPr>
        <p:txBody>
          <a:bodyPr wrap="square" lIns="91440" tIns="45720" rIns="91440" bIns="45720" numCol="1" anchor="t" anchorCtr="0" compatLnSpc="1"/>
          <a:lstStyle/>
          <a:p>
            <a:pPr marL="342900" marR="0" lvl="0" indent="-342900" algn="just" defTabSz="914400" rtl="0" eaLnBrk="1" fontAlgn="base" latinLnBrk="0" hangingPunct="1">
              <a:spcBef>
                <a:spcPct val="30000"/>
              </a:spcBef>
              <a:spcAft>
                <a:spcPct val="20000"/>
              </a:spcAft>
              <a:buClrTx/>
              <a:buSzTx/>
              <a:buFont typeface="Wingdings" panose="05000000000000000000" pitchFamily="2" charset="2"/>
              <a:buNone/>
              <a:defRPr/>
            </a:pPr>
            <a:r>
              <a:rPr kumimoji="1" lang="en-US" altLang="zh-CN" sz="24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Times New Roman" panose="02020603050405020304" pitchFamily="18" charset="0"/>
              </a:rPr>
              <a:t>3. </a:t>
            </a:r>
            <a:r>
              <a:rPr kumimoji="1" lang="zh-CN" altLang="en-US" sz="24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mn-ea"/>
                <a:cs typeface="+mn-cs"/>
              </a:rPr>
              <a:t>程序控制指令</a:t>
            </a:r>
            <a:endParaRPr kumimoji="1" lang="zh-CN" altLang="en-US" sz="24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mn-ea"/>
              <a:cs typeface="+mn-cs"/>
            </a:endParaRPr>
          </a:p>
        </p:txBody>
      </p:sp>
      <p:sp>
        <p:nvSpPr>
          <p:cNvPr id="13315" name="Rectangle 4"/>
          <p:cNvSpPr/>
          <p:nvPr/>
        </p:nvSpPr>
        <p:spPr>
          <a:xfrm>
            <a:off x="0" y="1366857"/>
            <a:ext cx="8643938" cy="769937"/>
          </a:xfrm>
          <a:prstGeom prst="rect">
            <a:avLst/>
          </a:prstGeom>
          <a:noFill/>
          <a:ln w="9525">
            <a:noFill/>
          </a:ln>
        </p:spPr>
        <p:txBody>
          <a:bodyPr anchor="t">
            <a:spAutoFit/>
          </a:bodyPr>
          <a:lstStyle/>
          <a:p>
            <a:pPr lvl="0" indent="733425" algn="just" eaLnBrk="0" hangingPunct="0"/>
            <a:r>
              <a:rPr lang="zh-CN" altLang="en-US" dirty="0">
                <a:latin typeface="Times New Roman" panose="02020603050405020304" pitchFamily="18" charset="0"/>
                <a:ea typeface="新宋体" panose="02010609030101010101" charset="-122"/>
              </a:rPr>
              <a:t>     功能：控制指令的转向</a:t>
            </a:r>
            <a:endParaRPr lang="zh-CN" altLang="en-US" dirty="0">
              <a:latin typeface="Times New Roman" panose="02020603050405020304" pitchFamily="18" charset="0"/>
              <a:ea typeface="Times New Roman" panose="02020603050405020304" pitchFamily="18" charset="0"/>
            </a:endParaRPr>
          </a:p>
          <a:p>
            <a:pPr lvl="0" indent="733425" eaLnBrk="0" hangingPunct="0"/>
            <a:endParaRPr lang="zh-CN" altLang="en-US" sz="2000" dirty="0">
              <a:latin typeface="Arial" panose="020B0604020202020204" pitchFamily="34" charset="0"/>
              <a:ea typeface="新宋体" panose="02010609030101010101" charset="-122"/>
            </a:endParaRPr>
          </a:p>
        </p:txBody>
      </p:sp>
      <p:sp>
        <p:nvSpPr>
          <p:cNvPr id="13316" name="Rectangle 5"/>
          <p:cNvSpPr/>
          <p:nvPr/>
        </p:nvSpPr>
        <p:spPr>
          <a:xfrm>
            <a:off x="2000250" y="1795482"/>
            <a:ext cx="6534150" cy="830262"/>
          </a:xfrm>
          <a:prstGeom prst="rect">
            <a:avLst/>
          </a:prstGeom>
          <a:noFill/>
          <a:ln w="9525">
            <a:noFill/>
          </a:ln>
        </p:spPr>
        <p:txBody>
          <a:bodyPr anchor="t">
            <a:spAutoFit/>
          </a:bodyPr>
          <a:lstStyle/>
          <a:p>
            <a:pPr lvl="0"/>
            <a:r>
              <a:rPr lang="zh-CN" altLang="en-US" dirty="0">
                <a:latin typeface="Times New Roman" panose="02020603050405020304" pitchFamily="18" charset="0"/>
                <a:ea typeface="新宋体" panose="02010609030101010101" charset="-122"/>
              </a:rPr>
              <a:t>包括：无条件转移，条件转移，调用，返回，中断返回等指令。</a:t>
            </a:r>
            <a:r>
              <a:rPr lang="zh-CN" altLang="en-US" dirty="0">
                <a:latin typeface="Arial" panose="020B0604020202020204" pitchFamily="34" charset="0"/>
                <a:ea typeface="新宋体" panose="02010609030101010101" charset="-122"/>
              </a:rPr>
              <a:t> </a:t>
            </a:r>
            <a:endParaRPr lang="zh-CN" altLang="en-US" dirty="0">
              <a:latin typeface="Arial" panose="020B0604020202020204" pitchFamily="34" charset="0"/>
              <a:ea typeface="新宋体" panose="02010609030101010101" charset="-122"/>
            </a:endParaRPr>
          </a:p>
        </p:txBody>
      </p:sp>
      <p:sp>
        <p:nvSpPr>
          <p:cNvPr id="13317" name="Rectangle 6"/>
          <p:cNvSpPr/>
          <p:nvPr/>
        </p:nvSpPr>
        <p:spPr>
          <a:xfrm>
            <a:off x="533400" y="2608282"/>
            <a:ext cx="8610600" cy="822325"/>
          </a:xfrm>
          <a:prstGeom prst="rect">
            <a:avLst/>
          </a:prstGeom>
          <a:noFill/>
          <a:ln w="9525">
            <a:noFill/>
          </a:ln>
        </p:spPr>
        <p:txBody>
          <a:bodyPr anchor="t">
            <a:spAutoFit/>
          </a:bodyPr>
          <a:lstStyle/>
          <a:p>
            <a:pPr lvl="0"/>
            <a:r>
              <a:rPr lang="zh-CN" altLang="en-US" dirty="0">
                <a:solidFill>
                  <a:srgbClr val="0000FF"/>
                </a:solidFill>
                <a:latin typeface="Times New Roman" panose="02020603050405020304" pitchFamily="18" charset="0"/>
                <a:ea typeface="Times New Roman" panose="02020603050405020304" pitchFamily="18" charset="0"/>
              </a:rPr>
              <a:t>  4.  </a:t>
            </a:r>
            <a:r>
              <a:rPr lang="en-US" altLang="zh-CN" dirty="0">
                <a:solidFill>
                  <a:srgbClr val="0000FF"/>
                </a:solidFill>
                <a:latin typeface="Times New Roman" panose="02020603050405020304" pitchFamily="18" charset="0"/>
                <a:ea typeface="Times New Roman" panose="02020603050405020304" pitchFamily="18" charset="0"/>
              </a:rPr>
              <a:t>I/O</a:t>
            </a:r>
            <a:r>
              <a:rPr lang="zh-CN" altLang="en-US" dirty="0">
                <a:solidFill>
                  <a:srgbClr val="0000FF"/>
                </a:solidFill>
                <a:latin typeface="Times New Roman" panose="02020603050405020304" pitchFamily="18" charset="0"/>
                <a:ea typeface="新宋体" panose="02010609030101010101" charset="-122"/>
              </a:rPr>
              <a:t>指令</a:t>
            </a:r>
            <a:endParaRPr lang="zh-CN" altLang="en-US" dirty="0">
              <a:solidFill>
                <a:srgbClr val="0000FF"/>
              </a:solidFill>
              <a:latin typeface="Times New Roman" panose="02020603050405020304" pitchFamily="18" charset="0"/>
              <a:ea typeface="Times New Roman" panose="02020603050405020304" pitchFamily="18" charset="0"/>
            </a:endParaRPr>
          </a:p>
          <a:p>
            <a:pPr lvl="0" eaLnBrk="0" hangingPunct="0"/>
            <a:endParaRPr lang="zh-CN" altLang="en-US" dirty="0">
              <a:solidFill>
                <a:srgbClr val="0000FF"/>
              </a:solidFill>
              <a:latin typeface="Arial" panose="020B0604020202020204" pitchFamily="34" charset="0"/>
              <a:ea typeface="新宋体" panose="02010609030101010101" charset="-122"/>
            </a:endParaRPr>
          </a:p>
        </p:txBody>
      </p:sp>
      <p:sp>
        <p:nvSpPr>
          <p:cNvPr id="13318" name="Rectangle 7"/>
          <p:cNvSpPr/>
          <p:nvPr/>
        </p:nvSpPr>
        <p:spPr>
          <a:xfrm>
            <a:off x="428625" y="3081357"/>
            <a:ext cx="9144000" cy="461962"/>
          </a:xfrm>
          <a:prstGeom prst="rect">
            <a:avLst/>
          </a:prstGeom>
          <a:noFill/>
          <a:ln w="9525">
            <a:noFill/>
          </a:ln>
        </p:spPr>
        <p:txBody>
          <a:bodyPr anchor="t">
            <a:spAutoFit/>
          </a:bodyPr>
          <a:lstStyle/>
          <a:p>
            <a:pPr lvl="0"/>
            <a:r>
              <a:rPr lang="zh-CN" altLang="en-US" dirty="0">
                <a:latin typeface="Times New Roman" panose="02020603050405020304" pitchFamily="18" charset="0"/>
                <a:ea typeface="新宋体" panose="02010609030101010101" charset="-122"/>
              </a:rPr>
              <a:t>        功能：</a:t>
            </a:r>
            <a:r>
              <a:rPr lang="zh-CN" altLang="en-US" dirty="0">
                <a:latin typeface="Arial" panose="020B0604020202020204" pitchFamily="34" charset="0"/>
                <a:ea typeface="新宋体" panose="02010609030101010101" charset="-122"/>
              </a:rPr>
              <a:t> </a:t>
            </a:r>
            <a:endParaRPr lang="zh-CN" altLang="en-US" dirty="0">
              <a:latin typeface="Arial" panose="020B0604020202020204" pitchFamily="34" charset="0"/>
              <a:ea typeface="新宋体" panose="02010609030101010101" charset="-122"/>
            </a:endParaRPr>
          </a:p>
        </p:txBody>
      </p:sp>
      <p:sp>
        <p:nvSpPr>
          <p:cNvPr id="13319" name="Rectangle 8"/>
          <p:cNvSpPr/>
          <p:nvPr/>
        </p:nvSpPr>
        <p:spPr>
          <a:xfrm>
            <a:off x="1285875" y="3081357"/>
            <a:ext cx="6572250" cy="830262"/>
          </a:xfrm>
          <a:prstGeom prst="rect">
            <a:avLst/>
          </a:prstGeom>
          <a:noFill/>
          <a:ln w="9525">
            <a:noFill/>
          </a:ln>
        </p:spPr>
        <p:txBody>
          <a:bodyPr anchor="t">
            <a:spAutoFit/>
          </a:bodyPr>
          <a:lstStyle/>
          <a:p>
            <a:pPr lvl="0" indent="736600" algn="just" eaLnBrk="0" hangingPunct="0"/>
            <a:r>
              <a:rPr lang="zh-CN" altLang="en-US" dirty="0">
                <a:latin typeface="Times New Roman" panose="02020603050405020304" pitchFamily="18" charset="0"/>
                <a:ea typeface="黑体" panose="02010609060101010101" pitchFamily="49" charset="-122"/>
              </a:rPr>
              <a:t>① </a:t>
            </a:r>
            <a:r>
              <a:rPr lang="zh-CN" altLang="en-US" dirty="0">
                <a:latin typeface="Times New Roman" panose="02020603050405020304" pitchFamily="18" charset="0"/>
                <a:ea typeface="新宋体" panose="02010609030101010101" charset="-122"/>
              </a:rPr>
              <a:t>控制外设的动作；</a:t>
            </a:r>
            <a:endParaRPr lang="zh-CN" altLang="en-US" dirty="0">
              <a:latin typeface="Times New Roman" panose="02020603050405020304" pitchFamily="18" charset="0"/>
              <a:ea typeface="Times New Roman" panose="02020603050405020304" pitchFamily="18" charset="0"/>
            </a:endParaRPr>
          </a:p>
          <a:p>
            <a:pPr lvl="0" indent="736600" eaLnBrk="0" hangingPunct="0"/>
            <a:endParaRPr lang="zh-CN" altLang="en-US" dirty="0">
              <a:latin typeface="Arial" panose="020B0604020202020204" pitchFamily="34" charset="0"/>
              <a:ea typeface="新宋体" panose="02010609030101010101" charset="-122"/>
            </a:endParaRPr>
          </a:p>
        </p:txBody>
      </p:sp>
      <p:sp>
        <p:nvSpPr>
          <p:cNvPr id="13320" name="Rectangle 9"/>
          <p:cNvSpPr/>
          <p:nvPr/>
        </p:nvSpPr>
        <p:spPr>
          <a:xfrm>
            <a:off x="1571625" y="3509982"/>
            <a:ext cx="9144000" cy="830262"/>
          </a:xfrm>
          <a:prstGeom prst="rect">
            <a:avLst/>
          </a:prstGeom>
          <a:noFill/>
          <a:ln w="9525">
            <a:noFill/>
          </a:ln>
        </p:spPr>
        <p:txBody>
          <a:bodyPr anchor="t">
            <a:spAutoFit/>
          </a:bodyPr>
          <a:lstStyle/>
          <a:p>
            <a:pPr lvl="0" algn="just"/>
            <a:r>
              <a:rPr lang="zh-CN" altLang="en-US" dirty="0">
                <a:latin typeface="Times New Roman" panose="02020603050405020304" pitchFamily="18" charset="0"/>
                <a:ea typeface="Times New Roman" panose="02020603050405020304" pitchFamily="18" charset="0"/>
              </a:rPr>
              <a:t>       </a:t>
            </a:r>
            <a:r>
              <a:rPr lang="zh-CN" altLang="en-US" dirty="0">
                <a:latin typeface="Times New Roman" panose="02020603050405020304" pitchFamily="18" charset="0"/>
                <a:ea typeface="黑体" panose="02010609060101010101" pitchFamily="49" charset="-122"/>
              </a:rPr>
              <a:t>②</a:t>
            </a:r>
            <a:r>
              <a:rPr lang="zh-CN" altLang="en-US" dirty="0">
                <a:latin typeface="Times New Roman" panose="02020603050405020304" pitchFamily="18" charset="0"/>
                <a:ea typeface="Times New Roman" panose="02020603050405020304" pitchFamily="18" charset="0"/>
              </a:rPr>
              <a:t> </a:t>
            </a:r>
            <a:r>
              <a:rPr lang="zh-CN" altLang="en-US" dirty="0">
                <a:latin typeface="Times New Roman" panose="02020603050405020304" pitchFamily="18" charset="0"/>
                <a:ea typeface="新宋体" panose="02010609030101010101" charset="-122"/>
              </a:rPr>
              <a:t>测试外设的工作状态；</a:t>
            </a:r>
            <a:endParaRPr lang="zh-CN" altLang="en-US" dirty="0">
              <a:latin typeface="Times New Roman" panose="02020603050405020304" pitchFamily="18" charset="0"/>
              <a:ea typeface="Times New Roman" panose="02020603050405020304" pitchFamily="18" charset="0"/>
            </a:endParaRPr>
          </a:p>
          <a:p>
            <a:pPr lvl="0" eaLnBrk="0" hangingPunct="0"/>
            <a:endParaRPr lang="zh-CN" altLang="en-US" dirty="0">
              <a:latin typeface="Arial" panose="020B0604020202020204" pitchFamily="34" charset="0"/>
              <a:ea typeface="新宋体" panose="02010609030101010101" charset="-122"/>
            </a:endParaRPr>
          </a:p>
        </p:txBody>
      </p:sp>
      <p:sp>
        <p:nvSpPr>
          <p:cNvPr id="13321" name="Rectangle 10"/>
          <p:cNvSpPr/>
          <p:nvPr/>
        </p:nvSpPr>
        <p:spPr>
          <a:xfrm>
            <a:off x="1857375" y="3938607"/>
            <a:ext cx="5357813" cy="830262"/>
          </a:xfrm>
          <a:prstGeom prst="rect">
            <a:avLst/>
          </a:prstGeom>
          <a:noFill/>
          <a:ln w="9525">
            <a:noFill/>
          </a:ln>
        </p:spPr>
        <p:txBody>
          <a:bodyPr anchor="t">
            <a:spAutoFit/>
          </a:bodyPr>
          <a:lstStyle/>
          <a:p>
            <a:pPr lvl="0" algn="just"/>
            <a:r>
              <a:rPr lang="zh-CN" altLang="en-US" dirty="0">
                <a:latin typeface="Times New Roman" panose="02020603050405020304" pitchFamily="18" charset="0"/>
                <a:ea typeface="Times New Roman" panose="02020603050405020304" pitchFamily="18" charset="0"/>
              </a:rPr>
              <a:t>   </a:t>
            </a:r>
            <a:r>
              <a:rPr lang="zh-CN" altLang="en-US" dirty="0">
                <a:latin typeface="Times New Roman" panose="02020603050405020304" pitchFamily="18" charset="0"/>
                <a:ea typeface="黑体" panose="02010609060101010101" pitchFamily="49" charset="-122"/>
              </a:rPr>
              <a:t>③</a:t>
            </a:r>
            <a:r>
              <a:rPr lang="zh-CN" altLang="en-US" dirty="0">
                <a:latin typeface="Times New Roman" panose="02020603050405020304" pitchFamily="18" charset="0"/>
                <a:ea typeface="Times New Roman" panose="02020603050405020304" pitchFamily="18" charset="0"/>
              </a:rPr>
              <a:t> </a:t>
            </a:r>
            <a:r>
              <a:rPr lang="zh-CN" altLang="en-US" dirty="0">
                <a:latin typeface="Times New Roman" panose="02020603050405020304" pitchFamily="18" charset="0"/>
                <a:ea typeface="新宋体" panose="02010609030101010101" charset="-122"/>
              </a:rPr>
              <a:t>实现外设与主机间的数据交换。</a:t>
            </a:r>
            <a:endParaRPr lang="zh-CN" altLang="en-US" dirty="0">
              <a:latin typeface="Times New Roman" panose="02020603050405020304" pitchFamily="18" charset="0"/>
              <a:ea typeface="Times New Roman" panose="02020603050405020304" pitchFamily="18" charset="0"/>
            </a:endParaRPr>
          </a:p>
          <a:p>
            <a:pPr lvl="0" eaLnBrk="0" hangingPunct="0"/>
            <a:endParaRPr lang="zh-CN" altLang="en-US" dirty="0">
              <a:latin typeface="Arial" panose="020B0604020202020204" pitchFamily="34" charset="0"/>
              <a:ea typeface="新宋体" panose="02010609030101010101" charset="-122"/>
            </a:endParaRPr>
          </a:p>
        </p:txBody>
      </p:sp>
      <p:sp>
        <p:nvSpPr>
          <p:cNvPr id="13322" name="Rectangle 11"/>
          <p:cNvSpPr/>
          <p:nvPr/>
        </p:nvSpPr>
        <p:spPr>
          <a:xfrm>
            <a:off x="214313" y="4367232"/>
            <a:ext cx="7315200" cy="822325"/>
          </a:xfrm>
          <a:prstGeom prst="rect">
            <a:avLst/>
          </a:prstGeom>
          <a:noFill/>
          <a:ln w="9525">
            <a:noFill/>
          </a:ln>
        </p:spPr>
        <p:txBody>
          <a:bodyPr anchor="t">
            <a:spAutoFit/>
          </a:bodyPr>
          <a:lstStyle/>
          <a:p>
            <a:pPr lvl="0" indent="533400" eaLnBrk="0" hangingPunct="0"/>
            <a:r>
              <a:rPr lang="zh-CN" altLang="en-US" dirty="0">
                <a:solidFill>
                  <a:srgbClr val="0000FF"/>
                </a:solidFill>
                <a:latin typeface="Times New Roman" panose="02020603050405020304" pitchFamily="18" charset="0"/>
                <a:ea typeface="Times New Roman" panose="02020603050405020304" pitchFamily="18" charset="0"/>
              </a:rPr>
              <a:t>5. </a:t>
            </a:r>
            <a:r>
              <a:rPr lang="zh-CN" altLang="en-US" dirty="0">
                <a:solidFill>
                  <a:srgbClr val="0000FF"/>
                </a:solidFill>
                <a:latin typeface="Times New Roman" panose="02020603050405020304" pitchFamily="18" charset="0"/>
                <a:ea typeface="新宋体" panose="02010609030101010101" charset="-122"/>
              </a:rPr>
              <a:t>其他指令</a:t>
            </a:r>
            <a:endParaRPr lang="zh-CN" altLang="en-US" dirty="0">
              <a:solidFill>
                <a:srgbClr val="0000FF"/>
              </a:solidFill>
              <a:latin typeface="Times New Roman" panose="02020603050405020304" pitchFamily="18" charset="0"/>
              <a:ea typeface="Times New Roman" panose="02020603050405020304" pitchFamily="18" charset="0"/>
            </a:endParaRPr>
          </a:p>
          <a:p>
            <a:pPr lvl="0" indent="533400" eaLnBrk="0" hangingPunct="0"/>
            <a:endParaRPr lang="zh-CN" altLang="en-US" dirty="0">
              <a:solidFill>
                <a:srgbClr val="0000FF"/>
              </a:solidFill>
              <a:latin typeface="Arial" panose="020B0604020202020204" pitchFamily="34" charset="0"/>
              <a:ea typeface="新宋体" panose="02010609030101010101" charset="-122"/>
            </a:endParaRPr>
          </a:p>
        </p:txBody>
      </p:sp>
      <p:sp>
        <p:nvSpPr>
          <p:cNvPr id="13323" name="Rectangle 12"/>
          <p:cNvSpPr/>
          <p:nvPr/>
        </p:nvSpPr>
        <p:spPr>
          <a:xfrm>
            <a:off x="685800" y="4848244"/>
            <a:ext cx="7772400" cy="1200150"/>
          </a:xfrm>
          <a:prstGeom prst="rect">
            <a:avLst/>
          </a:prstGeom>
          <a:noFill/>
          <a:ln w="9525">
            <a:noFill/>
          </a:ln>
        </p:spPr>
        <p:txBody>
          <a:bodyPr anchor="t">
            <a:spAutoFit/>
          </a:bodyPr>
          <a:lstStyle/>
          <a:p>
            <a:pPr lvl="0" algn="just" eaLnBrk="0" hangingPunct="0"/>
            <a:r>
              <a:rPr lang="en-US" altLang="zh-CN" sz="2000" dirty="0">
                <a:latin typeface="Times New Roman" panose="02020603050405020304" pitchFamily="18" charset="0"/>
                <a:ea typeface="Times New Roman" panose="02020603050405020304" pitchFamily="18" charset="0"/>
              </a:rPr>
              <a:t>        </a:t>
            </a:r>
            <a:r>
              <a:rPr lang="en-US" altLang="zh-CN" dirty="0">
                <a:latin typeface="Times New Roman" panose="02020603050405020304" pitchFamily="18" charset="0"/>
                <a:ea typeface="Times New Roman" panose="02020603050405020304" pitchFamily="18" charset="0"/>
              </a:rPr>
              <a:t>PSW</a:t>
            </a:r>
            <a:r>
              <a:rPr lang="zh-CN" altLang="en-US" dirty="0">
                <a:latin typeface="Times New Roman" panose="02020603050405020304" pitchFamily="18" charset="0"/>
                <a:ea typeface="新宋体" panose="02010609030101010101" charset="-122"/>
              </a:rPr>
              <a:t>的置位、复位，测试指令，堆栈指令，特权指令，停机指令，控制台指令等。</a:t>
            </a:r>
            <a:endParaRPr lang="zh-CN" altLang="en-US" dirty="0">
              <a:latin typeface="Times New Roman" panose="02020603050405020304" pitchFamily="18" charset="0"/>
              <a:ea typeface="Times New Roman" panose="02020603050405020304" pitchFamily="18" charset="0"/>
            </a:endParaRPr>
          </a:p>
          <a:p>
            <a:pPr lvl="0" eaLnBrk="0" hangingPunct="0"/>
            <a:endParaRPr lang="zh-CN" altLang="en-US" dirty="0">
              <a:latin typeface="Arial" panose="020B0604020202020204" pitchFamily="34" charset="0"/>
              <a:ea typeface="新宋体" panose="02010609030101010101" charset="-122"/>
            </a:endParaRPr>
          </a:p>
        </p:txBody>
      </p:sp>
      <p:sp>
        <p:nvSpPr>
          <p:cNvPr id="2" name="日期占位符 1"/>
          <p:cNvSpPr>
            <a:spLocks noGrp="1"/>
          </p:cNvSpPr>
          <p:nvPr>
            <p:ph type="dt" sz="half" idx="10"/>
          </p:nvPr>
        </p:nvSpPr>
        <p:spPr>
          <a:xfrm>
            <a:off x="357158" y="6143644"/>
            <a:ext cx="1905000" cy="457200"/>
          </a:xfrm>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a:xfrm>
            <a:off x="6553200" y="5686444"/>
            <a:ext cx="1905000" cy="457200"/>
          </a:xfrm>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mn-ea"/>
              </a:rPr>
            </a:fld>
            <a:endParaRPr lang="en-US" altLang="zh-CN" sz="1400" b="0" strike="noStrike" noProof="1">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2</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、按照操作码分类</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413699" name="Rectangle 3"/>
          <p:cNvSpPr>
            <a:spLocks noGrp="1" noChangeArrowheads="1"/>
          </p:cNvSpPr>
          <p:nvPr>
            <p:ph idx="1"/>
          </p:nvPr>
        </p:nvSpPr>
        <p:spPr>
          <a:xfrm>
            <a:off x="684213" y="1268413"/>
            <a:ext cx="7772400" cy="4392613"/>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0"/>
              </a:spcBef>
              <a:spcAft>
                <a:spcPct val="20000"/>
              </a:spcAft>
              <a:buClrTx/>
              <a:buSzTx/>
              <a:buFontTx/>
              <a:buBlip>
                <a:blip r:embed="rId1"/>
              </a:buBlip>
              <a:defRPr/>
            </a:pPr>
            <a:r>
              <a:rPr kumimoji="1" lang="zh-CN" altLang="en-GB"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操作码长度固定：将操作码集中放在指令字的一个字段内。</a:t>
            </a:r>
            <a:endParaRPr kumimoji="1" lang="zh-CN" altLang="en-GB"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90000"/>
              </a:lnSpc>
              <a:spcBef>
                <a:spcPct val="0"/>
              </a:spcBef>
              <a:spcAft>
                <a:spcPct val="10000"/>
              </a:spcAft>
              <a:buClrTx/>
              <a:buSzTx/>
              <a:buFontTx/>
              <a:buBlip>
                <a:blip r:embed="rId2"/>
              </a:buBlip>
              <a:defRPr/>
            </a:pPr>
            <a:r>
              <a:rPr kumimoji="1" lang="en-GB" altLang="zh-CN"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 </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这种格式便于简化译码器的硬件设计，指令译码时间短，广泛应用于字长较长的计算机中。如</a:t>
            </a:r>
            <a:r>
              <a:rPr kumimoji="1" lang="en-US" altLang="zh-CN"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IBM370</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和</a:t>
            </a:r>
            <a:r>
              <a:rPr kumimoji="1" lang="en-US" altLang="zh-CN"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VAX-11</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系列机。</a:t>
            </a:r>
            <a:endParaRPr kumimoji="1" lang="en-US" altLang="zh-CN"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90000"/>
              </a:lnSpc>
              <a:spcBef>
                <a:spcPct val="0"/>
              </a:spcBef>
              <a:spcAft>
                <a:spcPct val="10000"/>
              </a:spcAft>
              <a:buClrTx/>
              <a:buSzTx/>
              <a:buFontTx/>
              <a:buBlip>
                <a:blip r:embed="rId2"/>
              </a:buBlip>
              <a:defRPr/>
            </a:pP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342900" marR="0" lvl="0" indent="-342900" algn="l" defTabSz="914400" rtl="0" eaLnBrk="1" fontAlgn="base" latinLnBrk="0" hangingPunct="1">
              <a:lnSpc>
                <a:spcPct val="90000"/>
              </a:lnSpc>
              <a:spcBef>
                <a:spcPct val="0"/>
              </a:spcBef>
              <a:spcAft>
                <a:spcPct val="20000"/>
              </a:spcAft>
              <a:buClrTx/>
              <a:buSzTx/>
              <a:buFontTx/>
              <a:buBlip>
                <a:blip r:embed="rId1"/>
              </a:buBlip>
              <a:defRPr/>
            </a:pP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操作码长度不固定：指令操作码分散在指令字的不同字段中，但指令字长度不变。</a:t>
            </a:r>
            <a:endPar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90000"/>
              </a:lnSpc>
              <a:spcBef>
                <a:spcPct val="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优点：可有效地压缩操作码的平均长度，减少指令字的总位数。</a:t>
            </a:r>
            <a:endParaRPr kumimoji="1" lang="en-US" altLang="zh-CN"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90000"/>
              </a:lnSpc>
              <a:spcBef>
                <a:spcPct val="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缺点：控制器设计难度大，译码复杂，需要更多硬件支持。</a:t>
            </a:r>
            <a:endParaRPr kumimoji="1" lang="en-US" altLang="zh-CN"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a:p>
            <a:pPr marL="742950" marR="0" lvl="1" indent="-285750" algn="l" defTabSz="914400" rtl="0" eaLnBrk="1" fontAlgn="base" latinLnBrk="0" hangingPunct="1">
              <a:lnSpc>
                <a:spcPct val="90000"/>
              </a:lnSpc>
              <a:spcBef>
                <a:spcPct val="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在字长较短的微机中被广泛采用。如</a:t>
            </a:r>
            <a:r>
              <a:rPr kumimoji="1" lang="en-US" altLang="zh-CN"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PDP-11</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a:t>
            </a:r>
            <a:r>
              <a:rPr kumimoji="1" lang="en-GB" altLang="zh-CN"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Intel8086/80386</a:t>
            </a:r>
            <a:r>
              <a:rPr kumimoji="1" lang="zh-CN" altLang="en-GB"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rPr>
              <a:t>等。</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panose="020B0604020202020204" pitchFamily="34" charset="0"/>
              <a:ea typeface="+mn-ea"/>
            </a:endParaRP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mn-ea"/>
              </a:rPr>
            </a:fld>
            <a:endParaRPr lang="en-US" altLang="zh-CN" sz="1400" b="0" strike="noStrike" noProof="1">
              <a:ea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p:cNvSpPr/>
          <p:nvPr/>
        </p:nvSpPr>
        <p:spPr>
          <a:xfrm>
            <a:off x="395288" y="2420938"/>
            <a:ext cx="2286000" cy="396875"/>
          </a:xfrm>
          <a:prstGeom prst="rect">
            <a:avLst/>
          </a:prstGeom>
          <a:noFill/>
          <a:ln w="9525">
            <a:noFill/>
          </a:ln>
        </p:spPr>
        <p:txBody>
          <a:bodyPr anchor="t">
            <a:spAutoFit/>
          </a:bodyPr>
          <a:lstStyle/>
          <a:p>
            <a:pPr lvl="0"/>
            <a:r>
              <a:rPr lang="zh-CN" altLang="en-US" sz="2000" dirty="0">
                <a:latin typeface="Times New Roman" panose="02020603050405020304" pitchFamily="18" charset="0"/>
                <a:ea typeface="新宋体" panose="02010609030101010101" charset="-122"/>
              </a:rPr>
              <a:t>单字长指令：</a:t>
            </a:r>
            <a:r>
              <a:rPr lang="zh-CN" altLang="en-US" sz="2000" dirty="0">
                <a:latin typeface="Arial" panose="020B0604020202020204" pitchFamily="34" charset="0"/>
                <a:ea typeface="新宋体" panose="02010609030101010101" charset="-122"/>
              </a:rPr>
              <a:t> </a:t>
            </a:r>
            <a:endParaRPr lang="zh-CN" altLang="en-US" sz="2000" dirty="0">
              <a:latin typeface="Arial" panose="020B0604020202020204" pitchFamily="34" charset="0"/>
              <a:ea typeface="新宋体" panose="02010609030101010101" charset="-122"/>
            </a:endParaRPr>
          </a:p>
        </p:txBody>
      </p:sp>
      <p:graphicFrame>
        <p:nvGraphicFramePr>
          <p:cNvPr id="17412" name="Group 4"/>
          <p:cNvGraphicFramePr>
            <a:graphicFrameLocks noGrp="1"/>
          </p:cNvGraphicFramePr>
          <p:nvPr/>
        </p:nvGraphicFramePr>
        <p:xfrm>
          <a:off x="2147888" y="2344738"/>
          <a:ext cx="1646237" cy="457200"/>
        </p:xfrm>
        <a:graphic>
          <a:graphicData uri="http://schemas.openxmlformats.org/drawingml/2006/table">
            <a:tbl>
              <a:tblPr/>
              <a:tblGrid>
                <a:gridCol w="1646237"/>
              </a:tblGrid>
              <a:tr h="457200">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OP</a:t>
                      </a:r>
                      <a:endParaRPr kumimoji="0" 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sp>
        <p:nvSpPr>
          <p:cNvPr id="15368" name="Rectangle 16"/>
          <p:cNvSpPr/>
          <p:nvPr/>
        </p:nvSpPr>
        <p:spPr>
          <a:xfrm>
            <a:off x="395288" y="3487738"/>
            <a:ext cx="7561262" cy="701675"/>
          </a:xfrm>
          <a:prstGeom prst="rect">
            <a:avLst/>
          </a:prstGeom>
          <a:noFill/>
          <a:ln w="9525">
            <a:noFill/>
          </a:ln>
        </p:spPr>
        <p:txBody>
          <a:bodyPr anchor="t">
            <a:spAutoFit/>
          </a:bodyPr>
          <a:lstStyle/>
          <a:p>
            <a:pPr lvl="0" algn="just"/>
            <a:r>
              <a:rPr lang="zh-CN" altLang="en-US" sz="2000" dirty="0">
                <a:latin typeface="Times New Roman" panose="02020603050405020304" pitchFamily="18" charset="0"/>
                <a:ea typeface="新宋体" panose="02010609030101010101" charset="-122"/>
              </a:rPr>
              <a:t>双字长指令：</a:t>
            </a:r>
            <a:endParaRPr lang="zh-CN" altLang="en-US" sz="2000" dirty="0">
              <a:latin typeface="Times New Roman" panose="02020603050405020304" pitchFamily="18" charset="0"/>
              <a:ea typeface="Times New Roman" panose="02020603050405020304" pitchFamily="18" charset="0"/>
            </a:endParaRPr>
          </a:p>
          <a:p>
            <a:pPr lvl="0" eaLnBrk="0" hangingPunct="0"/>
            <a:endParaRPr lang="zh-CN" altLang="en-US" sz="2000" dirty="0">
              <a:latin typeface="Arial" panose="020B0604020202020204" pitchFamily="34" charset="0"/>
              <a:ea typeface="新宋体" panose="02010609030101010101" charset="-122"/>
            </a:endParaRPr>
          </a:p>
        </p:txBody>
      </p:sp>
      <p:graphicFrame>
        <p:nvGraphicFramePr>
          <p:cNvPr id="17419" name="Group 11"/>
          <p:cNvGraphicFramePr>
            <a:graphicFrameLocks noGrp="1"/>
          </p:cNvGraphicFramePr>
          <p:nvPr/>
        </p:nvGraphicFramePr>
        <p:xfrm>
          <a:off x="2124075" y="3411538"/>
          <a:ext cx="3303588" cy="518160"/>
        </p:xfrm>
        <a:graphic>
          <a:graphicData uri="http://schemas.openxmlformats.org/drawingml/2006/table">
            <a:tbl>
              <a:tblPr/>
              <a:tblGrid>
                <a:gridCol w="1598613"/>
                <a:gridCol w="1704975"/>
              </a:tblGrid>
              <a:tr h="517525">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OP</a:t>
                      </a:r>
                      <a:endParaRPr kumimoji="0" 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endParaRPr kumimoji="0" lang="zh-CN" altLang="zh-CN"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r>
            </a:tbl>
          </a:graphicData>
        </a:graphic>
      </p:graphicFrame>
      <p:sp>
        <p:nvSpPr>
          <p:cNvPr id="15377" name="Rectangle 25"/>
          <p:cNvSpPr/>
          <p:nvPr/>
        </p:nvSpPr>
        <p:spPr>
          <a:xfrm>
            <a:off x="471488" y="4706938"/>
            <a:ext cx="7485062" cy="671512"/>
          </a:xfrm>
          <a:prstGeom prst="rect">
            <a:avLst/>
          </a:prstGeom>
          <a:noFill/>
          <a:ln w="9525">
            <a:noFill/>
          </a:ln>
        </p:spPr>
        <p:txBody>
          <a:bodyPr anchor="t">
            <a:spAutoFit/>
          </a:bodyPr>
          <a:lstStyle/>
          <a:p>
            <a:pPr lvl="0" algn="just"/>
            <a:r>
              <a:rPr lang="zh-CN" altLang="en-US" sz="2000" dirty="0">
                <a:latin typeface="Times New Roman" panose="02020603050405020304" pitchFamily="18" charset="0"/>
                <a:ea typeface="新宋体" panose="02010609030101010101" charset="-122"/>
              </a:rPr>
              <a:t>三字长指令：</a:t>
            </a:r>
            <a:endParaRPr lang="zh-CN" altLang="en-US" sz="2000" dirty="0">
              <a:latin typeface="Times New Roman" panose="02020603050405020304" pitchFamily="18" charset="0"/>
              <a:ea typeface="Times New Roman" panose="02020603050405020304" pitchFamily="18" charset="0"/>
            </a:endParaRPr>
          </a:p>
          <a:p>
            <a:pPr lvl="0" eaLnBrk="0" hangingPunct="0"/>
            <a:endParaRPr lang="zh-CN" altLang="en-US" sz="1800" dirty="0">
              <a:latin typeface="Arial" panose="020B0604020202020204" pitchFamily="34" charset="0"/>
              <a:ea typeface="新宋体" panose="02010609030101010101" charset="-122"/>
            </a:endParaRPr>
          </a:p>
        </p:txBody>
      </p:sp>
      <p:graphicFrame>
        <p:nvGraphicFramePr>
          <p:cNvPr id="17428" name="Group 20"/>
          <p:cNvGraphicFramePr>
            <a:graphicFrameLocks noGrp="1"/>
          </p:cNvGraphicFramePr>
          <p:nvPr/>
        </p:nvGraphicFramePr>
        <p:xfrm>
          <a:off x="2147888" y="4706938"/>
          <a:ext cx="5246687" cy="518160"/>
        </p:xfrm>
        <a:graphic>
          <a:graphicData uri="http://schemas.openxmlformats.org/drawingml/2006/table">
            <a:tbl>
              <a:tblPr/>
              <a:tblGrid>
                <a:gridCol w="1574800"/>
                <a:gridCol w="3671887"/>
              </a:tblGrid>
              <a:tr h="517525">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OP</a:t>
                      </a:r>
                      <a:endParaRPr kumimoji="0" 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endParaRPr kumimoji="0" lang="zh-CN" altLang="zh-CN"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r>
            </a:tbl>
          </a:graphicData>
        </a:graphic>
      </p:graphicFrame>
      <p:sp>
        <p:nvSpPr>
          <p:cNvPr id="15387" name="Text Box 29"/>
          <p:cNvSpPr txBox="1"/>
          <p:nvPr/>
        </p:nvSpPr>
        <p:spPr>
          <a:xfrm>
            <a:off x="468313" y="1341438"/>
            <a:ext cx="8104215" cy="523220"/>
          </a:xfrm>
          <a:prstGeom prst="rect">
            <a:avLst/>
          </a:prstGeom>
          <a:noFill/>
          <a:ln w="9525">
            <a:noFill/>
          </a:ln>
        </p:spPr>
        <p:txBody>
          <a:bodyPr wrap="square" anchor="t">
            <a:spAutoFit/>
          </a:bodyPr>
          <a:lstStyle/>
          <a:p>
            <a:pPr lvl="0"/>
            <a:r>
              <a:rPr lang="en-US" altLang="zh-CN" sz="2800" dirty="0" smtClean="0">
                <a:solidFill>
                  <a:srgbClr val="0000FF"/>
                </a:solidFill>
                <a:latin typeface="Arial" panose="020B0604020202020204" pitchFamily="34" charset="0"/>
                <a:ea typeface="新宋体" panose="02010609030101010101" charset="-122"/>
              </a:rPr>
              <a:t>IBM370(</a:t>
            </a:r>
            <a:r>
              <a:rPr lang="en-US" altLang="zh-CN" sz="2800" dirty="0" smtClean="0">
                <a:solidFill>
                  <a:srgbClr val="FF0000"/>
                </a:solidFill>
                <a:latin typeface="Arial" panose="020B0604020202020204" pitchFamily="34" charset="0"/>
                <a:ea typeface="新宋体" panose="02010609030101010101" charset="-122"/>
              </a:rPr>
              <a:t>OP-</a:t>
            </a:r>
            <a:r>
              <a:rPr kumimoji="1" lang="zh-CN" altLang="en-GB" sz="2800" kern="0" dirty="0" smtClean="0">
                <a:solidFill>
                  <a:srgbClr val="FF0000"/>
                </a:solidFill>
                <a:effectLst>
                  <a:outerShdw blurRad="38100" dist="38100" dir="2700000" algn="tl">
                    <a:srgbClr val="C0C0C0"/>
                  </a:outerShdw>
                </a:effectLst>
              </a:rPr>
              <a:t>操作码长度固定</a:t>
            </a:r>
            <a:r>
              <a:rPr lang="en-US" altLang="zh-CN" sz="2800" dirty="0" smtClean="0">
                <a:solidFill>
                  <a:srgbClr val="0000FF"/>
                </a:solidFill>
                <a:latin typeface="Arial" panose="020B0604020202020204" pitchFamily="34" charset="0"/>
                <a:ea typeface="新宋体" panose="02010609030101010101" charset="-122"/>
              </a:rPr>
              <a:t>)</a:t>
            </a:r>
            <a:r>
              <a:rPr lang="zh-CN" altLang="en-US" sz="2800" dirty="0" smtClean="0">
                <a:latin typeface="Times New Roman" panose="02020603050405020304" pitchFamily="18" charset="0"/>
                <a:ea typeface="新宋体" panose="02010609030101010101" charset="-122"/>
              </a:rPr>
              <a:t>指令格式</a:t>
            </a:r>
            <a:endParaRPr lang="zh-CN" altLang="en-US" sz="2800" dirty="0">
              <a:latin typeface="Times New Roman" panose="02020603050405020304" pitchFamily="18" charset="0"/>
              <a:ea typeface="新宋体" panose="02010609030101010101" charset="-122"/>
            </a:endParaRPr>
          </a:p>
        </p:txBody>
      </p:sp>
      <p:sp>
        <p:nvSpPr>
          <p:cNvPr id="15388" name="Line 30"/>
          <p:cNvSpPr/>
          <p:nvPr/>
        </p:nvSpPr>
        <p:spPr>
          <a:xfrm>
            <a:off x="5522913" y="4729163"/>
            <a:ext cx="0" cy="504825"/>
          </a:xfrm>
          <a:prstGeom prst="line">
            <a:avLst/>
          </a:prstGeom>
          <a:ln w="28575" cap="flat" cmpd="sng">
            <a:solidFill>
              <a:schemeClr val="tx1"/>
            </a:solidFill>
            <a:prstDash val="solid"/>
            <a:round/>
            <a:headEnd type="none" w="med" len="med"/>
            <a:tailEnd type="none" w="med" len="med"/>
          </a:ln>
        </p:spPr>
        <p:txBody>
          <a:bodyPr anchor="t"/>
          <a:lstStyle/>
          <a:p>
            <a:pPr lvl="0"/>
            <a:endParaRPr lang="zh-CN" altLang="en-US">
              <a:latin typeface="Times New Roman" panose="02020603050405020304" pitchFamily="18" charset="0"/>
              <a:ea typeface="新宋体" panose="02010609030101010101" charset="-122"/>
            </a:endParaRPr>
          </a:p>
        </p:txBody>
      </p:sp>
      <p:sp>
        <p:nvSpPr>
          <p:cNvPr id="15389" name="Text Box 31"/>
          <p:cNvSpPr txBox="1"/>
          <p:nvPr/>
        </p:nvSpPr>
        <p:spPr>
          <a:xfrm>
            <a:off x="3938588" y="3433763"/>
            <a:ext cx="1439862" cy="366712"/>
          </a:xfrm>
          <a:prstGeom prst="rect">
            <a:avLst/>
          </a:prstGeom>
          <a:noFill/>
          <a:ln w="9525">
            <a:noFill/>
          </a:ln>
        </p:spPr>
        <p:txBody>
          <a:bodyPr anchor="t">
            <a:spAutoFit/>
          </a:bodyPr>
          <a:lstStyle/>
          <a:p>
            <a:pPr lvl="0">
              <a:spcBef>
                <a:spcPct val="50000"/>
              </a:spcBef>
            </a:pPr>
            <a:r>
              <a:rPr lang="zh-CN" altLang="en-US" sz="1800" dirty="0">
                <a:latin typeface="Times New Roman" panose="02020603050405020304" pitchFamily="18" charset="0"/>
                <a:ea typeface="新宋体" panose="02010609030101010101" charset="-122"/>
              </a:rPr>
              <a:t>操作数地址</a:t>
            </a:r>
            <a:endParaRPr lang="zh-CN" altLang="en-US" sz="1800" dirty="0">
              <a:latin typeface="Times New Roman" panose="02020603050405020304" pitchFamily="18" charset="0"/>
              <a:ea typeface="新宋体" panose="02010609030101010101" charset="-122"/>
            </a:endParaRPr>
          </a:p>
        </p:txBody>
      </p:sp>
      <p:sp>
        <p:nvSpPr>
          <p:cNvPr id="15390" name="Text Box 32"/>
          <p:cNvSpPr txBox="1"/>
          <p:nvPr/>
        </p:nvSpPr>
        <p:spPr>
          <a:xfrm>
            <a:off x="4081463" y="4729163"/>
            <a:ext cx="1943100" cy="366712"/>
          </a:xfrm>
          <a:prstGeom prst="rect">
            <a:avLst/>
          </a:prstGeom>
          <a:noFill/>
          <a:ln w="9525">
            <a:noFill/>
          </a:ln>
        </p:spPr>
        <p:txBody>
          <a:bodyPr anchor="t">
            <a:spAutoFit/>
          </a:bodyPr>
          <a:lstStyle/>
          <a:p>
            <a:pPr lvl="0">
              <a:spcBef>
                <a:spcPct val="50000"/>
              </a:spcBef>
            </a:pPr>
            <a:r>
              <a:rPr lang="zh-CN" altLang="en-US" sz="1800" dirty="0">
                <a:latin typeface="Times New Roman" panose="02020603050405020304" pitchFamily="18" charset="0"/>
                <a:ea typeface="新宋体" panose="02010609030101010101" charset="-122"/>
              </a:rPr>
              <a:t>操作数地址</a:t>
            </a:r>
            <a:r>
              <a:rPr lang="en-US" altLang="zh-CN" sz="1800" dirty="0">
                <a:latin typeface="Times New Roman" panose="02020603050405020304" pitchFamily="18" charset="0"/>
                <a:ea typeface="新宋体" panose="02010609030101010101" charset="-122"/>
              </a:rPr>
              <a:t>1</a:t>
            </a:r>
            <a:endParaRPr lang="en-US" altLang="zh-CN" sz="1800" dirty="0">
              <a:latin typeface="Times New Roman" panose="02020603050405020304" pitchFamily="18" charset="0"/>
              <a:ea typeface="新宋体" panose="02010609030101010101" charset="-122"/>
            </a:endParaRPr>
          </a:p>
        </p:txBody>
      </p:sp>
      <p:sp>
        <p:nvSpPr>
          <p:cNvPr id="15391" name="Text Box 33"/>
          <p:cNvSpPr txBox="1"/>
          <p:nvPr/>
        </p:nvSpPr>
        <p:spPr>
          <a:xfrm>
            <a:off x="5738813" y="4802188"/>
            <a:ext cx="1943100" cy="366712"/>
          </a:xfrm>
          <a:prstGeom prst="rect">
            <a:avLst/>
          </a:prstGeom>
          <a:noFill/>
          <a:ln w="9525">
            <a:noFill/>
          </a:ln>
        </p:spPr>
        <p:txBody>
          <a:bodyPr anchor="t">
            <a:spAutoFit/>
          </a:bodyPr>
          <a:lstStyle/>
          <a:p>
            <a:pPr lvl="0">
              <a:spcBef>
                <a:spcPct val="50000"/>
              </a:spcBef>
            </a:pPr>
            <a:r>
              <a:rPr lang="zh-CN" altLang="en-US" sz="1800" dirty="0">
                <a:latin typeface="Times New Roman" panose="02020603050405020304" pitchFamily="18" charset="0"/>
                <a:ea typeface="新宋体" panose="02010609030101010101" charset="-122"/>
              </a:rPr>
              <a:t>操作数地址</a:t>
            </a:r>
            <a:r>
              <a:rPr lang="en-US" altLang="zh-CN" sz="1800" dirty="0">
                <a:latin typeface="Times New Roman" panose="02020603050405020304" pitchFamily="18" charset="0"/>
                <a:ea typeface="新宋体" panose="02010609030101010101" charset="-122"/>
              </a:rPr>
              <a:t>2</a:t>
            </a:r>
            <a:endParaRPr lang="en-US" altLang="zh-CN" sz="1800" dirty="0">
              <a:latin typeface="Times New Roman" panose="02020603050405020304" pitchFamily="18" charset="0"/>
              <a:ea typeface="新宋体" panose="02010609030101010101" charset="-122"/>
            </a:endParaRPr>
          </a:p>
        </p:txBody>
      </p:sp>
      <p:sp>
        <p:nvSpPr>
          <p:cNvPr id="15" name="Rectangle 2"/>
          <p:cNvSpPr txBox="1">
            <a:spLocks noChangeArrowheads="1"/>
          </p:cNvSpPr>
          <p:nvPr/>
        </p:nvSpPr>
        <p:spPr>
          <a:xfrm>
            <a:off x="684213" y="476250"/>
            <a:ext cx="7772400" cy="658813"/>
          </a:xfrm>
          <a:prstGeom prst="rect">
            <a:avLst/>
          </a:prstGeom>
        </p:spPr>
        <p:txBody>
          <a:bodyPr/>
          <a:lstStyle/>
          <a:p>
            <a:pPr marL="0" marR="0" lvl="0" indent="0" algn="ctr" defTabSz="914400" rtl="0" eaLnBrk="1" fontAlgn="base" latinLnBrk="0" hangingPunct="1">
              <a:spcBef>
                <a:spcPct val="0"/>
              </a:spcBef>
              <a:spcAft>
                <a:spcPct val="0"/>
              </a:spcAft>
              <a:buClrTx/>
              <a:buSzTx/>
              <a:buFontTx/>
              <a:buNone/>
              <a:defRPr/>
            </a:pPr>
            <a:r>
              <a:rPr kumimoji="1" lang="en-US" altLang="zh-CN"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2</a:t>
            </a:r>
            <a:r>
              <a:rPr kumimoji="1" lang="zh-CN" altLang="en-US"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、按照操作码分类</a:t>
            </a:r>
            <a:endParaRPr kumimoji="1" lang="zh-CN" altLang="en-US"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mn-ea"/>
              </a:rPr>
            </a:fld>
            <a:endParaRPr lang="en-US" altLang="zh-CN" sz="1400" b="0" strike="noStrike" noProof="1">
              <a:ea typeface="宋体" panose="02010600030101010101" pitchFamily="2" charset="-122"/>
            </a:endParaRPr>
          </a:p>
        </p:txBody>
      </p:sp>
      <p:sp>
        <p:nvSpPr>
          <p:cNvPr id="17" name="矩形 16"/>
          <p:cNvSpPr/>
          <p:nvPr/>
        </p:nvSpPr>
        <p:spPr>
          <a:xfrm>
            <a:off x="642910" y="5643578"/>
            <a:ext cx="2031325" cy="461665"/>
          </a:xfrm>
          <a:prstGeom prst="rect">
            <a:avLst/>
          </a:prstGeom>
        </p:spPr>
        <p:txBody>
          <a:bodyPr wrap="none">
            <a:spAutoFit/>
          </a:bodyPr>
          <a:lstStyle/>
          <a:p>
            <a:pPr lvl="0" algn="just"/>
            <a:r>
              <a:rPr lang="zh-CN" altLang="en-US" dirty="0" smtClean="0"/>
              <a:t>指令字长可变</a:t>
            </a:r>
            <a:endParaRPr lang="zh-CN" altLang="en-US" dirty="0">
              <a:ea typeface="Times New Roman" panose="02020603050405020304"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p:txBody>
          <a:bodyPr wrap="square" lIns="91440" tIns="45720" rIns="91440" bIns="45720" numCol="1" anchor="t" anchorCtr="0" compatLnSpc="1"/>
          <a:lstStyle/>
          <a:p>
            <a:pPr marL="342900" marR="0" lvl="0" indent="-342900" algn="l" defTabSz="914400" rtl="0" eaLnBrk="1" fontAlgn="base" latinLnBrk="0" hangingPunct="1">
              <a:spcBef>
                <a:spcPct val="30000"/>
              </a:spcBef>
              <a:spcAft>
                <a:spcPct val="20000"/>
              </a:spcAft>
              <a:buClrTx/>
              <a:buSzTx/>
              <a:buFont typeface="Wingdings" panose="05000000000000000000" pitchFamily="2" charset="2"/>
              <a:buNone/>
              <a:defRPr/>
            </a:pPr>
            <a:r>
              <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宋体" panose="02010600030101010101" pitchFamily="2" charset="-122"/>
                <a:cs typeface="+mn-cs"/>
              </a:rPr>
              <a:t>三地址指令</a:t>
            </a:r>
            <a:r>
              <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cs typeface="+mn-cs"/>
              </a:rPr>
              <a:t> </a:t>
            </a:r>
            <a:endPar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cs typeface="+mn-cs"/>
            </a:endParaRPr>
          </a:p>
        </p:txBody>
      </p:sp>
      <p:graphicFrame>
        <p:nvGraphicFramePr>
          <p:cNvPr id="9220" name="Group 4"/>
          <p:cNvGraphicFramePr>
            <a:graphicFrameLocks noGrp="1"/>
          </p:cNvGraphicFramePr>
          <p:nvPr/>
        </p:nvGraphicFramePr>
        <p:xfrm>
          <a:off x="1524000" y="2362200"/>
          <a:ext cx="6096000" cy="609600"/>
        </p:xfrm>
        <a:graphic>
          <a:graphicData uri="http://schemas.openxmlformats.org/drawingml/2006/table">
            <a:tbl>
              <a:tblPr/>
              <a:tblGrid>
                <a:gridCol w="1524000"/>
                <a:gridCol w="1524000"/>
                <a:gridCol w="1524000"/>
                <a:gridCol w="1524000"/>
              </a:tblGrid>
              <a:tr h="609600">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OP</a:t>
                      </a:r>
                      <a:endParaRPr kumimoji="0" 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a:t>
                      </a:r>
                      <a:r>
                        <a:rPr kumimoji="0" lang="en-US" sz="28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a:t>
                      </a:r>
                      <a:r>
                        <a:rPr kumimoji="0" lang="en-US" sz="28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a:t>
                      </a:r>
                      <a:r>
                        <a:rPr kumimoji="0" lang="en-US" sz="28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zh-CN" alt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r>
            </a:tbl>
          </a:graphicData>
        </a:graphic>
      </p:graphicFrame>
      <p:sp>
        <p:nvSpPr>
          <p:cNvPr id="18446" name="Rectangle 20"/>
          <p:cNvSpPr/>
          <p:nvPr/>
        </p:nvSpPr>
        <p:spPr>
          <a:xfrm>
            <a:off x="1600200" y="3230563"/>
            <a:ext cx="2514600" cy="457200"/>
          </a:xfrm>
          <a:prstGeom prst="rect">
            <a:avLst/>
          </a:prstGeom>
          <a:noFill/>
          <a:ln w="9525">
            <a:noFill/>
          </a:ln>
        </p:spPr>
        <p:txBody>
          <a:bodyPr anchor="t">
            <a:spAutoFit/>
          </a:bodyPr>
          <a:lstStyle/>
          <a:p>
            <a:pPr lvl="0"/>
            <a:r>
              <a:rPr lang="zh-CN" altLang="en-US" dirty="0">
                <a:latin typeface="Times New Roman" panose="02020603050405020304" pitchFamily="18" charset="0"/>
                <a:ea typeface="新宋体" panose="02010609030101010101" charset="-122"/>
              </a:rPr>
              <a:t>指令意义：</a:t>
            </a:r>
            <a:r>
              <a:rPr lang="zh-CN" altLang="en-US" sz="1400" dirty="0">
                <a:latin typeface="Arial" panose="020B0604020202020204" pitchFamily="34" charset="0"/>
                <a:ea typeface="新宋体" panose="02010609030101010101" charset="-122"/>
              </a:rPr>
              <a:t> </a:t>
            </a:r>
            <a:endParaRPr lang="zh-CN" altLang="en-US" sz="1800" dirty="0">
              <a:latin typeface="Arial" panose="020B0604020202020204" pitchFamily="34" charset="0"/>
              <a:ea typeface="新宋体" panose="02010609030101010101" charset="-122"/>
            </a:endParaRPr>
          </a:p>
        </p:txBody>
      </p:sp>
      <p:sp>
        <p:nvSpPr>
          <p:cNvPr id="18447" name="Rectangle 21"/>
          <p:cNvSpPr/>
          <p:nvPr/>
        </p:nvSpPr>
        <p:spPr>
          <a:xfrm>
            <a:off x="3352800" y="3200400"/>
            <a:ext cx="3733800" cy="457200"/>
          </a:xfrm>
          <a:prstGeom prst="rect">
            <a:avLst/>
          </a:prstGeom>
          <a:noFill/>
          <a:ln w="9525">
            <a:noFill/>
          </a:ln>
        </p:spPr>
        <p:txBody>
          <a:bodyPr anchor="t">
            <a:spAutoFit/>
          </a:bodyPr>
          <a:lstStyle/>
          <a:p>
            <a:pPr lvl="0"/>
            <a:r>
              <a:rPr lang="zh-CN" altLang="en-US" dirty="0">
                <a:solidFill>
                  <a:srgbClr val="FF0000"/>
                </a:solidFill>
                <a:latin typeface="Times New Roman" panose="02020603050405020304" pitchFamily="18" charset="0"/>
                <a:ea typeface="Times New Roman" panose="02020603050405020304" pitchFamily="18" charset="0"/>
              </a:rPr>
              <a:t>(</a:t>
            </a:r>
            <a:r>
              <a:rPr lang="en-US" altLang="zh-CN" dirty="0">
                <a:solidFill>
                  <a:srgbClr val="FF0000"/>
                </a:solidFill>
                <a:latin typeface="Times New Roman" panose="02020603050405020304" pitchFamily="18" charset="0"/>
                <a:ea typeface="Times New Roman" panose="02020603050405020304" pitchFamily="18" charset="0"/>
              </a:rPr>
              <a:t>A</a:t>
            </a:r>
            <a:r>
              <a:rPr lang="en-US" altLang="zh-CN" baseline="-30000" dirty="0">
                <a:solidFill>
                  <a:srgbClr val="FF0000"/>
                </a:solidFill>
                <a:latin typeface="Times New Roman" panose="02020603050405020304" pitchFamily="18" charset="0"/>
                <a:ea typeface="Times New Roman" panose="02020603050405020304" pitchFamily="18" charset="0"/>
              </a:rPr>
              <a:t>1</a:t>
            </a:r>
            <a:r>
              <a:rPr lang="en-US" altLang="zh-CN" dirty="0">
                <a:solidFill>
                  <a:srgbClr val="FF0000"/>
                </a:solidFill>
                <a:latin typeface="Times New Roman" panose="02020603050405020304" pitchFamily="18" charset="0"/>
                <a:ea typeface="Times New Roman" panose="02020603050405020304" pitchFamily="18" charset="0"/>
              </a:rPr>
              <a:t>) OP (A</a:t>
            </a:r>
            <a:r>
              <a:rPr lang="en-US" altLang="zh-CN" baseline="-30000" dirty="0">
                <a:solidFill>
                  <a:srgbClr val="FF0000"/>
                </a:solidFill>
                <a:latin typeface="Times New Roman" panose="02020603050405020304" pitchFamily="18" charset="0"/>
                <a:ea typeface="Times New Roman" panose="02020603050405020304" pitchFamily="18" charset="0"/>
              </a:rPr>
              <a:t>2</a:t>
            </a:r>
            <a:r>
              <a:rPr lang="en-US" altLang="zh-CN" dirty="0">
                <a:solidFill>
                  <a:srgbClr val="FF0000"/>
                </a:solidFill>
                <a:latin typeface="Times New Roman" panose="02020603050405020304" pitchFamily="18" charset="0"/>
                <a:ea typeface="Times New Roman" panose="02020603050405020304" pitchFamily="18" charset="0"/>
              </a:rPr>
              <a:t>) </a:t>
            </a:r>
            <a:r>
              <a:rPr lang="en-US" altLang="zh-CN" dirty="0">
                <a:solidFill>
                  <a:srgbClr val="FF0000"/>
                </a:solidFill>
                <a:latin typeface="Times New Roman" panose="02020603050405020304" pitchFamily="18" charset="0"/>
                <a:ea typeface="新宋体" panose="02010609030101010101" charset="-122"/>
                <a:sym typeface="Wingdings" panose="05000000000000000000" pitchFamily="2" charset="2"/>
              </a:rPr>
              <a:t></a:t>
            </a:r>
            <a:r>
              <a:rPr lang="en-US" altLang="zh-CN" dirty="0">
                <a:solidFill>
                  <a:srgbClr val="FF0000"/>
                </a:solidFill>
                <a:latin typeface="Times New Roman" panose="02020603050405020304" pitchFamily="18" charset="0"/>
                <a:ea typeface="Times New Roman" panose="02020603050405020304" pitchFamily="18" charset="0"/>
              </a:rPr>
              <a:t> A</a:t>
            </a:r>
            <a:r>
              <a:rPr lang="en-US" altLang="zh-CN" baseline="-30000" dirty="0">
                <a:solidFill>
                  <a:srgbClr val="FF0000"/>
                </a:solidFill>
                <a:latin typeface="Times New Roman" panose="02020603050405020304" pitchFamily="18" charset="0"/>
                <a:ea typeface="Times New Roman" panose="02020603050405020304" pitchFamily="18" charset="0"/>
                <a:sym typeface="Wingdings" panose="05000000000000000000" pitchFamily="2" charset="2"/>
              </a:rPr>
              <a:t>3</a:t>
            </a:r>
            <a:r>
              <a:rPr lang="en-US" altLang="zh-CN" sz="1400" dirty="0">
                <a:latin typeface="Arial" panose="020B0604020202020204" pitchFamily="34" charset="0"/>
                <a:ea typeface="新宋体" panose="02010609030101010101" charset="-122"/>
                <a:sym typeface="Wingdings" panose="05000000000000000000" pitchFamily="2" charset="2"/>
              </a:rPr>
              <a:t> </a:t>
            </a:r>
            <a:endParaRPr lang="en-US" altLang="zh-CN" sz="1000" dirty="0">
              <a:latin typeface="Times New Roman" panose="02020603050405020304" pitchFamily="18" charset="0"/>
              <a:ea typeface="新宋体" panose="02010609030101010101" charset="-122"/>
              <a:sym typeface="Wingdings" panose="05000000000000000000" pitchFamily="2" charset="2"/>
            </a:endParaRPr>
          </a:p>
        </p:txBody>
      </p:sp>
      <p:sp>
        <p:nvSpPr>
          <p:cNvPr id="18448" name="Rectangle 22"/>
          <p:cNvSpPr/>
          <p:nvPr/>
        </p:nvSpPr>
        <p:spPr>
          <a:xfrm>
            <a:off x="1066800" y="3886200"/>
            <a:ext cx="7620000" cy="457200"/>
          </a:xfrm>
          <a:prstGeom prst="rect">
            <a:avLst/>
          </a:prstGeom>
          <a:noFill/>
          <a:ln w="9525">
            <a:noFill/>
          </a:ln>
        </p:spPr>
        <p:txBody>
          <a:bodyPr anchor="t">
            <a:spAutoFit/>
          </a:bodyPr>
          <a:lstStyle/>
          <a:p>
            <a:pPr lvl="0"/>
            <a:r>
              <a:rPr lang="zh-CN" altLang="en-US" dirty="0">
                <a:solidFill>
                  <a:srgbClr val="9900FF"/>
                </a:solidFill>
                <a:latin typeface="Times New Roman" panose="02020603050405020304" pitchFamily="18" charset="0"/>
                <a:ea typeface="新宋体" panose="02010609030101010101" charset="-122"/>
              </a:rPr>
              <a:t>优点</a:t>
            </a:r>
            <a:r>
              <a:rPr lang="zh-CN" altLang="en-US" dirty="0">
                <a:latin typeface="Times New Roman" panose="02020603050405020304" pitchFamily="18" charset="0"/>
                <a:ea typeface="新宋体" panose="02010609030101010101" charset="-122"/>
              </a:rPr>
              <a:t>：适用于需保留操作数的场合。</a:t>
            </a:r>
            <a:r>
              <a:rPr lang="zh-CN" altLang="en-US" sz="1400" dirty="0">
                <a:latin typeface="Arial" panose="020B0604020202020204" pitchFamily="34" charset="0"/>
                <a:ea typeface="新宋体" panose="02010609030101010101" charset="-122"/>
              </a:rPr>
              <a:t> </a:t>
            </a:r>
            <a:endParaRPr lang="zh-CN" altLang="en-US" sz="1800" dirty="0">
              <a:latin typeface="Arial" panose="020B0604020202020204" pitchFamily="34" charset="0"/>
              <a:ea typeface="新宋体" panose="02010609030101010101" charset="-122"/>
            </a:endParaRPr>
          </a:p>
        </p:txBody>
      </p:sp>
      <p:sp>
        <p:nvSpPr>
          <p:cNvPr id="18449" name="Rectangle 23"/>
          <p:cNvSpPr/>
          <p:nvPr/>
        </p:nvSpPr>
        <p:spPr>
          <a:xfrm>
            <a:off x="1143000" y="4572000"/>
            <a:ext cx="7500938" cy="830263"/>
          </a:xfrm>
          <a:prstGeom prst="rect">
            <a:avLst/>
          </a:prstGeom>
          <a:noFill/>
          <a:ln w="9525">
            <a:noFill/>
          </a:ln>
        </p:spPr>
        <p:txBody>
          <a:bodyPr anchor="t">
            <a:spAutoFit/>
          </a:bodyPr>
          <a:lstStyle/>
          <a:p>
            <a:pPr lvl="0"/>
            <a:r>
              <a:rPr lang="zh-CN" altLang="en-US" dirty="0">
                <a:solidFill>
                  <a:srgbClr val="9900FF"/>
                </a:solidFill>
                <a:latin typeface="Times New Roman" panose="02020603050405020304" pitchFamily="18" charset="0"/>
                <a:ea typeface="新宋体" panose="02010609030101010101" charset="-122"/>
              </a:rPr>
              <a:t>缺点</a:t>
            </a:r>
            <a:r>
              <a:rPr lang="zh-CN" altLang="en-US" dirty="0">
                <a:latin typeface="Times New Roman" panose="02020603050405020304" pitchFamily="18" charset="0"/>
                <a:ea typeface="新宋体" panose="02010609030101010101" charset="-122"/>
              </a:rPr>
              <a:t>：指令码长。所以只在字长较长的大、中型机中</a:t>
            </a:r>
            <a:r>
              <a:rPr lang="en-US" altLang="zh-CN" dirty="0">
                <a:latin typeface="Times New Roman" panose="02020603050405020304" pitchFamily="18" charset="0"/>
                <a:ea typeface="新宋体" panose="02010609030101010101" charset="-122"/>
              </a:rPr>
              <a:t>    </a:t>
            </a:r>
            <a:r>
              <a:rPr lang="zh-CN" altLang="en-US" dirty="0">
                <a:latin typeface="Times New Roman" panose="02020603050405020304" pitchFamily="18" charset="0"/>
                <a:ea typeface="新宋体" panose="02010609030101010101" charset="-122"/>
              </a:rPr>
              <a:t>使用，而小型、微型机中很少使用</a:t>
            </a:r>
            <a:endParaRPr lang="zh-CN" altLang="en-US" dirty="0">
              <a:latin typeface="Arial" panose="020B0604020202020204" pitchFamily="34" charset="0"/>
              <a:ea typeface="新宋体" panose="02010609030101010101" charset="-122"/>
            </a:endParaRPr>
          </a:p>
        </p:txBody>
      </p:sp>
      <p:sp>
        <p:nvSpPr>
          <p:cNvPr id="9" name="Rectangle 2"/>
          <p:cNvSpPr txBox="1">
            <a:spLocks noChangeArrowheads="1"/>
          </p:cNvSpPr>
          <p:nvPr/>
        </p:nvSpPr>
        <p:spPr>
          <a:xfrm>
            <a:off x="684213" y="476250"/>
            <a:ext cx="7772400" cy="658813"/>
          </a:xfrm>
          <a:prstGeom prst="rect">
            <a:avLst/>
          </a:prstGeom>
        </p:spPr>
        <p:txBody>
          <a:bodyPr/>
          <a:lstStyle/>
          <a:p>
            <a:pPr marL="0" marR="0" lvl="0" indent="0" algn="ctr" defTabSz="914400" rtl="0" eaLnBrk="1" fontAlgn="base" latinLnBrk="0" hangingPunct="1">
              <a:spcBef>
                <a:spcPct val="0"/>
              </a:spcBef>
              <a:spcAft>
                <a:spcPct val="0"/>
              </a:spcAft>
              <a:buClrTx/>
              <a:buSzTx/>
              <a:buFontTx/>
              <a:buNone/>
              <a:defRPr/>
            </a:pPr>
            <a:r>
              <a:rPr kumimoji="1" lang="en-US" altLang="zh-CN"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4</a:t>
            </a:r>
            <a:r>
              <a:rPr kumimoji="1" lang="zh-CN" altLang="en-US"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、按照地址码分类</a:t>
            </a:r>
            <a:endParaRPr kumimoji="1" lang="zh-CN" altLang="en-US"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新宋体" panose="02010609030101010101" charset="-122"/>
              </a:rPr>
            </a:fld>
            <a:endParaRPr lang="en-US" altLang="zh-CN" sz="1400" b="0" strike="noStrike" noProof="1">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p:txBody>
          <a:bodyPr wrap="square" lIns="91440" tIns="45720" rIns="91440" bIns="45720" numCol="1" anchor="t" anchorCtr="0" compatLnSpc="1"/>
          <a:lstStyle/>
          <a:p>
            <a:pPr marL="342900" marR="0" lvl="0" indent="-342900" algn="l" defTabSz="914400" rtl="0" eaLnBrk="1" fontAlgn="base" latinLnBrk="0" hangingPunct="1">
              <a:spcBef>
                <a:spcPct val="30000"/>
              </a:spcBef>
              <a:spcAft>
                <a:spcPct val="20000"/>
              </a:spcAft>
              <a:buClrTx/>
              <a:buSzTx/>
              <a:buFont typeface="Wingdings" panose="05000000000000000000" pitchFamily="2" charset="2"/>
              <a:buNone/>
              <a:defRPr/>
            </a:pPr>
            <a:r>
              <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宋体" panose="02010600030101010101" pitchFamily="2" charset="-122"/>
                <a:cs typeface="+mn-cs"/>
              </a:rPr>
              <a:t>二地址指令</a:t>
            </a:r>
            <a:r>
              <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cs typeface="+mn-cs"/>
              </a:rPr>
              <a:t> </a:t>
            </a:r>
            <a:endParaRPr kumimoji="1" lang="zh-CN" altLang="en-US" sz="36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cs typeface="+mn-cs"/>
            </a:endParaRPr>
          </a:p>
        </p:txBody>
      </p:sp>
      <p:graphicFrame>
        <p:nvGraphicFramePr>
          <p:cNvPr id="10244" name="Group 4"/>
          <p:cNvGraphicFramePr>
            <a:graphicFrameLocks noGrp="1"/>
          </p:cNvGraphicFramePr>
          <p:nvPr/>
        </p:nvGraphicFramePr>
        <p:xfrm>
          <a:off x="1524000" y="2286000"/>
          <a:ext cx="6096000" cy="518160"/>
        </p:xfrm>
        <a:graphic>
          <a:graphicData uri="http://schemas.openxmlformats.org/drawingml/2006/table">
            <a:tbl>
              <a:tblPr/>
              <a:tblGrid>
                <a:gridCol w="2032000"/>
                <a:gridCol w="2032000"/>
                <a:gridCol w="2032000"/>
              </a:tblGrid>
              <a:tr h="517525">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op</a:t>
                      </a:r>
                      <a:endParaRPr kumimoji="0" 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a:t>
                      </a:r>
                      <a:r>
                        <a:rPr kumimoji="0" lang="en-US" sz="28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a:t>
                      </a:r>
                      <a:r>
                        <a:rPr kumimoji="0" lang="en-US" sz="28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zh-CN" alt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sp>
        <p:nvSpPr>
          <p:cNvPr id="19468" name="Rectangle 16"/>
          <p:cNvSpPr/>
          <p:nvPr/>
        </p:nvSpPr>
        <p:spPr>
          <a:xfrm>
            <a:off x="1600200" y="3048000"/>
            <a:ext cx="2133600" cy="457200"/>
          </a:xfrm>
          <a:prstGeom prst="rect">
            <a:avLst/>
          </a:prstGeom>
          <a:noFill/>
          <a:ln w="9525">
            <a:noFill/>
          </a:ln>
        </p:spPr>
        <p:txBody>
          <a:bodyPr anchor="t">
            <a:spAutoFit/>
          </a:bodyPr>
          <a:lstStyle/>
          <a:p>
            <a:pPr lvl="0"/>
            <a:r>
              <a:rPr lang="zh-CN" altLang="en-US" dirty="0">
                <a:latin typeface="Times New Roman" panose="02020603050405020304" pitchFamily="18" charset="0"/>
                <a:ea typeface="新宋体" panose="02010609030101010101" charset="-122"/>
              </a:rPr>
              <a:t>指令意义：</a:t>
            </a:r>
            <a:r>
              <a:rPr lang="zh-CN" altLang="en-US" sz="1400" dirty="0">
                <a:latin typeface="Arial" panose="020B0604020202020204" pitchFamily="34" charset="0"/>
                <a:ea typeface="新宋体" panose="02010609030101010101" charset="-122"/>
              </a:rPr>
              <a:t> </a:t>
            </a:r>
            <a:endParaRPr lang="zh-CN" altLang="en-US" sz="1800" dirty="0">
              <a:latin typeface="Arial" panose="020B0604020202020204" pitchFamily="34" charset="0"/>
              <a:ea typeface="新宋体" panose="02010609030101010101" charset="-122"/>
            </a:endParaRPr>
          </a:p>
        </p:txBody>
      </p:sp>
      <p:sp>
        <p:nvSpPr>
          <p:cNvPr id="19469" name="Rectangle 17"/>
          <p:cNvSpPr/>
          <p:nvPr/>
        </p:nvSpPr>
        <p:spPr>
          <a:xfrm>
            <a:off x="3200400" y="3048000"/>
            <a:ext cx="3124200" cy="457200"/>
          </a:xfrm>
          <a:prstGeom prst="rect">
            <a:avLst/>
          </a:prstGeom>
          <a:noFill/>
          <a:ln w="9525">
            <a:noFill/>
          </a:ln>
        </p:spPr>
        <p:txBody>
          <a:bodyPr anchor="t">
            <a:spAutoFit/>
          </a:bodyPr>
          <a:lstStyle/>
          <a:p>
            <a:pPr lvl="0"/>
            <a:r>
              <a:rPr lang="zh-CN" altLang="en-US" dirty="0">
                <a:solidFill>
                  <a:srgbClr val="FF0000"/>
                </a:solidFill>
                <a:latin typeface="Times New Roman" panose="02020603050405020304" pitchFamily="18" charset="0"/>
                <a:ea typeface="新宋体" panose="02010609030101010101" charset="-122"/>
              </a:rPr>
              <a:t>（</a:t>
            </a:r>
            <a:r>
              <a:rPr lang="en-US" altLang="zh-CN" dirty="0">
                <a:solidFill>
                  <a:srgbClr val="FF0000"/>
                </a:solidFill>
                <a:latin typeface="Times New Roman" panose="02020603050405020304" pitchFamily="18" charset="0"/>
                <a:ea typeface="Times New Roman" panose="02020603050405020304" pitchFamily="18" charset="0"/>
              </a:rPr>
              <a:t>A</a:t>
            </a:r>
            <a:r>
              <a:rPr lang="en-US" altLang="zh-CN" baseline="-30000" dirty="0">
                <a:solidFill>
                  <a:srgbClr val="FF0000"/>
                </a:solidFill>
                <a:latin typeface="Times New Roman" panose="02020603050405020304" pitchFamily="18" charset="0"/>
                <a:ea typeface="Times New Roman" panose="02020603050405020304" pitchFamily="18" charset="0"/>
              </a:rPr>
              <a:t>1</a:t>
            </a:r>
            <a:r>
              <a:rPr lang="en-US" altLang="x-none" dirty="0">
                <a:solidFill>
                  <a:srgbClr val="FF0000"/>
                </a:solidFill>
                <a:latin typeface="Times New Roman" panose="02020603050405020304" pitchFamily="18" charset="0"/>
                <a:ea typeface="新宋体" panose="02010609030101010101" charset="-122"/>
              </a:rPr>
              <a:t>）</a:t>
            </a:r>
            <a:r>
              <a:rPr lang="en-US" altLang="zh-CN" dirty="0">
                <a:solidFill>
                  <a:srgbClr val="FF0000"/>
                </a:solidFill>
                <a:latin typeface="Times New Roman" panose="02020603050405020304" pitchFamily="18" charset="0"/>
                <a:ea typeface="Times New Roman" panose="02020603050405020304" pitchFamily="18" charset="0"/>
              </a:rPr>
              <a:t>OP</a:t>
            </a:r>
            <a:r>
              <a:rPr lang="en-US" altLang="x-none" dirty="0">
                <a:solidFill>
                  <a:srgbClr val="FF0000"/>
                </a:solidFill>
                <a:latin typeface="Times New Roman" panose="02020603050405020304" pitchFamily="18" charset="0"/>
                <a:ea typeface="新宋体" panose="02010609030101010101" charset="-122"/>
              </a:rPr>
              <a:t>（</a:t>
            </a:r>
            <a:r>
              <a:rPr lang="en-US" altLang="zh-CN" dirty="0">
                <a:solidFill>
                  <a:srgbClr val="FF0000"/>
                </a:solidFill>
                <a:latin typeface="Times New Roman" panose="02020603050405020304" pitchFamily="18" charset="0"/>
                <a:ea typeface="Times New Roman" panose="02020603050405020304" pitchFamily="18" charset="0"/>
              </a:rPr>
              <a:t>A</a:t>
            </a:r>
            <a:r>
              <a:rPr lang="en-US" altLang="zh-CN" baseline="-30000" dirty="0">
                <a:solidFill>
                  <a:srgbClr val="FF0000"/>
                </a:solidFill>
                <a:latin typeface="Times New Roman" panose="02020603050405020304" pitchFamily="18" charset="0"/>
                <a:ea typeface="Times New Roman" panose="02020603050405020304" pitchFamily="18" charset="0"/>
              </a:rPr>
              <a:t>2</a:t>
            </a:r>
            <a:r>
              <a:rPr lang="en-US" altLang="x-none" dirty="0">
                <a:solidFill>
                  <a:srgbClr val="FF0000"/>
                </a:solidFill>
                <a:latin typeface="Times New Roman" panose="02020603050405020304" pitchFamily="18" charset="0"/>
                <a:ea typeface="新宋体" panose="02010609030101010101" charset="-122"/>
              </a:rPr>
              <a:t>）→</a:t>
            </a:r>
            <a:r>
              <a:rPr lang="en-US" altLang="zh-CN" dirty="0">
                <a:solidFill>
                  <a:srgbClr val="FF0000"/>
                </a:solidFill>
                <a:latin typeface="Times New Roman" panose="02020603050405020304" pitchFamily="18" charset="0"/>
                <a:ea typeface="Times New Roman" panose="02020603050405020304" pitchFamily="18" charset="0"/>
              </a:rPr>
              <a:t>A</a:t>
            </a:r>
            <a:r>
              <a:rPr lang="en-US" altLang="zh-CN" baseline="-30000" dirty="0">
                <a:solidFill>
                  <a:srgbClr val="FF0000"/>
                </a:solidFill>
                <a:latin typeface="Times New Roman" panose="02020603050405020304" pitchFamily="18" charset="0"/>
                <a:ea typeface="Times New Roman" panose="02020603050405020304" pitchFamily="18" charset="0"/>
              </a:rPr>
              <a:t>1</a:t>
            </a:r>
            <a:r>
              <a:rPr lang="en-US" altLang="zh-CN" dirty="0">
                <a:latin typeface="Arial" panose="020B0604020202020204" pitchFamily="34" charset="0"/>
                <a:ea typeface="新宋体" panose="02010609030101010101" charset="-122"/>
              </a:rPr>
              <a:t> </a:t>
            </a:r>
            <a:endParaRPr lang="en-US" altLang="zh-CN" dirty="0">
              <a:latin typeface="Arial" panose="020B0604020202020204" pitchFamily="34" charset="0"/>
              <a:ea typeface="新宋体" panose="02010609030101010101" charset="-122"/>
            </a:endParaRPr>
          </a:p>
        </p:txBody>
      </p:sp>
      <p:sp>
        <p:nvSpPr>
          <p:cNvPr id="19470" name="Rectangle 18"/>
          <p:cNvSpPr/>
          <p:nvPr/>
        </p:nvSpPr>
        <p:spPr>
          <a:xfrm>
            <a:off x="762000" y="3810000"/>
            <a:ext cx="990600" cy="457200"/>
          </a:xfrm>
          <a:prstGeom prst="rect">
            <a:avLst/>
          </a:prstGeom>
          <a:noFill/>
          <a:ln w="9525">
            <a:noFill/>
          </a:ln>
        </p:spPr>
        <p:txBody>
          <a:bodyPr anchor="t">
            <a:spAutoFit/>
          </a:bodyPr>
          <a:lstStyle/>
          <a:p>
            <a:pPr lvl="0"/>
            <a:r>
              <a:rPr lang="zh-CN" altLang="en-US" dirty="0">
                <a:solidFill>
                  <a:srgbClr val="9900FF"/>
                </a:solidFill>
                <a:latin typeface="Times New Roman" panose="02020603050405020304" pitchFamily="18" charset="0"/>
                <a:ea typeface="新宋体" panose="02010609030101010101" charset="-122"/>
              </a:rPr>
              <a:t>特点</a:t>
            </a:r>
            <a:endParaRPr lang="zh-CN" altLang="en-US" dirty="0">
              <a:latin typeface="Arial" panose="020B0604020202020204" pitchFamily="34" charset="0"/>
              <a:ea typeface="新宋体" panose="02010609030101010101" charset="-122"/>
            </a:endParaRPr>
          </a:p>
        </p:txBody>
      </p:sp>
      <p:sp>
        <p:nvSpPr>
          <p:cNvPr id="19471" name="Rectangle 19"/>
          <p:cNvSpPr/>
          <p:nvPr/>
        </p:nvSpPr>
        <p:spPr>
          <a:xfrm>
            <a:off x="685800" y="4419600"/>
            <a:ext cx="7467600" cy="457200"/>
          </a:xfrm>
          <a:prstGeom prst="rect">
            <a:avLst/>
          </a:prstGeom>
          <a:noFill/>
          <a:ln w="9525">
            <a:noFill/>
          </a:ln>
        </p:spPr>
        <p:txBody>
          <a:bodyPr anchor="t">
            <a:spAutoFit/>
          </a:bodyPr>
          <a:lstStyle/>
          <a:p>
            <a:pPr lvl="0"/>
            <a:r>
              <a:rPr lang="zh-CN" altLang="en-US" dirty="0">
                <a:latin typeface="Times New Roman" panose="02020603050405020304" pitchFamily="18" charset="0"/>
                <a:ea typeface="新宋体" panose="02010609030101010101" charset="-122"/>
              </a:rPr>
              <a:t>①指令码长度适中，使用方便。</a:t>
            </a:r>
            <a:r>
              <a:rPr lang="zh-CN" altLang="en-US" sz="1400" dirty="0">
                <a:latin typeface="Arial" panose="020B0604020202020204" pitchFamily="34" charset="0"/>
                <a:ea typeface="新宋体" panose="02010609030101010101" charset="-122"/>
              </a:rPr>
              <a:t> </a:t>
            </a:r>
            <a:endParaRPr lang="zh-CN" altLang="en-US" sz="2800" dirty="0">
              <a:latin typeface="Arial" panose="020B0604020202020204" pitchFamily="34" charset="0"/>
              <a:ea typeface="新宋体" panose="02010609030101010101" charset="-122"/>
            </a:endParaRPr>
          </a:p>
        </p:txBody>
      </p:sp>
      <p:sp>
        <p:nvSpPr>
          <p:cNvPr id="19472" name="Rectangle 20"/>
          <p:cNvSpPr/>
          <p:nvPr/>
        </p:nvSpPr>
        <p:spPr>
          <a:xfrm>
            <a:off x="539750" y="5105400"/>
            <a:ext cx="8458200" cy="457200"/>
          </a:xfrm>
          <a:prstGeom prst="rect">
            <a:avLst/>
          </a:prstGeom>
          <a:noFill/>
          <a:ln w="9525">
            <a:noFill/>
          </a:ln>
        </p:spPr>
        <p:txBody>
          <a:bodyPr anchor="t">
            <a:spAutoFit/>
          </a:bodyPr>
          <a:lstStyle/>
          <a:p>
            <a:pPr lvl="0" algn="ctr"/>
            <a:r>
              <a:rPr lang="zh-CN" altLang="en-US" dirty="0">
                <a:latin typeface="Times New Roman" panose="02020603050405020304" pitchFamily="18" charset="0"/>
                <a:ea typeface="新宋体" panose="02010609030101010101" charset="-122"/>
              </a:rPr>
              <a:t>②执行指令后，目的地址</a:t>
            </a:r>
            <a:r>
              <a:rPr lang="en-US" altLang="zh-CN" dirty="0">
                <a:latin typeface="Times New Roman" panose="02020603050405020304" pitchFamily="18" charset="0"/>
                <a:ea typeface="Times New Roman" panose="02020603050405020304" pitchFamily="18" charset="0"/>
              </a:rPr>
              <a:t>A</a:t>
            </a:r>
            <a:r>
              <a:rPr lang="en-US" altLang="zh-CN" baseline="-30000" dirty="0">
                <a:latin typeface="Times New Roman" panose="02020603050405020304" pitchFamily="18" charset="0"/>
                <a:ea typeface="Times New Roman" panose="02020603050405020304" pitchFamily="18" charset="0"/>
              </a:rPr>
              <a:t>1 </a:t>
            </a:r>
            <a:r>
              <a:rPr lang="zh-CN" altLang="en-US" dirty="0">
                <a:latin typeface="Times New Roman" panose="02020603050405020304" pitchFamily="18" charset="0"/>
                <a:ea typeface="新宋体" panose="02010609030101010101" charset="-122"/>
              </a:rPr>
              <a:t>中的操作数被运算结果所取代。</a:t>
            </a:r>
            <a:r>
              <a:rPr lang="zh-CN" altLang="en-US" dirty="0">
                <a:latin typeface="Arial" panose="020B0604020202020204" pitchFamily="34" charset="0"/>
                <a:ea typeface="新宋体" panose="02010609030101010101" charset="-122"/>
              </a:rPr>
              <a:t> </a:t>
            </a:r>
            <a:endParaRPr lang="zh-CN" altLang="en-US" dirty="0">
              <a:latin typeface="Arial" panose="020B0604020202020204" pitchFamily="34" charset="0"/>
              <a:ea typeface="新宋体" panose="02010609030101010101" charset="-122"/>
            </a:endParaRPr>
          </a:p>
        </p:txBody>
      </p:sp>
      <p:sp>
        <p:nvSpPr>
          <p:cNvPr id="10" name="Rectangle 2"/>
          <p:cNvSpPr txBox="1">
            <a:spLocks noChangeArrowheads="1"/>
          </p:cNvSpPr>
          <p:nvPr/>
        </p:nvSpPr>
        <p:spPr>
          <a:xfrm>
            <a:off x="684213" y="476250"/>
            <a:ext cx="7772400" cy="658813"/>
          </a:xfrm>
          <a:prstGeom prst="rect">
            <a:avLst/>
          </a:prstGeom>
        </p:spPr>
        <p:txBody>
          <a:bodyPr/>
          <a:lstStyle/>
          <a:p>
            <a:pPr marL="0" marR="0" lvl="0" indent="0" algn="ctr" defTabSz="914400" rtl="0" eaLnBrk="1" fontAlgn="base" latinLnBrk="0" hangingPunct="1">
              <a:spcBef>
                <a:spcPct val="0"/>
              </a:spcBef>
              <a:spcAft>
                <a:spcPct val="0"/>
              </a:spcAft>
              <a:buClrTx/>
              <a:buSzTx/>
              <a:buFontTx/>
              <a:buNone/>
              <a:defRPr/>
            </a:pPr>
            <a:r>
              <a:rPr kumimoji="1" lang="en-US" altLang="zh-CN"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4</a:t>
            </a:r>
            <a:r>
              <a:rPr kumimoji="1" lang="zh-CN" altLang="en-US"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、按照地址码分类</a:t>
            </a:r>
            <a:endParaRPr kumimoji="1" lang="zh-CN" altLang="en-US"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新宋体" panose="02010609030101010101" charset="-122"/>
              </a:rPr>
            </a:fld>
            <a:endParaRPr lang="en-US" altLang="zh-CN" sz="1400" b="0" strike="noStrike" noProof="1">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4"/>
          <p:cNvSpPr/>
          <p:nvPr/>
        </p:nvSpPr>
        <p:spPr>
          <a:xfrm>
            <a:off x="928688" y="2428875"/>
            <a:ext cx="6286500" cy="461963"/>
          </a:xfrm>
          <a:prstGeom prst="rect">
            <a:avLst/>
          </a:prstGeom>
          <a:noFill/>
          <a:ln w="9525">
            <a:noFill/>
          </a:ln>
        </p:spPr>
        <p:txBody>
          <a:bodyPr anchor="t">
            <a:spAutoFit/>
          </a:bodyPr>
          <a:lstStyle/>
          <a:p>
            <a:pPr lvl="0"/>
            <a:r>
              <a:rPr lang="zh-CN" altLang="en-US" dirty="0">
                <a:latin typeface="宋体" panose="02010600030101010101" pitchFamily="2" charset="-122"/>
                <a:ea typeface="新宋体" panose="02010609030101010101" charset="-122"/>
              </a:rPr>
              <a:t>按操作数的来源分</a:t>
            </a:r>
            <a:r>
              <a:rPr lang="en-US" altLang="zh-CN" dirty="0">
                <a:latin typeface="Times New Roman" panose="02020603050405020304" pitchFamily="18" charset="0"/>
                <a:ea typeface="Times New Roman" panose="02020603050405020304" pitchFamily="18" charset="0"/>
              </a:rPr>
              <a:t>  </a:t>
            </a:r>
            <a:r>
              <a:rPr lang="en-US" altLang="zh-CN" dirty="0">
                <a:solidFill>
                  <a:srgbClr val="0000FF"/>
                </a:solidFill>
                <a:latin typeface="Times New Roman" panose="02020603050405020304" pitchFamily="18" charset="0"/>
                <a:ea typeface="Times New Roman" panose="02020603050405020304" pitchFamily="18" charset="0"/>
              </a:rPr>
              <a:t>RR</a:t>
            </a:r>
            <a:r>
              <a:rPr lang="zh-CN" altLang="en-US" dirty="0">
                <a:solidFill>
                  <a:srgbClr val="0000FF"/>
                </a:solidFill>
                <a:latin typeface="Times New Roman" panose="02020603050405020304" pitchFamily="18" charset="0"/>
                <a:ea typeface="新宋体" panose="02010609030101010101" charset="-122"/>
              </a:rPr>
              <a:t>型</a:t>
            </a:r>
            <a:r>
              <a:rPr lang="zh-CN" altLang="en-US" dirty="0">
                <a:latin typeface="Times New Roman" panose="02020603050405020304" pitchFamily="18" charset="0"/>
                <a:ea typeface="新宋体" panose="02010609030101010101" charset="-122"/>
              </a:rPr>
              <a:t>、</a:t>
            </a:r>
            <a:r>
              <a:rPr lang="en-US" altLang="zh-CN" dirty="0">
                <a:solidFill>
                  <a:srgbClr val="0000FF"/>
                </a:solidFill>
                <a:latin typeface="Times New Roman" panose="02020603050405020304" pitchFamily="18" charset="0"/>
                <a:ea typeface="Times New Roman" panose="02020603050405020304" pitchFamily="18" charset="0"/>
              </a:rPr>
              <a:t>SS</a:t>
            </a:r>
            <a:r>
              <a:rPr lang="zh-CN" altLang="en-US" dirty="0">
                <a:solidFill>
                  <a:srgbClr val="0000FF"/>
                </a:solidFill>
                <a:latin typeface="Times New Roman" panose="02020603050405020304" pitchFamily="18" charset="0"/>
                <a:ea typeface="新宋体" panose="02010609030101010101" charset="-122"/>
              </a:rPr>
              <a:t>型</a:t>
            </a:r>
            <a:r>
              <a:rPr lang="zh-CN" altLang="en-US" dirty="0">
                <a:latin typeface="Times New Roman" panose="02020603050405020304" pitchFamily="18" charset="0"/>
                <a:ea typeface="新宋体" panose="02010609030101010101" charset="-122"/>
              </a:rPr>
              <a:t>和</a:t>
            </a:r>
            <a:r>
              <a:rPr lang="en-US" altLang="zh-CN" dirty="0">
                <a:solidFill>
                  <a:srgbClr val="0000FF"/>
                </a:solidFill>
                <a:latin typeface="Times New Roman" panose="02020603050405020304" pitchFamily="18" charset="0"/>
                <a:ea typeface="Times New Roman" panose="02020603050405020304" pitchFamily="18" charset="0"/>
              </a:rPr>
              <a:t>RS</a:t>
            </a:r>
            <a:r>
              <a:rPr lang="zh-CN" altLang="en-US" dirty="0">
                <a:solidFill>
                  <a:srgbClr val="0000FF"/>
                </a:solidFill>
                <a:latin typeface="Times New Roman" panose="02020603050405020304" pitchFamily="18" charset="0"/>
                <a:ea typeface="新宋体" panose="02010609030101010101" charset="-122"/>
              </a:rPr>
              <a:t>型</a:t>
            </a:r>
            <a:r>
              <a:rPr lang="zh-CN" altLang="en-US" dirty="0">
                <a:latin typeface="Times New Roman" panose="02020603050405020304" pitchFamily="18" charset="0"/>
                <a:ea typeface="新宋体" panose="02010609030101010101" charset="-122"/>
              </a:rPr>
              <a:t>三种</a:t>
            </a:r>
            <a:r>
              <a:rPr lang="zh-CN" altLang="en-US" sz="1400" dirty="0">
                <a:latin typeface="Arial" panose="020B0604020202020204" pitchFamily="34" charset="0"/>
                <a:ea typeface="新宋体" panose="02010609030101010101" charset="-122"/>
              </a:rPr>
              <a:t> </a:t>
            </a:r>
            <a:endParaRPr lang="zh-CN" altLang="en-US" sz="1800" dirty="0">
              <a:latin typeface="Arial" panose="020B0604020202020204" pitchFamily="34" charset="0"/>
              <a:ea typeface="新宋体" panose="02010609030101010101" charset="-122"/>
            </a:endParaRPr>
          </a:p>
        </p:txBody>
      </p:sp>
      <p:sp>
        <p:nvSpPr>
          <p:cNvPr id="20482" name="Rectangle 5"/>
          <p:cNvSpPr/>
          <p:nvPr/>
        </p:nvSpPr>
        <p:spPr>
          <a:xfrm>
            <a:off x="685800" y="3124200"/>
            <a:ext cx="1981200" cy="519113"/>
          </a:xfrm>
          <a:prstGeom prst="rect">
            <a:avLst/>
          </a:prstGeom>
          <a:noFill/>
          <a:ln w="9525">
            <a:noFill/>
          </a:ln>
        </p:spPr>
        <p:txBody>
          <a:bodyPr anchor="t">
            <a:spAutoFit/>
          </a:bodyPr>
          <a:lstStyle/>
          <a:p>
            <a:pPr lvl="0" algn="ctr"/>
            <a:r>
              <a:rPr lang="en-US" altLang="zh-CN" dirty="0">
                <a:solidFill>
                  <a:srgbClr val="9900FF"/>
                </a:solidFill>
                <a:latin typeface="Times New Roman" panose="02020603050405020304" pitchFamily="18" charset="0"/>
                <a:ea typeface="Times New Roman" panose="02020603050405020304" pitchFamily="18" charset="0"/>
              </a:rPr>
              <a:t>RR</a:t>
            </a:r>
            <a:r>
              <a:rPr lang="zh-CN" altLang="en-US" dirty="0">
                <a:solidFill>
                  <a:srgbClr val="9900FF"/>
                </a:solidFill>
                <a:latin typeface="Times New Roman" panose="02020603050405020304" pitchFamily="18" charset="0"/>
                <a:ea typeface="新宋体" panose="02010609030101010101" charset="-122"/>
              </a:rPr>
              <a:t>型指令</a:t>
            </a:r>
            <a:r>
              <a:rPr lang="zh-CN" altLang="en-US" sz="2800" dirty="0">
                <a:latin typeface="Arial" panose="020B0604020202020204" pitchFamily="34" charset="0"/>
                <a:ea typeface="新宋体" panose="02010609030101010101" charset="-122"/>
              </a:rPr>
              <a:t> </a:t>
            </a:r>
            <a:endParaRPr lang="zh-CN" altLang="en-US" sz="2800" dirty="0">
              <a:latin typeface="Arial" panose="020B0604020202020204" pitchFamily="34" charset="0"/>
              <a:ea typeface="新宋体" panose="02010609030101010101" charset="-122"/>
            </a:endParaRPr>
          </a:p>
        </p:txBody>
      </p:sp>
      <p:sp>
        <p:nvSpPr>
          <p:cNvPr id="20483" name="Rectangle 6"/>
          <p:cNvSpPr/>
          <p:nvPr/>
        </p:nvSpPr>
        <p:spPr>
          <a:xfrm>
            <a:off x="685800" y="3962400"/>
            <a:ext cx="1676400" cy="457200"/>
          </a:xfrm>
          <a:prstGeom prst="rect">
            <a:avLst/>
          </a:prstGeom>
          <a:noFill/>
          <a:ln w="9525">
            <a:noFill/>
          </a:ln>
        </p:spPr>
        <p:txBody>
          <a:bodyPr anchor="t">
            <a:spAutoFit/>
          </a:bodyPr>
          <a:lstStyle/>
          <a:p>
            <a:pPr lvl="0" algn="r"/>
            <a:r>
              <a:rPr lang="en-US" altLang="zh-CN" dirty="0">
                <a:solidFill>
                  <a:srgbClr val="9900FF"/>
                </a:solidFill>
                <a:latin typeface="Times New Roman" panose="02020603050405020304" pitchFamily="18" charset="0"/>
                <a:ea typeface="Times New Roman" panose="02020603050405020304" pitchFamily="18" charset="0"/>
              </a:rPr>
              <a:t>SS</a:t>
            </a:r>
            <a:r>
              <a:rPr lang="zh-CN" altLang="en-US" dirty="0">
                <a:solidFill>
                  <a:srgbClr val="9900FF"/>
                </a:solidFill>
                <a:latin typeface="Times New Roman" panose="02020603050405020304" pitchFamily="18" charset="0"/>
                <a:ea typeface="新宋体" panose="02010609030101010101" charset="-122"/>
              </a:rPr>
              <a:t>型指令</a:t>
            </a:r>
            <a:r>
              <a:rPr lang="zh-CN" altLang="en-US" sz="1400" dirty="0">
                <a:latin typeface="Arial" panose="020B0604020202020204" pitchFamily="34" charset="0"/>
                <a:ea typeface="新宋体" panose="02010609030101010101" charset="-122"/>
              </a:rPr>
              <a:t> </a:t>
            </a:r>
            <a:endParaRPr lang="zh-CN" altLang="en-US" sz="1800" dirty="0">
              <a:latin typeface="Arial" panose="020B0604020202020204" pitchFamily="34" charset="0"/>
              <a:ea typeface="新宋体" panose="02010609030101010101" charset="-122"/>
            </a:endParaRPr>
          </a:p>
        </p:txBody>
      </p:sp>
      <p:sp>
        <p:nvSpPr>
          <p:cNvPr id="20484" name="Rectangle 7"/>
          <p:cNvSpPr/>
          <p:nvPr/>
        </p:nvSpPr>
        <p:spPr>
          <a:xfrm>
            <a:off x="685800" y="4876800"/>
            <a:ext cx="1828800" cy="519113"/>
          </a:xfrm>
          <a:prstGeom prst="rect">
            <a:avLst/>
          </a:prstGeom>
          <a:noFill/>
          <a:ln w="9525">
            <a:noFill/>
          </a:ln>
        </p:spPr>
        <p:txBody>
          <a:bodyPr anchor="t">
            <a:spAutoFit/>
          </a:bodyPr>
          <a:lstStyle/>
          <a:p>
            <a:pPr lvl="0" algn="ctr"/>
            <a:r>
              <a:rPr lang="en-US" altLang="zh-CN" dirty="0">
                <a:solidFill>
                  <a:srgbClr val="9900FF"/>
                </a:solidFill>
                <a:latin typeface="Times New Roman" panose="02020603050405020304" pitchFamily="18" charset="0"/>
                <a:ea typeface="Times New Roman" panose="02020603050405020304" pitchFamily="18" charset="0"/>
              </a:rPr>
              <a:t>RS</a:t>
            </a:r>
            <a:r>
              <a:rPr lang="zh-CN" altLang="en-US" dirty="0">
                <a:solidFill>
                  <a:srgbClr val="9900FF"/>
                </a:solidFill>
                <a:latin typeface="Times New Roman" panose="02020603050405020304" pitchFamily="18" charset="0"/>
                <a:ea typeface="新宋体" panose="02010609030101010101" charset="-122"/>
              </a:rPr>
              <a:t>型指令</a:t>
            </a:r>
            <a:r>
              <a:rPr lang="zh-CN" altLang="en-US" sz="2800" dirty="0">
                <a:latin typeface="Arial" panose="020B0604020202020204" pitchFamily="34" charset="0"/>
                <a:ea typeface="新宋体" panose="02010609030101010101" charset="-122"/>
              </a:rPr>
              <a:t> </a:t>
            </a:r>
            <a:endParaRPr lang="zh-CN" altLang="en-US" sz="2800" dirty="0">
              <a:latin typeface="Arial" panose="020B0604020202020204" pitchFamily="34" charset="0"/>
              <a:ea typeface="新宋体" panose="02010609030101010101" charset="-122"/>
            </a:endParaRPr>
          </a:p>
        </p:txBody>
      </p:sp>
      <p:sp>
        <p:nvSpPr>
          <p:cNvPr id="20485" name="Rectangle 8"/>
          <p:cNvSpPr/>
          <p:nvPr/>
        </p:nvSpPr>
        <p:spPr>
          <a:xfrm>
            <a:off x="2438400" y="3200400"/>
            <a:ext cx="5029200" cy="457200"/>
          </a:xfrm>
          <a:prstGeom prst="rect">
            <a:avLst/>
          </a:prstGeom>
          <a:noFill/>
          <a:ln w="9525">
            <a:noFill/>
          </a:ln>
        </p:spPr>
        <p:txBody>
          <a:bodyPr anchor="t">
            <a:spAutoFit/>
          </a:bodyPr>
          <a:lstStyle/>
          <a:p>
            <a:pPr lvl="0"/>
            <a:r>
              <a:rPr lang="zh-CN" altLang="en-US" dirty="0">
                <a:latin typeface="Times New Roman" panose="02020603050405020304" pitchFamily="18" charset="0"/>
                <a:ea typeface="新宋体" panose="02010609030101010101" charset="-122"/>
              </a:rPr>
              <a:t>---两个操作数均来自寄存器的指令</a:t>
            </a:r>
            <a:r>
              <a:rPr lang="zh-CN" altLang="en-US" dirty="0">
                <a:latin typeface="Arial" panose="020B0604020202020204" pitchFamily="34" charset="0"/>
                <a:ea typeface="新宋体" panose="02010609030101010101" charset="-122"/>
              </a:rPr>
              <a:t> </a:t>
            </a:r>
            <a:endParaRPr lang="zh-CN" altLang="en-US" dirty="0">
              <a:latin typeface="Arial" panose="020B0604020202020204" pitchFamily="34" charset="0"/>
              <a:ea typeface="新宋体" panose="02010609030101010101" charset="-122"/>
            </a:endParaRPr>
          </a:p>
        </p:txBody>
      </p:sp>
      <p:sp>
        <p:nvSpPr>
          <p:cNvPr id="20486" name="Rectangle 9"/>
          <p:cNvSpPr/>
          <p:nvPr/>
        </p:nvSpPr>
        <p:spPr>
          <a:xfrm>
            <a:off x="2438400" y="4038600"/>
            <a:ext cx="5419748" cy="461665"/>
          </a:xfrm>
          <a:prstGeom prst="rect">
            <a:avLst/>
          </a:prstGeom>
          <a:noFill/>
          <a:ln w="9525">
            <a:noFill/>
          </a:ln>
        </p:spPr>
        <p:txBody>
          <a:bodyPr wrap="square" anchor="t">
            <a:spAutoFit/>
          </a:bodyPr>
          <a:lstStyle/>
          <a:p>
            <a:pPr lvl="0"/>
            <a:r>
              <a:rPr lang="zh-CN" altLang="en-US" i="1" dirty="0">
                <a:solidFill>
                  <a:srgbClr val="FF0000"/>
                </a:solidFill>
                <a:latin typeface="Times New Roman" panose="02020603050405020304" pitchFamily="18" charset="0"/>
                <a:ea typeface="新宋体" panose="02010609030101010101" charset="-122"/>
              </a:rPr>
              <a:t>---两个操作数均来自内存的</a:t>
            </a:r>
            <a:r>
              <a:rPr lang="zh-CN" altLang="en-US" i="1" dirty="0" smtClean="0">
                <a:solidFill>
                  <a:srgbClr val="FF0000"/>
                </a:solidFill>
                <a:latin typeface="Times New Roman" panose="02020603050405020304" pitchFamily="18" charset="0"/>
                <a:ea typeface="新宋体" panose="02010609030101010101" charset="-122"/>
              </a:rPr>
              <a:t>指令</a:t>
            </a:r>
            <a:r>
              <a:rPr lang="en-US" altLang="zh-CN" i="1" dirty="0" smtClean="0">
                <a:solidFill>
                  <a:srgbClr val="FF0000"/>
                </a:solidFill>
                <a:latin typeface="Times New Roman" panose="02020603050405020304" pitchFamily="18" charset="0"/>
                <a:ea typeface="新宋体" panose="02010609030101010101" charset="-122"/>
              </a:rPr>
              <a:t>(?)</a:t>
            </a:r>
            <a:r>
              <a:rPr lang="zh-CN" altLang="en-US" i="1" dirty="0" smtClean="0">
                <a:solidFill>
                  <a:srgbClr val="FF0000"/>
                </a:solidFill>
                <a:latin typeface="Arial" panose="020B0604020202020204" pitchFamily="34" charset="0"/>
                <a:ea typeface="新宋体" panose="02010609030101010101" charset="-122"/>
              </a:rPr>
              <a:t> </a:t>
            </a:r>
            <a:endParaRPr lang="zh-CN" altLang="en-US" i="1" dirty="0">
              <a:solidFill>
                <a:srgbClr val="FF0000"/>
              </a:solidFill>
              <a:latin typeface="Arial" panose="020B0604020202020204" pitchFamily="34" charset="0"/>
              <a:ea typeface="新宋体" panose="02010609030101010101" charset="-122"/>
            </a:endParaRPr>
          </a:p>
        </p:txBody>
      </p:sp>
      <p:sp>
        <p:nvSpPr>
          <p:cNvPr id="20487" name="Rectangle 10"/>
          <p:cNvSpPr/>
          <p:nvPr/>
        </p:nvSpPr>
        <p:spPr>
          <a:xfrm>
            <a:off x="2362200" y="4876800"/>
            <a:ext cx="6172200" cy="457200"/>
          </a:xfrm>
          <a:prstGeom prst="rect">
            <a:avLst/>
          </a:prstGeom>
          <a:noFill/>
          <a:ln w="9525">
            <a:noFill/>
          </a:ln>
        </p:spPr>
        <p:txBody>
          <a:bodyPr anchor="t">
            <a:spAutoFit/>
          </a:bodyPr>
          <a:lstStyle/>
          <a:p>
            <a:pPr lvl="0"/>
            <a:r>
              <a:rPr lang="zh-CN" altLang="en-US" dirty="0">
                <a:latin typeface="Times New Roman" panose="02020603050405020304" pitchFamily="18" charset="0"/>
                <a:ea typeface="新宋体" panose="02010609030101010101" charset="-122"/>
              </a:rPr>
              <a:t>---操作数分别来自寄存器和内存的指令</a:t>
            </a:r>
            <a:r>
              <a:rPr lang="zh-CN" altLang="en-US" sz="1400" dirty="0">
                <a:latin typeface="Arial" panose="020B0604020202020204" pitchFamily="34" charset="0"/>
                <a:ea typeface="新宋体" panose="02010609030101010101" charset="-122"/>
              </a:rPr>
              <a:t> </a:t>
            </a:r>
            <a:endParaRPr lang="zh-CN" altLang="en-US" sz="1800" dirty="0">
              <a:latin typeface="Arial" panose="020B0604020202020204" pitchFamily="34" charset="0"/>
              <a:ea typeface="新宋体" panose="02010609030101010101" charset="-122"/>
            </a:endParaRPr>
          </a:p>
        </p:txBody>
      </p:sp>
      <p:sp>
        <p:nvSpPr>
          <p:cNvPr id="11" name="Rectangle 2"/>
          <p:cNvSpPr txBox="1">
            <a:spLocks noChangeArrowheads="1"/>
          </p:cNvSpPr>
          <p:nvPr/>
        </p:nvSpPr>
        <p:spPr>
          <a:xfrm>
            <a:off x="500063" y="642938"/>
            <a:ext cx="7772400" cy="658813"/>
          </a:xfrm>
          <a:prstGeom prst="rect">
            <a:avLst/>
          </a:prstGeom>
        </p:spPr>
        <p:txBody>
          <a:bodyPr/>
          <a:lstStyle/>
          <a:p>
            <a:pPr marL="0" marR="0" lvl="0" indent="0" algn="ctr" defTabSz="914400" rtl="0" eaLnBrk="1" fontAlgn="base" latinLnBrk="0" hangingPunct="1">
              <a:spcBef>
                <a:spcPct val="0"/>
              </a:spcBef>
              <a:spcAft>
                <a:spcPct val="0"/>
              </a:spcAft>
              <a:buClrTx/>
              <a:buSzTx/>
              <a:buFontTx/>
              <a:buNone/>
              <a:defRPr/>
            </a:pPr>
            <a:r>
              <a:rPr kumimoji="1" lang="en-US" altLang="zh-CN"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4</a:t>
            </a:r>
            <a:r>
              <a:rPr kumimoji="1" lang="zh-CN" altLang="en-US"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、按照地址码分类</a:t>
            </a:r>
            <a:endParaRPr kumimoji="1" lang="zh-CN" altLang="en-US"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12" name="Rectangle 3"/>
          <p:cNvSpPr txBox="1">
            <a:spLocks noChangeArrowheads="1"/>
          </p:cNvSpPr>
          <p:nvPr/>
        </p:nvSpPr>
        <p:spPr bwMode="auto">
          <a:xfrm>
            <a:off x="500063" y="1500188"/>
            <a:ext cx="7772400" cy="642938"/>
          </a:xfrm>
          <a:prstGeom prst="rect">
            <a:avLst/>
          </a:prstGeom>
          <a:noFill/>
          <a:ln w="9525">
            <a:noFill/>
            <a:miter lim="800000"/>
          </a:ln>
          <a:effectLst/>
        </p:spPr>
        <p:txBody>
          <a:bodyPr/>
          <a:lstStyle/>
          <a:p>
            <a:pPr marL="342900" marR="0" lvl="0" indent="-342900" algn="l" defTabSz="914400" rtl="0" eaLnBrk="1" fontAlgn="base" latinLnBrk="0" hangingPunct="1">
              <a:spcBef>
                <a:spcPct val="30000"/>
              </a:spcBef>
              <a:spcAft>
                <a:spcPct val="20000"/>
              </a:spcAft>
              <a:buClrTx/>
              <a:buSzTx/>
              <a:buFont typeface="Wingdings" panose="05000000000000000000" pitchFamily="2" charset="2"/>
              <a:buNone/>
              <a:defRPr/>
            </a:pPr>
            <a:r>
              <a:rPr kumimoji="1" lang="zh-CN" altLang="en-US" sz="3600" b="1" i="0" u="none" strike="noStrike" kern="0" cap="none" spc="0" normalizeH="0" baseline="0" noProof="0" dirty="0">
                <a:ln>
                  <a:noFill/>
                </a:ln>
                <a:solidFill>
                  <a:srgbClr val="0033CC"/>
                </a:solidFill>
                <a:effectLst>
                  <a:outerShdw blurRad="38100" dist="38100" dir="2700000" algn="tl">
                    <a:srgbClr val="C0C0C0"/>
                  </a:outerShdw>
                </a:effectLst>
                <a:uLnTx/>
                <a:uFillTx/>
                <a:latin typeface="宋体" panose="02010600030101010101" pitchFamily="2" charset="-122"/>
                <a:ea typeface="新宋体" panose="02010609030101010101" charset="-122"/>
                <a:cs typeface="+mn-cs"/>
              </a:rPr>
              <a:t>二地址指令</a:t>
            </a:r>
            <a:r>
              <a:rPr kumimoji="1" lang="zh-CN" altLang="en-US" sz="3600" b="1"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新宋体" panose="02010609030101010101" charset="-122"/>
                <a:cs typeface="+mn-cs"/>
              </a:rPr>
              <a:t> </a:t>
            </a:r>
            <a:endParaRPr kumimoji="1" lang="zh-CN" altLang="en-US" sz="3600" b="1"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新宋体" panose="02010609030101010101" charset="-122"/>
              <a:cs typeface="+mn-cs"/>
            </a:endParaRP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新宋体" panose="02010609030101010101" charset="-122"/>
              </a:rPr>
            </a:fld>
            <a:endParaRPr lang="en-US" altLang="zh-CN" sz="1400" b="0" strike="noStrike" noProof="1">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609600" y="1447800"/>
            <a:ext cx="7391400" cy="481013"/>
          </a:xfrm>
        </p:spPr>
        <p:txBody>
          <a:bodyPr wrap="square" lIns="91440" tIns="45720" rIns="91440" bIns="45720" numCol="1" anchor="t" anchorCtr="0" compatLnSpc="1"/>
          <a:lstStyle/>
          <a:p>
            <a:pPr marL="342900" marR="0" lvl="0" indent="-342900" algn="l" defTabSz="914400" rtl="0" eaLnBrk="1" fontAlgn="base" latinLnBrk="0" hangingPunct="1">
              <a:spcBef>
                <a:spcPct val="30000"/>
              </a:spcBef>
              <a:spcAft>
                <a:spcPct val="20000"/>
              </a:spcAft>
              <a:buClrTx/>
              <a:buSzTx/>
              <a:buFont typeface="Wingdings" panose="05000000000000000000" pitchFamily="2" charset="2"/>
              <a:buNone/>
              <a:defRPr/>
            </a:pP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宋体" panose="02010600030101010101" pitchFamily="2" charset="-122"/>
                <a:cs typeface="+mn-cs"/>
              </a:rPr>
              <a:t>一地址指令 </a:t>
            </a:r>
            <a:endPar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宋体" panose="02010600030101010101" pitchFamily="2" charset="-122"/>
              <a:cs typeface="+mn-cs"/>
            </a:endParaRPr>
          </a:p>
        </p:txBody>
      </p:sp>
      <p:graphicFrame>
        <p:nvGraphicFramePr>
          <p:cNvPr id="11268" name="Group 4"/>
          <p:cNvGraphicFramePr>
            <a:graphicFrameLocks noGrp="1"/>
          </p:cNvGraphicFramePr>
          <p:nvPr/>
        </p:nvGraphicFramePr>
        <p:xfrm>
          <a:off x="1943100" y="1981200"/>
          <a:ext cx="5410200" cy="533400"/>
        </p:xfrm>
        <a:graphic>
          <a:graphicData uri="http://schemas.openxmlformats.org/drawingml/2006/table">
            <a:tbl>
              <a:tblPr/>
              <a:tblGrid>
                <a:gridCol w="2705100"/>
                <a:gridCol w="2705100"/>
              </a:tblGrid>
              <a:tr h="533400">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OP</a:t>
                      </a:r>
                      <a:endParaRPr kumimoji="0" 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a:t>
                      </a:r>
                      <a:endParaRPr kumimoji="0" 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r>
            </a:tbl>
          </a:graphicData>
        </a:graphic>
      </p:graphicFrame>
      <p:sp>
        <p:nvSpPr>
          <p:cNvPr id="21514" name="Rectangle 14"/>
          <p:cNvSpPr/>
          <p:nvPr/>
        </p:nvSpPr>
        <p:spPr>
          <a:xfrm>
            <a:off x="457200" y="2667000"/>
            <a:ext cx="1828800" cy="457200"/>
          </a:xfrm>
          <a:prstGeom prst="rect">
            <a:avLst/>
          </a:prstGeom>
          <a:noFill/>
          <a:ln w="9525">
            <a:noFill/>
          </a:ln>
        </p:spPr>
        <p:txBody>
          <a:bodyPr anchor="t">
            <a:spAutoFit/>
          </a:bodyPr>
          <a:lstStyle/>
          <a:p>
            <a:pPr lvl="0"/>
            <a:r>
              <a:rPr lang="zh-CN" altLang="en-US" dirty="0">
                <a:latin typeface="Times New Roman" panose="02020603050405020304" pitchFamily="18" charset="0"/>
                <a:ea typeface="新宋体" panose="02010609030101010101" charset="-122"/>
              </a:rPr>
              <a:t>指令意义：</a:t>
            </a:r>
            <a:r>
              <a:rPr lang="zh-CN" altLang="en-US" sz="1400" dirty="0">
                <a:latin typeface="Arial" panose="020B0604020202020204" pitchFamily="34" charset="0"/>
                <a:ea typeface="新宋体" panose="02010609030101010101" charset="-122"/>
              </a:rPr>
              <a:t> </a:t>
            </a:r>
            <a:endParaRPr lang="zh-CN" altLang="en-US" sz="1800" dirty="0">
              <a:latin typeface="Arial" panose="020B0604020202020204" pitchFamily="34" charset="0"/>
              <a:ea typeface="新宋体" panose="02010609030101010101" charset="-122"/>
            </a:endParaRPr>
          </a:p>
        </p:txBody>
      </p:sp>
      <p:sp>
        <p:nvSpPr>
          <p:cNvPr id="21515" name="Rectangle 15"/>
          <p:cNvSpPr/>
          <p:nvPr/>
        </p:nvSpPr>
        <p:spPr>
          <a:xfrm>
            <a:off x="533400" y="3230563"/>
            <a:ext cx="3352800" cy="396875"/>
          </a:xfrm>
          <a:prstGeom prst="rect">
            <a:avLst/>
          </a:prstGeom>
          <a:noFill/>
          <a:ln w="9525">
            <a:noFill/>
          </a:ln>
        </p:spPr>
        <p:txBody>
          <a:bodyPr anchor="t">
            <a:spAutoFit/>
          </a:bodyPr>
          <a:lstStyle/>
          <a:p>
            <a:pPr lvl="0" algn="ctr"/>
            <a:r>
              <a:rPr lang="zh-CN" altLang="en-US" sz="2000" dirty="0">
                <a:latin typeface="Times New Roman" panose="02020603050405020304" pitchFamily="18" charset="0"/>
                <a:ea typeface="新宋体" panose="02010609030101010101" charset="-122"/>
              </a:rPr>
              <a:t>①对于单操作数指令</a:t>
            </a:r>
            <a:r>
              <a:rPr lang="zh-CN" altLang="en-US" sz="1400" dirty="0">
                <a:latin typeface="Arial" panose="020B0604020202020204" pitchFamily="34" charset="0"/>
                <a:ea typeface="新宋体" panose="02010609030101010101" charset="-122"/>
              </a:rPr>
              <a:t> </a:t>
            </a:r>
            <a:endParaRPr lang="zh-CN" altLang="en-US" sz="2800" dirty="0">
              <a:latin typeface="Arial" panose="020B0604020202020204" pitchFamily="34" charset="0"/>
              <a:ea typeface="新宋体" panose="02010609030101010101" charset="-122"/>
            </a:endParaRPr>
          </a:p>
        </p:txBody>
      </p:sp>
      <p:sp>
        <p:nvSpPr>
          <p:cNvPr id="21516" name="Rectangle 16"/>
          <p:cNvSpPr/>
          <p:nvPr/>
        </p:nvSpPr>
        <p:spPr>
          <a:xfrm>
            <a:off x="3505200" y="3230563"/>
            <a:ext cx="2286000" cy="396875"/>
          </a:xfrm>
          <a:prstGeom prst="rect">
            <a:avLst/>
          </a:prstGeom>
          <a:noFill/>
          <a:ln w="9525">
            <a:noFill/>
          </a:ln>
        </p:spPr>
        <p:txBody>
          <a:bodyPr anchor="t">
            <a:spAutoFit/>
          </a:bodyPr>
          <a:lstStyle/>
          <a:p>
            <a:pPr lvl="0"/>
            <a:r>
              <a:rPr lang="en-US" altLang="zh-CN" sz="2000" dirty="0">
                <a:solidFill>
                  <a:srgbClr val="FF0000"/>
                </a:solidFill>
                <a:latin typeface="Times New Roman" panose="02020603050405020304" pitchFamily="18" charset="0"/>
                <a:ea typeface="Times New Roman" panose="02020603050405020304" pitchFamily="18" charset="0"/>
              </a:rPr>
              <a:t>OP (A) </a:t>
            </a:r>
            <a:r>
              <a:rPr lang="en-US" altLang="zh-CN" sz="2000" dirty="0">
                <a:solidFill>
                  <a:srgbClr val="FF0000"/>
                </a:solidFill>
                <a:latin typeface="Times New Roman" panose="02020603050405020304" pitchFamily="18" charset="0"/>
                <a:ea typeface="新宋体" panose="02010609030101010101" charset="-122"/>
                <a:sym typeface="Wingdings" panose="05000000000000000000" pitchFamily="2" charset="2"/>
              </a:rPr>
              <a:t></a:t>
            </a:r>
            <a:r>
              <a:rPr lang="en-US" altLang="zh-CN" sz="2000" dirty="0">
                <a:solidFill>
                  <a:srgbClr val="FF0000"/>
                </a:solidFill>
                <a:latin typeface="Times New Roman" panose="02020603050405020304" pitchFamily="18" charset="0"/>
                <a:ea typeface="Times New Roman" panose="02020603050405020304" pitchFamily="18" charset="0"/>
              </a:rPr>
              <a:t> AC</a:t>
            </a:r>
            <a:r>
              <a:rPr lang="en-US" altLang="zh-CN" sz="2000" dirty="0">
                <a:solidFill>
                  <a:srgbClr val="FF0000"/>
                </a:solidFill>
                <a:latin typeface="Arial" panose="020B0604020202020204" pitchFamily="34" charset="0"/>
                <a:ea typeface="新宋体" panose="02010609030101010101" charset="-122"/>
                <a:sym typeface="Wingdings" panose="05000000000000000000" pitchFamily="2" charset="2"/>
              </a:rPr>
              <a:t> </a:t>
            </a:r>
            <a:endParaRPr lang="en-US" altLang="zh-CN" sz="2000" dirty="0">
              <a:solidFill>
                <a:srgbClr val="FF0000"/>
              </a:solidFill>
              <a:latin typeface="Times New Roman" panose="02020603050405020304" pitchFamily="18" charset="0"/>
              <a:ea typeface="新宋体" panose="02010609030101010101" charset="-122"/>
              <a:sym typeface="Wingdings" panose="05000000000000000000" pitchFamily="2" charset="2"/>
            </a:endParaRPr>
          </a:p>
        </p:txBody>
      </p:sp>
      <p:sp>
        <p:nvSpPr>
          <p:cNvPr id="21517" name="Rectangle 17"/>
          <p:cNvSpPr/>
          <p:nvPr/>
        </p:nvSpPr>
        <p:spPr>
          <a:xfrm>
            <a:off x="5715000" y="3230563"/>
            <a:ext cx="2209800" cy="396875"/>
          </a:xfrm>
          <a:prstGeom prst="rect">
            <a:avLst/>
          </a:prstGeom>
          <a:noFill/>
          <a:ln w="9525">
            <a:noFill/>
          </a:ln>
        </p:spPr>
        <p:txBody>
          <a:bodyPr anchor="t">
            <a:spAutoFit/>
          </a:bodyPr>
          <a:lstStyle/>
          <a:p>
            <a:pPr lvl="0"/>
            <a:r>
              <a:rPr lang="en-US" altLang="zh-CN" sz="2000" dirty="0">
                <a:latin typeface="Times New Roman" panose="02020603050405020304" pitchFamily="18" charset="0"/>
                <a:ea typeface="Times New Roman" panose="02020603050405020304" pitchFamily="18" charset="0"/>
              </a:rPr>
              <a:t>AC</a:t>
            </a:r>
            <a:r>
              <a:rPr lang="en-US" altLang="zh-CN" sz="2000" dirty="0">
                <a:latin typeface="Times New Roman" panose="02020603050405020304" pitchFamily="18" charset="0"/>
                <a:ea typeface="新宋体" panose="02010609030101010101" charset="-122"/>
              </a:rPr>
              <a:t>——</a:t>
            </a:r>
            <a:r>
              <a:rPr lang="zh-CN" altLang="en-US" sz="2000" dirty="0">
                <a:latin typeface="Times New Roman" panose="02020603050405020304" pitchFamily="18" charset="0"/>
                <a:ea typeface="新宋体" panose="02010609030101010101" charset="-122"/>
              </a:rPr>
              <a:t>累加器</a:t>
            </a:r>
            <a:r>
              <a:rPr lang="zh-CN" altLang="en-US" sz="2000" dirty="0">
                <a:latin typeface="Arial" panose="020B0604020202020204" pitchFamily="34" charset="0"/>
                <a:ea typeface="新宋体" panose="02010609030101010101" charset="-122"/>
              </a:rPr>
              <a:t> </a:t>
            </a:r>
            <a:endParaRPr lang="zh-CN" altLang="en-US" sz="2000" dirty="0">
              <a:latin typeface="Arial" panose="020B0604020202020204" pitchFamily="34" charset="0"/>
              <a:ea typeface="新宋体" panose="02010609030101010101" charset="-122"/>
            </a:endParaRPr>
          </a:p>
        </p:txBody>
      </p:sp>
      <p:sp>
        <p:nvSpPr>
          <p:cNvPr id="21518" name="Rectangle 18"/>
          <p:cNvSpPr/>
          <p:nvPr/>
        </p:nvSpPr>
        <p:spPr>
          <a:xfrm>
            <a:off x="3200400" y="3657600"/>
            <a:ext cx="5943600" cy="396875"/>
          </a:xfrm>
          <a:prstGeom prst="rect">
            <a:avLst/>
          </a:prstGeom>
          <a:noFill/>
          <a:ln w="9525">
            <a:noFill/>
          </a:ln>
        </p:spPr>
        <p:txBody>
          <a:bodyPr anchor="t">
            <a:spAutoFit/>
          </a:bodyPr>
          <a:lstStyle/>
          <a:p>
            <a:pPr lvl="0"/>
            <a:r>
              <a:rPr lang="zh-CN" altLang="en-US" sz="2000" dirty="0">
                <a:latin typeface="Times New Roman" panose="02020603050405020304" pitchFamily="18" charset="0"/>
                <a:ea typeface="新宋体" panose="02010609030101010101" charset="-122"/>
              </a:rPr>
              <a:t>例如</a:t>
            </a:r>
            <a:r>
              <a:rPr lang="zh-CN" altLang="en-US" sz="2000" dirty="0">
                <a:latin typeface="Times New Roman" panose="02020603050405020304" pitchFamily="18" charset="0"/>
                <a:ea typeface="Times New Roman" panose="02020603050405020304" pitchFamily="18" charset="0"/>
              </a:rPr>
              <a:t> </a:t>
            </a:r>
            <a:r>
              <a:rPr lang="en-US" altLang="zh-CN" sz="2000" dirty="0">
                <a:latin typeface="Times New Roman" panose="02020603050405020304" pitchFamily="18" charset="0"/>
                <a:ea typeface="Times New Roman" panose="02020603050405020304" pitchFamily="18" charset="0"/>
              </a:rPr>
              <a:t>LDA  48</a:t>
            </a:r>
            <a:r>
              <a:rPr lang="zh-CN" altLang="en-US" sz="2000" dirty="0">
                <a:latin typeface="Times New Roman" panose="02020603050405020304" pitchFamily="18" charset="0"/>
                <a:ea typeface="新宋体" panose="02010609030101010101" charset="-122"/>
              </a:rPr>
              <a:t>指令，执行(</a:t>
            </a:r>
            <a:r>
              <a:rPr lang="en-US" altLang="zh-CN" sz="2000" dirty="0">
                <a:latin typeface="Times New Roman" panose="02020603050405020304" pitchFamily="18" charset="0"/>
                <a:ea typeface="Times New Roman" panose="02020603050405020304" pitchFamily="18" charset="0"/>
              </a:rPr>
              <a:t>MEM</a:t>
            </a:r>
            <a:r>
              <a:rPr lang="en-US" altLang="zh-CN" sz="2000" dirty="0">
                <a:latin typeface="Times New Roman" panose="02020603050405020304" pitchFamily="18" charset="0"/>
                <a:ea typeface="新宋体" panose="02010609030101010101" charset="-122"/>
              </a:rPr>
              <a:t>)</a:t>
            </a:r>
            <a:r>
              <a:rPr lang="en-US" altLang="zh-CN" sz="1000" dirty="0">
                <a:latin typeface="Times New Roman" panose="02020603050405020304" pitchFamily="18" charset="0"/>
                <a:ea typeface="新宋体" panose="02010609030101010101" charset="-122"/>
              </a:rPr>
              <a:t>48</a:t>
            </a:r>
            <a:r>
              <a:rPr lang="en-US" altLang="zh-CN" sz="2000" dirty="0">
                <a:latin typeface="Times New Roman" panose="02020603050405020304" pitchFamily="18" charset="0"/>
                <a:ea typeface="新宋体" panose="02010609030101010101" charset="-122"/>
                <a:sym typeface="Wingdings" panose="05000000000000000000" pitchFamily="2" charset="2"/>
              </a:rPr>
              <a:t></a:t>
            </a:r>
            <a:r>
              <a:rPr lang="en-US" altLang="zh-CN" sz="2000" dirty="0">
                <a:latin typeface="Times New Roman" panose="02020603050405020304" pitchFamily="18" charset="0"/>
                <a:ea typeface="Times New Roman" panose="02020603050405020304" pitchFamily="18" charset="0"/>
              </a:rPr>
              <a:t> AC</a:t>
            </a:r>
            <a:r>
              <a:rPr lang="zh-CN" altLang="en-US" sz="2000" dirty="0">
                <a:latin typeface="Times New Roman" panose="02020603050405020304" pitchFamily="18" charset="0"/>
                <a:ea typeface="新宋体" panose="02010609030101010101" charset="-122"/>
              </a:rPr>
              <a:t>的操作</a:t>
            </a:r>
            <a:r>
              <a:rPr lang="zh-CN" altLang="en-US" sz="2000" dirty="0">
                <a:latin typeface="Times New Roman" panose="02020603050405020304" pitchFamily="18" charset="0"/>
                <a:ea typeface="新宋体" panose="02010609030101010101" charset="-122"/>
                <a:sym typeface="Wingdings" panose="05000000000000000000" pitchFamily="2" charset="2"/>
              </a:rPr>
              <a:t>。</a:t>
            </a:r>
            <a:r>
              <a:rPr lang="zh-CN" altLang="en-US" sz="2000" dirty="0">
                <a:latin typeface="Arial" panose="020B0604020202020204" pitchFamily="34" charset="0"/>
                <a:ea typeface="新宋体" panose="02010609030101010101" charset="-122"/>
                <a:sym typeface="Wingdings" panose="05000000000000000000" pitchFamily="2" charset="2"/>
              </a:rPr>
              <a:t> </a:t>
            </a:r>
            <a:endParaRPr lang="zh-CN" altLang="en-US" sz="2000" dirty="0">
              <a:latin typeface="Times New Roman" panose="02020603050405020304" pitchFamily="18" charset="0"/>
              <a:ea typeface="新宋体" panose="02010609030101010101" charset="-122"/>
              <a:sym typeface="Wingdings" panose="05000000000000000000" pitchFamily="2" charset="2"/>
            </a:endParaRPr>
          </a:p>
        </p:txBody>
      </p:sp>
      <p:sp>
        <p:nvSpPr>
          <p:cNvPr id="21519" name="Rectangle 19"/>
          <p:cNvSpPr/>
          <p:nvPr/>
        </p:nvSpPr>
        <p:spPr>
          <a:xfrm>
            <a:off x="381000" y="4038600"/>
            <a:ext cx="3733800" cy="457200"/>
          </a:xfrm>
          <a:prstGeom prst="rect">
            <a:avLst/>
          </a:prstGeom>
          <a:noFill/>
          <a:ln w="9525">
            <a:noFill/>
          </a:ln>
        </p:spPr>
        <p:txBody>
          <a:bodyPr anchor="t">
            <a:spAutoFit/>
          </a:bodyPr>
          <a:lstStyle/>
          <a:p>
            <a:pPr lvl="0" algn="ctr"/>
            <a:r>
              <a:rPr lang="zh-CN" altLang="en-US" sz="2000" dirty="0">
                <a:latin typeface="Times New Roman" panose="02020603050405020304" pitchFamily="18" charset="0"/>
                <a:ea typeface="新宋体" panose="02010609030101010101" charset="-122"/>
              </a:rPr>
              <a:t>②对于双操作数指令</a:t>
            </a:r>
            <a:r>
              <a:rPr lang="zh-CN" altLang="en-US" dirty="0">
                <a:latin typeface="Arial" panose="020B0604020202020204" pitchFamily="34" charset="0"/>
                <a:ea typeface="新宋体" panose="02010609030101010101" charset="-122"/>
              </a:rPr>
              <a:t> </a:t>
            </a:r>
            <a:endParaRPr lang="zh-CN" altLang="en-US" dirty="0">
              <a:latin typeface="Arial" panose="020B0604020202020204" pitchFamily="34" charset="0"/>
              <a:ea typeface="新宋体" panose="02010609030101010101" charset="-122"/>
            </a:endParaRPr>
          </a:p>
        </p:txBody>
      </p:sp>
      <p:sp>
        <p:nvSpPr>
          <p:cNvPr id="21520" name="Rectangle 20"/>
          <p:cNvSpPr/>
          <p:nvPr/>
        </p:nvSpPr>
        <p:spPr>
          <a:xfrm>
            <a:off x="3429000" y="4038600"/>
            <a:ext cx="3200400" cy="457200"/>
          </a:xfrm>
          <a:prstGeom prst="rect">
            <a:avLst/>
          </a:prstGeom>
          <a:noFill/>
          <a:ln w="9525">
            <a:noFill/>
          </a:ln>
        </p:spPr>
        <p:txBody>
          <a:bodyPr anchor="t">
            <a:spAutoFit/>
          </a:bodyPr>
          <a:lstStyle/>
          <a:p>
            <a:pPr lvl="0"/>
            <a:r>
              <a:rPr lang="zh-CN" altLang="en-US" sz="2000" dirty="0">
                <a:solidFill>
                  <a:srgbClr val="FF0000"/>
                </a:solidFill>
                <a:latin typeface="Times New Roman" panose="02020603050405020304" pitchFamily="18" charset="0"/>
                <a:ea typeface="新宋体" panose="02010609030101010101" charset="-122"/>
              </a:rPr>
              <a:t>（</a:t>
            </a:r>
            <a:r>
              <a:rPr lang="en-US" altLang="zh-CN" sz="2000" dirty="0">
                <a:solidFill>
                  <a:srgbClr val="FF0000"/>
                </a:solidFill>
                <a:latin typeface="Times New Roman" panose="02020603050405020304" pitchFamily="18" charset="0"/>
                <a:ea typeface="Times New Roman" panose="02020603050405020304" pitchFamily="18" charset="0"/>
              </a:rPr>
              <a:t>AC</a:t>
            </a:r>
            <a:r>
              <a:rPr lang="en-US" altLang="x-none" sz="2000" dirty="0">
                <a:solidFill>
                  <a:srgbClr val="FF0000"/>
                </a:solidFill>
                <a:latin typeface="Times New Roman" panose="02020603050405020304" pitchFamily="18" charset="0"/>
                <a:ea typeface="新宋体" panose="02010609030101010101" charset="-122"/>
              </a:rPr>
              <a:t>）</a:t>
            </a:r>
            <a:r>
              <a:rPr lang="en-US" altLang="zh-CN" sz="2000" dirty="0">
                <a:solidFill>
                  <a:srgbClr val="FF0000"/>
                </a:solidFill>
                <a:latin typeface="Times New Roman" panose="02020603050405020304" pitchFamily="18" charset="0"/>
                <a:ea typeface="Times New Roman" panose="02020603050405020304" pitchFamily="18" charset="0"/>
              </a:rPr>
              <a:t>OP</a:t>
            </a:r>
            <a:r>
              <a:rPr lang="en-US" altLang="x-none" sz="2000" dirty="0">
                <a:solidFill>
                  <a:srgbClr val="FF0000"/>
                </a:solidFill>
                <a:latin typeface="Times New Roman" panose="02020603050405020304" pitchFamily="18" charset="0"/>
                <a:ea typeface="新宋体" panose="02010609030101010101" charset="-122"/>
              </a:rPr>
              <a:t>（</a:t>
            </a:r>
            <a:r>
              <a:rPr lang="en-US" altLang="zh-CN" sz="2000" dirty="0">
                <a:solidFill>
                  <a:srgbClr val="FF0000"/>
                </a:solidFill>
                <a:latin typeface="Times New Roman" panose="02020603050405020304" pitchFamily="18" charset="0"/>
                <a:ea typeface="Times New Roman" panose="02020603050405020304" pitchFamily="18" charset="0"/>
              </a:rPr>
              <a:t>A</a:t>
            </a:r>
            <a:r>
              <a:rPr lang="en-US" altLang="x-none" sz="2000" dirty="0">
                <a:solidFill>
                  <a:srgbClr val="FF0000"/>
                </a:solidFill>
                <a:latin typeface="Times New Roman" panose="02020603050405020304" pitchFamily="18" charset="0"/>
                <a:ea typeface="新宋体" panose="02010609030101010101" charset="-122"/>
              </a:rPr>
              <a:t>）→</a:t>
            </a:r>
            <a:r>
              <a:rPr lang="en-US" altLang="zh-CN" sz="2000" dirty="0">
                <a:solidFill>
                  <a:srgbClr val="FF0000"/>
                </a:solidFill>
                <a:latin typeface="Times New Roman" panose="02020603050405020304" pitchFamily="18" charset="0"/>
                <a:ea typeface="Times New Roman" panose="02020603050405020304" pitchFamily="18" charset="0"/>
              </a:rPr>
              <a:t>AC</a:t>
            </a:r>
            <a:r>
              <a:rPr lang="en-US" altLang="zh-CN" dirty="0">
                <a:latin typeface="Arial" panose="020B0604020202020204" pitchFamily="34" charset="0"/>
                <a:ea typeface="新宋体" panose="02010609030101010101" charset="-122"/>
              </a:rPr>
              <a:t> </a:t>
            </a:r>
            <a:endParaRPr lang="en-US" altLang="zh-CN" dirty="0">
              <a:latin typeface="Arial" panose="020B0604020202020204" pitchFamily="34" charset="0"/>
              <a:ea typeface="新宋体" panose="02010609030101010101" charset="-122"/>
            </a:endParaRPr>
          </a:p>
        </p:txBody>
      </p:sp>
      <p:sp>
        <p:nvSpPr>
          <p:cNvPr id="21521" name="Rectangle 21"/>
          <p:cNvSpPr/>
          <p:nvPr/>
        </p:nvSpPr>
        <p:spPr>
          <a:xfrm>
            <a:off x="1371600" y="4572000"/>
            <a:ext cx="1981200" cy="457200"/>
          </a:xfrm>
          <a:prstGeom prst="rect">
            <a:avLst/>
          </a:prstGeom>
          <a:noFill/>
          <a:ln w="9525">
            <a:noFill/>
          </a:ln>
        </p:spPr>
        <p:txBody>
          <a:bodyPr anchor="t">
            <a:spAutoFit/>
          </a:bodyPr>
          <a:lstStyle/>
          <a:p>
            <a:pPr lvl="0"/>
            <a:r>
              <a:rPr lang="en-US" altLang="zh-CN" sz="2000" dirty="0">
                <a:latin typeface="Times New Roman" panose="02020603050405020304" pitchFamily="18" charset="0"/>
                <a:ea typeface="Times New Roman" panose="02020603050405020304" pitchFamily="18" charset="0"/>
              </a:rPr>
              <a:t>A</a:t>
            </a:r>
            <a:r>
              <a:rPr lang="en-US" altLang="zh-CN" sz="2000" dirty="0">
                <a:latin typeface="Times New Roman" panose="02020603050405020304" pitchFamily="18" charset="0"/>
                <a:ea typeface="新宋体" panose="02010609030101010101" charset="-122"/>
              </a:rPr>
              <a:t>——</a:t>
            </a:r>
            <a:r>
              <a:rPr lang="zh-CN" altLang="en-US" sz="2000" dirty="0">
                <a:latin typeface="Times New Roman" panose="02020603050405020304" pitchFamily="18" charset="0"/>
                <a:ea typeface="新宋体" panose="02010609030101010101" charset="-122"/>
              </a:rPr>
              <a:t>显地址</a:t>
            </a:r>
            <a:r>
              <a:rPr lang="zh-CN" altLang="en-US" dirty="0">
                <a:latin typeface="Arial" panose="020B0604020202020204" pitchFamily="34" charset="0"/>
                <a:ea typeface="新宋体" panose="02010609030101010101" charset="-122"/>
              </a:rPr>
              <a:t> </a:t>
            </a:r>
            <a:endParaRPr lang="zh-CN" altLang="en-US" dirty="0">
              <a:latin typeface="Arial" panose="020B0604020202020204" pitchFamily="34" charset="0"/>
              <a:ea typeface="新宋体" panose="02010609030101010101" charset="-122"/>
            </a:endParaRPr>
          </a:p>
        </p:txBody>
      </p:sp>
      <p:sp>
        <p:nvSpPr>
          <p:cNvPr id="21522" name="Rectangle 22"/>
          <p:cNvSpPr/>
          <p:nvPr/>
        </p:nvSpPr>
        <p:spPr>
          <a:xfrm>
            <a:off x="3048000" y="4648200"/>
            <a:ext cx="5638800" cy="400050"/>
          </a:xfrm>
          <a:prstGeom prst="rect">
            <a:avLst/>
          </a:prstGeom>
          <a:noFill/>
          <a:ln w="9525">
            <a:noFill/>
          </a:ln>
        </p:spPr>
        <p:txBody>
          <a:bodyPr anchor="t">
            <a:spAutoFit/>
          </a:bodyPr>
          <a:lstStyle/>
          <a:p>
            <a:pPr lvl="0" algn="just"/>
            <a:r>
              <a:rPr lang="en-US" altLang="zh-CN" sz="2000" dirty="0">
                <a:latin typeface="Times New Roman" panose="02020603050405020304" pitchFamily="18" charset="0"/>
                <a:ea typeface="Times New Roman" panose="02020603050405020304" pitchFamily="18" charset="0"/>
              </a:rPr>
              <a:t>AC</a:t>
            </a:r>
            <a:r>
              <a:rPr lang="en-US" altLang="zh-CN" sz="2000" dirty="0">
                <a:latin typeface="Times New Roman" panose="02020603050405020304" pitchFamily="18" charset="0"/>
                <a:ea typeface="新宋体" panose="02010609030101010101" charset="-122"/>
              </a:rPr>
              <a:t>——</a:t>
            </a:r>
            <a:r>
              <a:rPr lang="zh-CN" altLang="en-US" sz="2000" dirty="0">
                <a:latin typeface="Times New Roman" panose="02020603050405020304" pitchFamily="18" charset="0"/>
                <a:ea typeface="新宋体" panose="02010609030101010101" charset="-122"/>
              </a:rPr>
              <a:t>隐含地址，是隐含的寻址方式</a:t>
            </a:r>
            <a:endParaRPr lang="zh-CN" altLang="en-US" sz="2000" dirty="0">
              <a:latin typeface="Times New Roman" panose="02020603050405020304" pitchFamily="18" charset="0"/>
              <a:ea typeface="Times New Roman" panose="02020603050405020304" pitchFamily="18" charset="0"/>
            </a:endParaRPr>
          </a:p>
        </p:txBody>
      </p:sp>
      <p:sp>
        <p:nvSpPr>
          <p:cNvPr id="21523" name="Rectangle 23"/>
          <p:cNvSpPr/>
          <p:nvPr/>
        </p:nvSpPr>
        <p:spPr>
          <a:xfrm>
            <a:off x="685800" y="5105400"/>
            <a:ext cx="6815138" cy="708025"/>
          </a:xfrm>
          <a:prstGeom prst="rect">
            <a:avLst/>
          </a:prstGeom>
          <a:noFill/>
          <a:ln w="9525">
            <a:noFill/>
          </a:ln>
        </p:spPr>
        <p:txBody>
          <a:bodyPr anchor="t">
            <a:spAutoFit/>
          </a:bodyPr>
          <a:lstStyle/>
          <a:p>
            <a:pPr lvl="0"/>
            <a:r>
              <a:rPr lang="zh-CN" altLang="en-US" sz="2000" dirty="0">
                <a:solidFill>
                  <a:srgbClr val="9900FF"/>
                </a:solidFill>
                <a:latin typeface="Times New Roman" panose="02020603050405020304" pitchFamily="18" charset="0"/>
                <a:ea typeface="新宋体" panose="02010609030101010101" charset="-122"/>
              </a:rPr>
              <a:t>优点</a:t>
            </a:r>
            <a:r>
              <a:rPr lang="zh-CN" altLang="en-US" sz="2000" dirty="0">
                <a:latin typeface="Times New Roman" panose="02020603050405020304" pitchFamily="18" charset="0"/>
                <a:ea typeface="新宋体" panose="02010609030101010101" charset="-122"/>
              </a:rPr>
              <a:t>：特别适用于只需一个地址的指令，指令字长度短。</a:t>
            </a:r>
            <a:endParaRPr lang="en-US" altLang="zh-CN" sz="2000" dirty="0">
              <a:latin typeface="Times New Roman" panose="02020603050405020304" pitchFamily="18" charset="0"/>
              <a:ea typeface="新宋体" panose="02010609030101010101" charset="-122"/>
            </a:endParaRPr>
          </a:p>
          <a:p>
            <a:pPr lvl="0"/>
            <a:r>
              <a:rPr lang="en-US" altLang="zh-CN" sz="2000" dirty="0">
                <a:latin typeface="Times New Roman" panose="02020603050405020304" pitchFamily="18" charset="0"/>
                <a:ea typeface="新宋体" panose="02010609030101010101" charset="-122"/>
              </a:rPr>
              <a:t>             </a:t>
            </a:r>
            <a:r>
              <a:rPr lang="zh-CN" altLang="en-US" sz="2000" dirty="0">
                <a:latin typeface="Times New Roman" panose="02020603050405020304" pitchFamily="18" charset="0"/>
                <a:ea typeface="新宋体" panose="02010609030101010101" charset="-122"/>
              </a:rPr>
              <a:t>例如：“</a:t>
            </a:r>
            <a:r>
              <a:rPr lang="en-US" altLang="zh-CN" sz="2000" dirty="0">
                <a:latin typeface="Times New Roman" panose="02020603050405020304" pitchFamily="18" charset="0"/>
                <a:ea typeface="新宋体" panose="02010609030101010101" charset="-122"/>
              </a:rPr>
              <a:t>+1”</a:t>
            </a:r>
            <a:r>
              <a:rPr lang="zh-CN" altLang="en-US" sz="2000" dirty="0">
                <a:latin typeface="Times New Roman" panose="02020603050405020304" pitchFamily="18" charset="0"/>
                <a:ea typeface="新宋体" panose="02010609030101010101" charset="-122"/>
              </a:rPr>
              <a:t>、“</a:t>
            </a:r>
            <a:r>
              <a:rPr lang="en-US" altLang="zh-CN" sz="2000" dirty="0">
                <a:latin typeface="Times New Roman" panose="02020603050405020304" pitchFamily="18" charset="0"/>
                <a:ea typeface="新宋体" panose="02010609030101010101" charset="-122"/>
              </a:rPr>
              <a:t>-1”</a:t>
            </a:r>
            <a:r>
              <a:rPr lang="zh-CN" altLang="en-US" sz="2000" dirty="0">
                <a:latin typeface="Times New Roman" panose="02020603050405020304" pitchFamily="18" charset="0"/>
                <a:ea typeface="新宋体" panose="02010609030101010101" charset="-122"/>
              </a:rPr>
              <a:t>、“求反”等指令。 </a:t>
            </a:r>
            <a:endParaRPr lang="zh-CN" altLang="en-US" sz="2000" dirty="0">
              <a:latin typeface="Times New Roman" panose="02020603050405020304" pitchFamily="18" charset="0"/>
              <a:ea typeface="新宋体" panose="02010609030101010101" charset="-122"/>
            </a:endParaRPr>
          </a:p>
        </p:txBody>
      </p:sp>
      <p:sp>
        <p:nvSpPr>
          <p:cNvPr id="21524" name="Rectangle 24"/>
          <p:cNvSpPr/>
          <p:nvPr/>
        </p:nvSpPr>
        <p:spPr>
          <a:xfrm>
            <a:off x="642938" y="5786438"/>
            <a:ext cx="6705600" cy="396875"/>
          </a:xfrm>
          <a:prstGeom prst="rect">
            <a:avLst/>
          </a:prstGeom>
          <a:noFill/>
          <a:ln w="9525">
            <a:noFill/>
          </a:ln>
        </p:spPr>
        <p:txBody>
          <a:bodyPr anchor="t">
            <a:spAutoFit/>
          </a:bodyPr>
          <a:lstStyle/>
          <a:p>
            <a:pPr lvl="0"/>
            <a:r>
              <a:rPr lang="zh-CN" altLang="en-US" sz="2000" dirty="0">
                <a:solidFill>
                  <a:srgbClr val="9900FF"/>
                </a:solidFill>
                <a:latin typeface="Times New Roman" panose="02020603050405020304" pitchFamily="18" charset="0"/>
                <a:ea typeface="新宋体" panose="02010609030101010101" charset="-122"/>
              </a:rPr>
              <a:t>缺点</a:t>
            </a:r>
            <a:r>
              <a:rPr lang="zh-CN" altLang="en-US" sz="2000" dirty="0">
                <a:latin typeface="Times New Roman" panose="02020603050405020304" pitchFamily="18" charset="0"/>
                <a:ea typeface="新宋体" panose="02010609030101010101" charset="-122"/>
              </a:rPr>
              <a:t>：对于两个操作数都来自内存的运算，速度慢。</a:t>
            </a:r>
            <a:r>
              <a:rPr lang="zh-CN" altLang="en-US" sz="1400" dirty="0">
                <a:latin typeface="Arial" panose="020B0604020202020204" pitchFamily="34" charset="0"/>
                <a:ea typeface="新宋体" panose="02010609030101010101" charset="-122"/>
              </a:rPr>
              <a:t> </a:t>
            </a:r>
            <a:endParaRPr lang="zh-CN" altLang="en-US" sz="1800" dirty="0">
              <a:latin typeface="Arial" panose="020B0604020202020204" pitchFamily="34" charset="0"/>
              <a:ea typeface="新宋体" panose="02010609030101010101" charset="-122"/>
            </a:endParaRPr>
          </a:p>
        </p:txBody>
      </p:sp>
      <p:sp>
        <p:nvSpPr>
          <p:cNvPr id="16" name="Rectangle 2"/>
          <p:cNvSpPr txBox="1">
            <a:spLocks noChangeArrowheads="1"/>
          </p:cNvSpPr>
          <p:nvPr/>
        </p:nvSpPr>
        <p:spPr>
          <a:xfrm>
            <a:off x="684213" y="476250"/>
            <a:ext cx="7772400" cy="658813"/>
          </a:xfrm>
          <a:prstGeom prst="rect">
            <a:avLst/>
          </a:prstGeom>
        </p:spPr>
        <p:txBody>
          <a:bodyPr/>
          <a:lstStyle/>
          <a:p>
            <a:pPr marL="0" marR="0" lvl="0" indent="0" algn="ctr" defTabSz="914400" rtl="0" eaLnBrk="1" fontAlgn="base" latinLnBrk="0" hangingPunct="1">
              <a:spcBef>
                <a:spcPct val="0"/>
              </a:spcBef>
              <a:spcAft>
                <a:spcPct val="0"/>
              </a:spcAft>
              <a:buClrTx/>
              <a:buSzTx/>
              <a:buFontTx/>
              <a:buNone/>
              <a:defRPr/>
            </a:pPr>
            <a:r>
              <a:rPr kumimoji="1" lang="en-US" altLang="zh-CN"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4</a:t>
            </a:r>
            <a:r>
              <a:rPr kumimoji="1" lang="zh-CN" altLang="en-US"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、按照地址码分类</a:t>
            </a:r>
            <a:endParaRPr kumimoji="1" lang="zh-CN" altLang="en-US" sz="3600" b="1"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新宋体" panose="02010609030101010101" charset="-122"/>
              </a:rPr>
            </a:fld>
            <a:endParaRPr lang="en-US" altLang="zh-CN" sz="1400" b="0" strike="noStrike" noProof="1">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4</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、按照地址码分类</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419843" name="Rectangle 3"/>
          <p:cNvSpPr>
            <a:spLocks noGrp="1" noChangeArrowheads="1"/>
          </p:cNvSpPr>
          <p:nvPr>
            <p:ph type="body" sz="half" idx="1"/>
          </p:nvPr>
        </p:nvSpPr>
        <p:spPr>
          <a:xfrm>
            <a:off x="611188" y="1773238"/>
            <a:ext cx="8064500" cy="3816350"/>
          </a:xfrm>
        </p:spPr>
        <p:txBody>
          <a:bodyPr vert="horz" wrap="square" lIns="91440" tIns="45720" rIns="91440" bIns="45720" numCol="1" anchor="t" anchorCtr="0" compatLnSpc="1"/>
          <a:lstStyle/>
          <a:p>
            <a:pPr marL="0" marR="0" lvl="0" indent="0" algn="l" defTabSz="914400" rtl="0" eaLnBrk="1" fontAlgn="base" latinLnBrk="0" hangingPunct="1">
              <a:spcBef>
                <a:spcPct val="30000"/>
              </a:spcBef>
              <a:spcAft>
                <a:spcPct val="20000"/>
              </a:spcAft>
              <a:buClrTx/>
              <a:buSzTx/>
              <a:buFontTx/>
              <a:buBlip>
                <a:blip r:embed="rId1"/>
              </a:buBlip>
              <a:defRPr/>
            </a:pPr>
            <a:r>
              <a:rPr kumimoji="1" lang="zh-CN" altLang="en-US" sz="2800" b="1" i="0" u="none" strike="noStrike" kern="0" cap="none" spc="0" normalizeH="0" baseline="0" noProof="0" dirty="0" smtClean="0">
                <a:ln>
                  <a:noFill/>
                </a:ln>
                <a:solidFill>
                  <a:schemeClr val="hlink"/>
                </a:solidFill>
                <a:effectLst>
                  <a:outerShdw blurRad="38100" dist="38100" dir="2700000" algn="tl">
                    <a:srgbClr val="C0C0C0"/>
                  </a:outerShdw>
                </a:effectLst>
                <a:uLnTx/>
                <a:uFillTx/>
                <a:latin typeface="+mn-lt"/>
                <a:cs typeface="+mn-cs"/>
              </a:rPr>
              <a:t> 零地址指令</a:t>
            </a:r>
            <a:endParaRPr kumimoji="1" lang="zh-CN" altLang="en-US" sz="2400" b="1" i="0" u="none" strike="noStrike" kern="0" cap="none" spc="0" normalizeH="0" baseline="0" noProof="0" dirty="0" smtClean="0">
              <a:ln>
                <a:noFill/>
              </a:ln>
              <a:solidFill>
                <a:schemeClr val="hlink"/>
              </a:solidFill>
              <a:effectLst>
                <a:outerShdw blurRad="38100" dist="38100" dir="2700000" algn="tl">
                  <a:srgbClr val="C0C0C0"/>
                </a:outerShdw>
              </a:effectLst>
              <a:uLnTx/>
              <a:uFillTx/>
              <a:latin typeface="+mn-lt"/>
              <a:cs typeface="+mn-cs"/>
            </a:endParaRPr>
          </a:p>
          <a:p>
            <a:pPr marL="441325" marR="0" lvl="1" indent="-259080" algn="l" defTabSz="914400" rtl="0" eaLnBrk="1" fontAlgn="base" latinLnBrk="0" hangingPunct="1">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rPr>
              <a:t>不涉及操作数：如</a:t>
            </a:r>
            <a:r>
              <a:rPr kumimoji="1" lang="en-US" altLang="zh-CN"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rPr>
              <a:t>NOP</a:t>
            </a:r>
            <a:r>
              <a:rPr kumimoji="1" lang="zh-CN" altLang="en-US"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rPr>
              <a:t>、</a:t>
            </a:r>
            <a:r>
              <a:rPr kumimoji="1" lang="en-US" altLang="zh-CN"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rPr>
              <a:t>HLT</a:t>
            </a:r>
            <a:r>
              <a:rPr kumimoji="1" lang="zh-CN" altLang="en-US"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rPr>
              <a:t>指令</a:t>
            </a:r>
            <a:endParaRPr kumimoji="1" lang="zh-CN" altLang="en-US"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endParaRPr>
          </a:p>
          <a:p>
            <a:pPr marL="441325" marR="0" lvl="1" indent="-259080" algn="l" defTabSz="914400" rtl="0" eaLnBrk="1" fontAlgn="base" latinLnBrk="0" hangingPunct="1">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rPr>
              <a:t>操作数隐含：如</a:t>
            </a:r>
            <a:r>
              <a:rPr kumimoji="1" lang="en-US" altLang="zh-CN"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rPr>
              <a:t>PUSH</a:t>
            </a:r>
            <a:r>
              <a:rPr kumimoji="1" lang="zh-CN" altLang="en-US"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rPr>
              <a:t>、</a:t>
            </a:r>
            <a:r>
              <a:rPr kumimoji="1" lang="en-US" altLang="zh-CN"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rPr>
              <a:t>POP</a:t>
            </a:r>
            <a:r>
              <a:rPr kumimoji="1" lang="zh-CN" altLang="en-US"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rPr>
              <a:t>指令</a:t>
            </a:r>
            <a:endParaRPr kumimoji="1" lang="zh-CN" altLang="en-US"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Arial" panose="020B0604020202020204" pitchFamily="34" charset="0"/>
            </a:endParaRPr>
          </a:p>
        </p:txBody>
      </p:sp>
      <p:graphicFrame>
        <p:nvGraphicFramePr>
          <p:cNvPr id="419877" name="Group 37"/>
          <p:cNvGraphicFramePr>
            <a:graphicFrameLocks noGrp="1"/>
          </p:cNvGraphicFramePr>
          <p:nvPr/>
        </p:nvGraphicFramePr>
        <p:xfrm>
          <a:off x="5364163" y="1844675"/>
          <a:ext cx="2736850" cy="457200"/>
        </p:xfrm>
        <a:graphic>
          <a:graphicData uri="http://schemas.openxmlformats.org/drawingml/2006/table">
            <a:tbl>
              <a:tblPr/>
              <a:tblGrid>
                <a:gridCol w="2736850"/>
              </a:tblGrid>
              <a:tr h="360363">
                <a:tc>
                  <a:txBody>
                    <a:bodyPr/>
                    <a:lstStyle/>
                    <a:p>
                      <a:pPr marL="0" marR="0" lvl="0" indent="0" algn="ctr" defTabSz="914400" rtl="0" eaLnBrk="1" fontAlgn="base" latinLnBrk="0" hangingPunct="1">
                        <a:spcBef>
                          <a:spcPct val="30000"/>
                        </a:spcBef>
                        <a:spcAft>
                          <a:spcPct val="20000"/>
                        </a:spcAft>
                        <a:buClrTx/>
                        <a:buSzTx/>
                        <a:buFontTx/>
                        <a:buNone/>
                      </a:pPr>
                      <a:r>
                        <a:rPr kumimoji="1" lang="en-US" altLang="zh-CN" sz="2400" b="1" i="0" u="none" strike="noStrike" cap="none" normalizeH="0" baseline="0" smtClean="0">
                          <a:ln>
                            <a:noFill/>
                          </a:ln>
                          <a:solidFill>
                            <a:srgbClr val="0033CC"/>
                          </a:solidFill>
                          <a:effectLst>
                            <a:outerShdw blurRad="38100" dist="38100" dir="2700000" algn="tl">
                              <a:srgbClr val="000000"/>
                            </a:outerShdw>
                          </a:effectLst>
                          <a:latin typeface="Arial" panose="020B0604020202020204" pitchFamily="34" charset="0"/>
                          <a:ea typeface="新宋体" panose="02010609030101010101" charset="-122"/>
                        </a:rPr>
                        <a:t>OP</a:t>
                      </a:r>
                      <a:endParaRPr kumimoji="1" lang="en-US" altLang="zh-CN" sz="2400" b="1" i="0" u="none" strike="noStrike" cap="none" normalizeH="0" baseline="0" smtClean="0">
                        <a:ln>
                          <a:noFill/>
                        </a:ln>
                        <a:solidFill>
                          <a:srgbClr val="0033CC"/>
                        </a:solidFill>
                        <a:effectLst>
                          <a:outerShdw blurRad="38100" dist="38100" dir="2700000" algn="tl">
                            <a:srgbClr val="000000"/>
                          </a:outerShdw>
                        </a:effectLst>
                        <a:latin typeface="Arial" panose="020B0604020202020204" pitchFamily="34" charset="0"/>
                        <a:ea typeface="新宋体" panose="02010609030101010101"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CC"/>
                    </a:solidFill>
                  </a:tcPr>
                </a:tc>
              </a:tr>
            </a:tbl>
          </a:graphicData>
        </a:graphic>
      </p:graphicFrame>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新宋体" panose="02010609030101010101" charset="-122"/>
              </a:rPr>
            </a:fld>
            <a:endParaRPr lang="en-US" altLang="zh-CN" sz="1400" b="0" strike="noStrike" noProof="1">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419877"/>
                                        </p:tgtEl>
                                        <p:attrNameLst>
                                          <p:attrName>style.visibility</p:attrName>
                                        </p:attrNameLst>
                                      </p:cBhvr>
                                      <p:to>
                                        <p:strVal val="visible"/>
                                      </p:to>
                                    </p:set>
                                    <p:anim calcmode="lin" valueType="num">
                                      <p:cBhvr>
                                        <p:cTn id="7" dur="1" fill="hold"/>
                                        <p:tgtEl>
                                          <p:spTgt spid="41987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noChangeArrowheads="1"/>
          </p:cNvSpPr>
          <p:nvPr>
            <p:ph type="body" idx="4294967295"/>
          </p:nvPr>
        </p:nvSpPr>
        <p:spPr/>
        <p:txBody>
          <a:bodyPr wrap="square" lIns="91440" tIns="45720" rIns="91440" bIns="45720" numCol="1" anchor="t" anchorCtr="0" compatLnSpc="1"/>
          <a:lstStyle/>
          <a:p>
            <a:pPr marL="342900" marR="0" lvl="0" indent="-342900" algn="just" defTabSz="914400" rtl="0" eaLnBrk="1" fontAlgn="base" latinLnBrk="0" hangingPunct="1">
              <a:spcBef>
                <a:spcPct val="30000"/>
              </a:spcBef>
              <a:spcAft>
                <a:spcPct val="20000"/>
              </a:spcAft>
              <a:buClrTx/>
              <a:buSzTx/>
              <a:buFontTx/>
              <a:buBlip>
                <a:blip r:embed="rId1"/>
              </a:buBlip>
              <a:defRPr/>
            </a:pPr>
            <a:r>
              <a:rPr kumimoji="1" lang="en-US" altLang="zh-CN"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宋体" panose="02010600030101010101" pitchFamily="2" charset="-122"/>
                <a:ea typeface="+mn-ea"/>
                <a:cs typeface="+mn-cs"/>
              </a:rPr>
              <a:t>【</a:t>
            </a:r>
            <a:r>
              <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宋体" panose="02010600030101010101" pitchFamily="2" charset="-122"/>
                <a:ea typeface="+mn-ea"/>
                <a:cs typeface="+mn-cs"/>
              </a:rPr>
              <a:t>例</a:t>
            </a:r>
            <a:r>
              <a:rPr kumimoji="1" lang="en-US" altLang="zh-CN"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Times New Roman" panose="02020603050405020304" pitchFamily="18" charset="0"/>
              </a:rPr>
              <a:t>4.2</a:t>
            </a:r>
            <a:r>
              <a:rPr kumimoji="1" lang="en-US" altLang="zh-CN"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宋体" panose="02010600030101010101" pitchFamily="2" charset="-122"/>
                <a:ea typeface="+mn-ea"/>
                <a:cs typeface="+mn-cs"/>
              </a:rPr>
              <a:t>】</a:t>
            </a:r>
            <a:r>
              <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宋体" panose="02010600030101010101" pitchFamily="2" charset="-122"/>
                <a:ea typeface="+mn-ea"/>
                <a:cs typeface="+mn-cs"/>
              </a:rPr>
              <a:t>指令格式如下所示，</a:t>
            </a:r>
            <a:r>
              <a:rPr kumimoji="1" lang="en-US" altLang="zh-CN"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Times New Roman" panose="02020603050405020304" pitchFamily="18" charset="0"/>
              </a:rPr>
              <a:t>OP</a:t>
            </a:r>
            <a:r>
              <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宋体" panose="02010600030101010101" pitchFamily="2" charset="-122"/>
                <a:ea typeface="+mn-ea"/>
                <a:cs typeface="+mn-cs"/>
              </a:rPr>
              <a:t>为操作码字段，试分析指令格式特点。</a:t>
            </a:r>
            <a:endPar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Times New Roman" panose="02020603050405020304" pitchFamily="18" charset="0"/>
            </a:endParaRPr>
          </a:p>
          <a:p>
            <a:pPr marL="342900" marR="0" lvl="0" indent="-342900" algn="l" defTabSz="914400" rtl="0" eaLnBrk="1" fontAlgn="base" latinLnBrk="0" hangingPunct="1">
              <a:spcBef>
                <a:spcPct val="30000"/>
              </a:spcBef>
              <a:spcAft>
                <a:spcPct val="20000"/>
              </a:spcAft>
              <a:buClrTx/>
              <a:buSzTx/>
              <a:buFont typeface="Wingdings" panose="05000000000000000000" pitchFamily="2" charset="2"/>
              <a:buNone/>
              <a:defRPr/>
            </a:pPr>
            <a:endPar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p:txBody>
      </p:sp>
      <p:graphicFrame>
        <p:nvGraphicFramePr>
          <p:cNvPr id="92163" name="Group 3"/>
          <p:cNvGraphicFramePr>
            <a:graphicFrameLocks noGrp="1"/>
          </p:cNvGraphicFramePr>
          <p:nvPr/>
        </p:nvGraphicFramePr>
        <p:xfrm>
          <a:off x="1524000" y="3124200"/>
          <a:ext cx="6248400" cy="558800"/>
        </p:xfrm>
        <a:graphic>
          <a:graphicData uri="http://schemas.openxmlformats.org/drawingml/2006/table">
            <a:tbl>
              <a:tblPr/>
              <a:tblGrid>
                <a:gridCol w="1600200"/>
                <a:gridCol w="1524000"/>
                <a:gridCol w="1524000"/>
                <a:gridCol w="1600200"/>
              </a:tblGrid>
              <a:tr h="558800">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OP</a:t>
                      </a: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源寄存器</a:t>
                      </a: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变址寄存器</a:t>
                      </a: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graphicFrame>
        <p:nvGraphicFramePr>
          <p:cNvPr id="92175" name="Group 15"/>
          <p:cNvGraphicFramePr>
            <a:graphicFrameLocks noGrp="1"/>
          </p:cNvGraphicFramePr>
          <p:nvPr/>
        </p:nvGraphicFramePr>
        <p:xfrm>
          <a:off x="1524000" y="3505200"/>
          <a:ext cx="6248400" cy="518160"/>
        </p:xfrm>
        <a:graphic>
          <a:graphicData uri="http://schemas.openxmlformats.org/drawingml/2006/table">
            <a:tbl>
              <a:tblPr/>
              <a:tblGrid>
                <a:gridCol w="6248400"/>
              </a:tblGrid>
              <a:tr h="517525">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位移量</a:t>
                      </a: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位）</a:t>
                      </a: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graphicFrame>
        <p:nvGraphicFramePr>
          <p:cNvPr id="92181" name="Group 21"/>
          <p:cNvGraphicFramePr>
            <a:graphicFrameLocks noGrp="1"/>
          </p:cNvGraphicFramePr>
          <p:nvPr/>
        </p:nvGraphicFramePr>
        <p:xfrm>
          <a:off x="1524000" y="2743200"/>
          <a:ext cx="6172200" cy="381000"/>
        </p:xfrm>
        <a:graphic>
          <a:graphicData uri="http://schemas.openxmlformats.org/drawingml/2006/table">
            <a:tbl>
              <a:tblPr/>
              <a:tblGrid>
                <a:gridCol w="1600200"/>
                <a:gridCol w="1524000"/>
                <a:gridCol w="1524000"/>
                <a:gridCol w="1524000"/>
              </a:tblGrid>
              <a:tr h="381000">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15                10</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7                  4</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Pct val="80000"/>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3                   0</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r>
            </a:tbl>
          </a:graphicData>
        </a:graphic>
      </p:graphicFrame>
      <p:sp>
        <p:nvSpPr>
          <p:cNvPr id="95264" name="Rectangle 55"/>
          <p:cNvSpPr/>
          <p:nvPr/>
        </p:nvSpPr>
        <p:spPr>
          <a:xfrm>
            <a:off x="457200" y="4114800"/>
            <a:ext cx="9144000" cy="519113"/>
          </a:xfrm>
          <a:prstGeom prst="rect">
            <a:avLst/>
          </a:prstGeom>
          <a:noFill/>
          <a:ln w="9525">
            <a:noFill/>
          </a:ln>
        </p:spPr>
        <p:txBody>
          <a:bodyPr anchor="t">
            <a:spAutoFit/>
          </a:bodyPr>
          <a:lstStyle/>
          <a:p>
            <a:pPr lvl="0"/>
            <a:r>
              <a:rPr lang="zh-CN" altLang="en-US" dirty="0">
                <a:solidFill>
                  <a:schemeClr val="hlink"/>
                </a:solidFill>
                <a:latin typeface="Times New Roman" panose="02020603050405020304" pitchFamily="18" charset="0"/>
                <a:ea typeface="新宋体" panose="02010609030101010101" charset="-122"/>
              </a:rPr>
              <a:t>答：</a:t>
            </a:r>
            <a:r>
              <a:rPr lang="zh-CN" altLang="en-US" sz="2800" dirty="0">
                <a:latin typeface="Times New Roman" panose="02020603050405020304" pitchFamily="18" charset="0"/>
                <a:ea typeface="新宋体" panose="02010609030101010101" charset="-122"/>
              </a:rPr>
              <a:t> </a:t>
            </a:r>
            <a:endParaRPr lang="zh-CN" altLang="en-US" sz="2800" dirty="0">
              <a:latin typeface="Arial" panose="020B0604020202020204" pitchFamily="34" charset="0"/>
              <a:ea typeface="新宋体" panose="02010609030101010101" charset="-122"/>
            </a:endParaRPr>
          </a:p>
        </p:txBody>
      </p:sp>
      <p:sp>
        <p:nvSpPr>
          <p:cNvPr id="92194" name="Rectangle 56"/>
          <p:cNvSpPr/>
          <p:nvPr/>
        </p:nvSpPr>
        <p:spPr>
          <a:xfrm>
            <a:off x="1219200" y="4343400"/>
            <a:ext cx="9144000" cy="611188"/>
          </a:xfrm>
          <a:prstGeom prst="rect">
            <a:avLst/>
          </a:prstGeom>
          <a:noFill/>
          <a:ln w="9525">
            <a:noFill/>
          </a:ln>
        </p:spPr>
        <p:txBody>
          <a:bodyPr anchor="t">
            <a:spAutoFit/>
          </a:bodyPr>
          <a:lstStyle/>
          <a:p>
            <a:pPr lvl="0" algn="just"/>
            <a:r>
              <a:rPr lang="zh-CN" altLang="en-US" sz="1600" dirty="0">
                <a:latin typeface="Times New Roman" panose="02020603050405020304" pitchFamily="18" charset="0"/>
                <a:ea typeface="新宋体" panose="02010609030101010101" charset="-122"/>
              </a:rPr>
              <a:t> </a:t>
            </a:r>
            <a:r>
              <a:rPr lang="zh-CN" altLang="en-US" sz="1800" dirty="0">
                <a:latin typeface="Times New Roman" panose="02020603050405020304" pitchFamily="18" charset="0"/>
                <a:ea typeface="新宋体" panose="02010609030101010101" charset="-122"/>
              </a:rPr>
              <a:t>① 双字长二地址指令；</a:t>
            </a:r>
            <a:endParaRPr lang="zh-CN" altLang="en-US" sz="1800" dirty="0">
              <a:latin typeface="Times New Roman" panose="02020603050405020304" pitchFamily="18" charset="0"/>
              <a:ea typeface="新宋体" panose="02010609030101010101" charset="-122"/>
            </a:endParaRPr>
          </a:p>
          <a:p>
            <a:pPr lvl="0" eaLnBrk="0" hangingPunct="0"/>
            <a:endParaRPr lang="zh-CN" altLang="en-US" sz="1600" dirty="0">
              <a:latin typeface="Arial" panose="020B0604020202020204" pitchFamily="34" charset="0"/>
              <a:ea typeface="新宋体" panose="02010609030101010101" charset="-122"/>
            </a:endParaRPr>
          </a:p>
        </p:txBody>
      </p:sp>
      <p:sp>
        <p:nvSpPr>
          <p:cNvPr id="92195" name="Rectangle 57"/>
          <p:cNvSpPr/>
          <p:nvPr/>
        </p:nvSpPr>
        <p:spPr>
          <a:xfrm>
            <a:off x="1066800" y="4876800"/>
            <a:ext cx="7162800" cy="366713"/>
          </a:xfrm>
          <a:prstGeom prst="rect">
            <a:avLst/>
          </a:prstGeom>
          <a:noFill/>
          <a:ln w="9525">
            <a:noFill/>
          </a:ln>
        </p:spPr>
        <p:txBody>
          <a:bodyPr anchor="t">
            <a:spAutoFit/>
          </a:bodyPr>
          <a:lstStyle/>
          <a:p>
            <a:pPr lvl="0"/>
            <a:r>
              <a:rPr lang="en-US" altLang="zh-CN" sz="1600" dirty="0">
                <a:latin typeface="Times New Roman" panose="02020603050405020304" pitchFamily="18" charset="0"/>
                <a:ea typeface="新宋体" panose="02010609030101010101" charset="-122"/>
              </a:rPr>
              <a:t>  </a:t>
            </a:r>
            <a:r>
              <a:rPr lang="en-US" altLang="zh-CN" sz="1800" dirty="0">
                <a:latin typeface="Times New Roman" panose="02020603050405020304" pitchFamily="18" charset="0"/>
                <a:ea typeface="新宋体" panose="02010609030101010101" charset="-122"/>
              </a:rPr>
              <a:t>② </a:t>
            </a:r>
            <a:r>
              <a:rPr lang="zh-CN" altLang="en-US" sz="1800" dirty="0">
                <a:latin typeface="Times New Roman" panose="02020603050405020304" pitchFamily="18" charset="0"/>
                <a:ea typeface="新宋体" panose="02010609030101010101" charset="-122"/>
              </a:rPr>
              <a:t>操作码字段</a:t>
            </a:r>
            <a:r>
              <a:rPr lang="en-US" altLang="zh-CN" sz="1800" dirty="0">
                <a:latin typeface="Times New Roman" panose="02020603050405020304" pitchFamily="18" charset="0"/>
                <a:ea typeface="新宋体" panose="02010609030101010101" charset="-122"/>
              </a:rPr>
              <a:t>OP</a:t>
            </a:r>
            <a:r>
              <a:rPr lang="zh-CN" altLang="en-US" sz="1800" dirty="0">
                <a:latin typeface="Times New Roman" panose="02020603050405020304" pitchFamily="18" charset="0"/>
                <a:ea typeface="新宋体" panose="02010609030101010101" charset="-122"/>
              </a:rPr>
              <a:t>为6位，可以指定</a:t>
            </a:r>
            <a:r>
              <a:rPr lang="zh-CN" altLang="en-US" sz="1800" dirty="0">
                <a:solidFill>
                  <a:srgbClr val="0000FF"/>
                </a:solidFill>
                <a:latin typeface="Times New Roman" panose="02020603050405020304" pitchFamily="18" charset="0"/>
                <a:ea typeface="新宋体" panose="02010609030101010101" charset="-122"/>
              </a:rPr>
              <a:t>2</a:t>
            </a:r>
            <a:r>
              <a:rPr lang="zh-CN" altLang="en-US" sz="1800" baseline="30000" dirty="0">
                <a:solidFill>
                  <a:srgbClr val="0000FF"/>
                </a:solidFill>
                <a:latin typeface="Arial" panose="020B0604020202020204" pitchFamily="34" charset="0"/>
                <a:ea typeface="新宋体" panose="02010609030101010101" charset="-122"/>
              </a:rPr>
              <a:t>6</a:t>
            </a:r>
            <a:r>
              <a:rPr lang="zh-CN" altLang="en-US" sz="1800" dirty="0">
                <a:solidFill>
                  <a:srgbClr val="0000FF"/>
                </a:solidFill>
                <a:latin typeface="Times New Roman" panose="02020603050405020304" pitchFamily="18" charset="0"/>
                <a:ea typeface="新宋体" panose="02010609030101010101" charset="-122"/>
              </a:rPr>
              <a:t>＝64</a:t>
            </a:r>
            <a:r>
              <a:rPr lang="zh-CN" altLang="en-US" sz="1800" dirty="0">
                <a:latin typeface="Times New Roman" panose="02020603050405020304" pitchFamily="18" charset="0"/>
                <a:ea typeface="新宋体" panose="02010609030101010101" charset="-122"/>
              </a:rPr>
              <a:t>种操作；</a:t>
            </a:r>
            <a:r>
              <a:rPr lang="zh-CN" altLang="en-US" sz="1600" dirty="0">
                <a:latin typeface="Times New Roman" panose="02020603050405020304" pitchFamily="18" charset="0"/>
                <a:ea typeface="新宋体" panose="02010609030101010101" charset="-122"/>
              </a:rPr>
              <a:t> </a:t>
            </a:r>
            <a:endParaRPr lang="zh-CN" altLang="en-US" sz="1600" dirty="0">
              <a:latin typeface="Arial" panose="020B0604020202020204" pitchFamily="34" charset="0"/>
              <a:ea typeface="新宋体" panose="02010609030101010101" charset="-122"/>
            </a:endParaRPr>
          </a:p>
        </p:txBody>
      </p:sp>
      <p:sp>
        <p:nvSpPr>
          <p:cNvPr id="92196" name="Rectangle 58"/>
          <p:cNvSpPr/>
          <p:nvPr/>
        </p:nvSpPr>
        <p:spPr>
          <a:xfrm>
            <a:off x="1219200" y="5486400"/>
            <a:ext cx="6858000" cy="885825"/>
          </a:xfrm>
          <a:prstGeom prst="rect">
            <a:avLst/>
          </a:prstGeom>
          <a:noFill/>
          <a:ln w="9525">
            <a:noFill/>
          </a:ln>
        </p:spPr>
        <p:txBody>
          <a:bodyPr anchor="t">
            <a:spAutoFit/>
          </a:bodyPr>
          <a:lstStyle/>
          <a:p>
            <a:pPr lvl="0" algn="just"/>
            <a:r>
              <a:rPr lang="zh-CN" altLang="en-US" sz="1600" dirty="0">
                <a:latin typeface="Times New Roman" panose="02020603050405020304" pitchFamily="18" charset="0"/>
                <a:ea typeface="新宋体" panose="02010609030101010101" charset="-122"/>
              </a:rPr>
              <a:t> </a:t>
            </a:r>
            <a:r>
              <a:rPr lang="zh-CN" altLang="en-US" sz="1800" dirty="0">
                <a:latin typeface="Times New Roman" panose="02020603050405020304" pitchFamily="18" charset="0"/>
                <a:ea typeface="新宋体" panose="02010609030101010101" charset="-122"/>
              </a:rPr>
              <a:t>③ 一个操作数在源寄存器（共16个）中，另一个操作数在内存储器中（有效地址由变址寄存器和位移量决定），所以是</a:t>
            </a:r>
            <a:r>
              <a:rPr lang="en-US" altLang="zh-CN" sz="1800" dirty="0">
                <a:solidFill>
                  <a:srgbClr val="0000FF"/>
                </a:solidFill>
                <a:latin typeface="Times New Roman" panose="02020603050405020304" pitchFamily="18" charset="0"/>
                <a:ea typeface="新宋体" panose="02010609030101010101" charset="-122"/>
              </a:rPr>
              <a:t>RS</a:t>
            </a:r>
            <a:r>
              <a:rPr lang="zh-CN" altLang="en-US" sz="1800" dirty="0">
                <a:solidFill>
                  <a:srgbClr val="0000FF"/>
                </a:solidFill>
                <a:latin typeface="Times New Roman" panose="02020603050405020304" pitchFamily="18" charset="0"/>
                <a:ea typeface="新宋体" panose="02010609030101010101" charset="-122"/>
              </a:rPr>
              <a:t>型</a:t>
            </a:r>
            <a:r>
              <a:rPr lang="zh-CN" altLang="en-US" sz="1800" dirty="0">
                <a:latin typeface="Times New Roman" panose="02020603050405020304" pitchFamily="18" charset="0"/>
                <a:ea typeface="新宋体" panose="02010609030101010101" charset="-122"/>
              </a:rPr>
              <a:t>指令。</a:t>
            </a:r>
            <a:endParaRPr lang="zh-CN" altLang="en-US" sz="1800" dirty="0">
              <a:latin typeface="Times New Roman" panose="02020603050405020304" pitchFamily="18" charset="0"/>
              <a:ea typeface="新宋体" panose="02010609030101010101" charset="-122"/>
            </a:endParaRPr>
          </a:p>
          <a:p>
            <a:pPr lvl="0" eaLnBrk="0" hangingPunct="0"/>
            <a:endParaRPr lang="zh-CN" altLang="en-US" sz="1600" dirty="0">
              <a:latin typeface="Arial" panose="020B0604020202020204" pitchFamily="34" charset="0"/>
              <a:ea typeface="新宋体" panose="02010609030101010101" charset="-122"/>
            </a:endParaRPr>
          </a:p>
        </p:txBody>
      </p:sp>
      <p:sp>
        <p:nvSpPr>
          <p:cNvPr id="95268" name="Rectangle 2"/>
          <p:cNvSpPr/>
          <p:nvPr/>
        </p:nvSpPr>
        <p:spPr>
          <a:xfrm>
            <a:off x="195263" y="228600"/>
            <a:ext cx="8015287" cy="914400"/>
          </a:xfrm>
          <a:prstGeom prst="rect">
            <a:avLst/>
          </a:prstGeom>
          <a:noFill/>
          <a:ln w="9525">
            <a:noFill/>
          </a:ln>
        </p:spPr>
        <p:txBody>
          <a:bodyPr anchor="ctr"/>
          <a:lstStyle/>
          <a:p>
            <a:pPr lvl="0"/>
            <a:r>
              <a:rPr lang="zh-CN" altLang="en-US" sz="4000" dirty="0">
                <a:solidFill>
                  <a:schemeClr val="tx2"/>
                </a:solidFill>
                <a:latin typeface="Times New Roman" panose="02020603050405020304" pitchFamily="18" charset="0"/>
                <a:ea typeface="Times New Roman" panose="02020603050405020304" pitchFamily="18" charset="0"/>
              </a:rPr>
              <a:t>第</a:t>
            </a:r>
            <a:r>
              <a:rPr lang="en-US" altLang="zh-CN" sz="4000" dirty="0">
                <a:solidFill>
                  <a:schemeClr val="tx2"/>
                </a:solidFill>
                <a:latin typeface="Times New Roman" panose="02020603050405020304" pitchFamily="18" charset="0"/>
                <a:ea typeface="Times New Roman" panose="02020603050405020304" pitchFamily="18" charset="0"/>
              </a:rPr>
              <a:t>4</a:t>
            </a:r>
            <a:r>
              <a:rPr lang="zh-CN" altLang="en-US" sz="4000" dirty="0">
                <a:solidFill>
                  <a:schemeClr val="tx2"/>
                </a:solidFill>
                <a:latin typeface="Times New Roman" panose="02020603050405020304" pitchFamily="18" charset="0"/>
                <a:ea typeface="Times New Roman" panose="02020603050405020304" pitchFamily="18" charset="0"/>
              </a:rPr>
              <a:t>章   </a:t>
            </a:r>
            <a:r>
              <a:rPr lang="zh-CN" altLang="en-US" sz="4000" dirty="0">
                <a:solidFill>
                  <a:schemeClr val="tx2"/>
                </a:solidFill>
                <a:latin typeface="Times New Roman" panose="02020603050405020304" pitchFamily="18" charset="0"/>
                <a:ea typeface="新宋体" panose="02010609030101010101" charset="-122"/>
              </a:rPr>
              <a:t>典型习题与解答</a:t>
            </a:r>
            <a:endParaRPr lang="zh-CN" altLang="en-US" sz="4000" dirty="0">
              <a:solidFill>
                <a:schemeClr val="tx2"/>
              </a:solidFill>
              <a:latin typeface="Times New Roman" panose="02020603050405020304" pitchFamily="18" charset="0"/>
              <a:ea typeface="Times New Roman" panose="02020603050405020304" pitchFamily="18" charset="0"/>
            </a:endParaRP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fld id="{BB962C8B-B14F-4D97-AF65-F5344CB8AC3E}" type="datetime13">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lvl="0" algn="r" eaLnBrk="1" fontAlgn="base" hangingPunct="1"/>
            <a:fld id="{9A0DB2DC-4C9A-4742-B13C-FB6460FD3503}" type="slidenum">
              <a:rPr lang="en-US" altLang="zh-CN" sz="1400" b="0" strike="noStrike" noProof="1" dirty="0">
                <a:latin typeface="Times New Roman" panose="02020603050405020304" pitchFamily="18" charset="0"/>
                <a:ea typeface="宋体" panose="02010600030101010101" pitchFamily="2" charset="-122"/>
                <a:cs typeface="+mn-ea"/>
              </a:rPr>
            </a:fld>
            <a:endParaRPr lang="en-US" altLang="zh-CN" sz="1400" b="0" strike="noStrike" noProof="1">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94"/>
                                        </p:tgtEl>
                                        <p:attrNameLst>
                                          <p:attrName>style.visibility</p:attrName>
                                        </p:attrNameLst>
                                      </p:cBhvr>
                                      <p:to>
                                        <p:strVal val="visible"/>
                                      </p:to>
                                    </p:set>
                                    <p:anim calcmode="lin" valueType="num">
                                      <p:cBhvr additive="base">
                                        <p:cTn id="7" dur="500" fill="hold"/>
                                        <p:tgtEl>
                                          <p:spTgt spid="92194"/>
                                        </p:tgtEl>
                                        <p:attrNameLst>
                                          <p:attrName>ppt_x</p:attrName>
                                        </p:attrNameLst>
                                      </p:cBhvr>
                                      <p:tavLst>
                                        <p:tav tm="0">
                                          <p:val>
                                            <p:strVal val="#ppt_x"/>
                                          </p:val>
                                        </p:tav>
                                        <p:tav tm="100000">
                                          <p:val>
                                            <p:strVal val="#ppt_x"/>
                                          </p:val>
                                        </p:tav>
                                      </p:tavLst>
                                    </p:anim>
                                    <p:anim calcmode="lin" valueType="num">
                                      <p:cBhvr additive="base">
                                        <p:cTn id="8" dur="500" fill="hold"/>
                                        <p:tgtEl>
                                          <p:spTgt spid="92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195"/>
                                        </p:tgtEl>
                                        <p:attrNameLst>
                                          <p:attrName>style.visibility</p:attrName>
                                        </p:attrNameLst>
                                      </p:cBhvr>
                                      <p:to>
                                        <p:strVal val="visible"/>
                                      </p:to>
                                    </p:set>
                                    <p:anim calcmode="lin" valueType="num">
                                      <p:cBhvr additive="base">
                                        <p:cTn id="13" dur="500" fill="hold"/>
                                        <p:tgtEl>
                                          <p:spTgt spid="92195"/>
                                        </p:tgtEl>
                                        <p:attrNameLst>
                                          <p:attrName>ppt_x</p:attrName>
                                        </p:attrNameLst>
                                      </p:cBhvr>
                                      <p:tavLst>
                                        <p:tav tm="0">
                                          <p:val>
                                            <p:strVal val="#ppt_x"/>
                                          </p:val>
                                        </p:tav>
                                        <p:tav tm="100000">
                                          <p:val>
                                            <p:strVal val="#ppt_x"/>
                                          </p:val>
                                        </p:tav>
                                      </p:tavLst>
                                    </p:anim>
                                    <p:anim calcmode="lin" valueType="num">
                                      <p:cBhvr additive="base">
                                        <p:cTn id="14" dur="500" fill="hold"/>
                                        <p:tgtEl>
                                          <p:spTgt spid="9219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2196"/>
                                        </p:tgtEl>
                                        <p:attrNameLst>
                                          <p:attrName>style.visibility</p:attrName>
                                        </p:attrNameLst>
                                      </p:cBhvr>
                                      <p:to>
                                        <p:strVal val="visible"/>
                                      </p:to>
                                    </p:set>
                                    <p:anim calcmode="lin" valueType="num">
                                      <p:cBhvr additive="base">
                                        <p:cTn id="19" dur="500" fill="hold"/>
                                        <p:tgtEl>
                                          <p:spTgt spid="92196"/>
                                        </p:tgtEl>
                                        <p:attrNameLst>
                                          <p:attrName>ppt_x</p:attrName>
                                        </p:attrNameLst>
                                      </p:cBhvr>
                                      <p:tavLst>
                                        <p:tav tm="0">
                                          <p:val>
                                            <p:strVal val="#ppt_x"/>
                                          </p:val>
                                        </p:tav>
                                        <p:tav tm="100000">
                                          <p:val>
                                            <p:strVal val="#ppt_x"/>
                                          </p:val>
                                        </p:tav>
                                      </p:tavLst>
                                    </p:anim>
                                    <p:anim calcmode="lin" valueType="num">
                                      <p:cBhvr additive="base">
                                        <p:cTn id="20" dur="500" fill="hold"/>
                                        <p:tgtEl>
                                          <p:spTgt spid="92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4" grpId="0"/>
      <p:bldP spid="92195" grpId="0"/>
      <p:bldP spid="9219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3506" y="457278"/>
            <a:ext cx="7772400" cy="731838"/>
          </a:xfrm>
          <a:prstGeom prst="rect">
            <a:avLst/>
          </a:prstGeom>
          <a:noFill/>
          <a:ln w="9525">
            <a:noFill/>
            <a:miter/>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000" b="1" i="0" u="none" strike="noStrike" kern="0" cap="none" spc="0" normalizeH="0" baseline="0" noProof="0" smtClean="0">
                <a:ln>
                  <a:noFill/>
                </a:ln>
                <a:solidFill>
                  <a:srgbClr val="990099"/>
                </a:solidFill>
                <a:effectLst/>
                <a:uLnTx/>
                <a:uFillTx/>
                <a:latin typeface="宋体" panose="02010600030101010101" pitchFamily="2" charset="-122"/>
                <a:ea typeface="+mj-ea"/>
                <a:cs typeface="+mj-cs"/>
              </a:rPr>
              <a:t>第</a:t>
            </a:r>
            <a:r>
              <a:rPr kumimoji="1" lang="en-US" altLang="zh-CN" sz="4000" b="1" i="0" u="none" strike="noStrike" kern="0" cap="none" spc="0" normalizeH="0" baseline="0" noProof="0" smtClean="0">
                <a:ln>
                  <a:noFill/>
                </a:ln>
                <a:solidFill>
                  <a:srgbClr val="990099"/>
                </a:solidFill>
                <a:effectLst/>
                <a:uLnTx/>
                <a:uFillTx/>
                <a:latin typeface="+mj-lt"/>
                <a:ea typeface="+mj-ea"/>
                <a:cs typeface="+mj-cs"/>
              </a:rPr>
              <a:t>5</a:t>
            </a:r>
            <a:r>
              <a:rPr kumimoji="1" lang="zh-CN" altLang="en-US" sz="4000" b="1" i="0" u="none" strike="noStrike" kern="0" cap="none" spc="0" normalizeH="0" baseline="0" noProof="0" smtClean="0">
                <a:ln>
                  <a:noFill/>
                </a:ln>
                <a:solidFill>
                  <a:srgbClr val="990099"/>
                </a:solidFill>
                <a:effectLst/>
                <a:uLnTx/>
                <a:uFillTx/>
                <a:latin typeface="宋体" panose="02010600030101010101" pitchFamily="2" charset="-122"/>
                <a:ea typeface="+mj-ea"/>
                <a:cs typeface="+mj-cs"/>
              </a:rPr>
              <a:t>章 中央处理器</a:t>
            </a:r>
            <a:r>
              <a:rPr kumimoji="1" lang="zh-CN" altLang="en-US" sz="4000" b="1" i="0" u="none" strike="noStrike" kern="0" cap="none" spc="0" normalizeH="0" baseline="0" noProof="0" smtClean="0">
                <a:ln>
                  <a:noFill/>
                </a:ln>
                <a:solidFill>
                  <a:schemeClr val="tx2"/>
                </a:solidFill>
                <a:effectLst/>
                <a:uLnTx/>
                <a:uFillTx/>
                <a:latin typeface="+mj-lt"/>
                <a:ea typeface="+mj-ea"/>
                <a:cs typeface="+mj-cs"/>
              </a:rPr>
              <a:t> </a:t>
            </a:r>
            <a:endParaRPr kumimoji="1" lang="zh-CN" altLang="en-US" sz="4000" b="1" i="0" u="none" strike="noStrike" kern="0" cap="none" spc="0" normalizeH="0" baseline="0" noProof="0" dirty="0" smtClean="0">
              <a:ln>
                <a:noFill/>
              </a:ln>
              <a:solidFill>
                <a:schemeClr val="tx2"/>
              </a:solidFill>
              <a:effectLst/>
              <a:uLnTx/>
              <a:uFillTx/>
              <a:latin typeface="+mj-lt"/>
              <a:ea typeface="+mj-ea"/>
              <a:cs typeface="+mj-cs"/>
            </a:endParaRPr>
          </a:p>
        </p:txBody>
      </p:sp>
      <p:sp>
        <p:nvSpPr>
          <p:cNvPr id="3" name="矩形 2"/>
          <p:cNvSpPr/>
          <p:nvPr/>
        </p:nvSpPr>
        <p:spPr>
          <a:xfrm>
            <a:off x="381110" y="5562544"/>
            <a:ext cx="8457978" cy="954107"/>
          </a:xfrm>
          <a:prstGeom prst="rect">
            <a:avLst/>
          </a:prstGeom>
        </p:spPr>
        <p:txBody>
          <a:bodyPr wrap="square">
            <a:spAutoFit/>
          </a:bodyPr>
          <a:lstStyle/>
          <a:p>
            <a:r>
              <a:rPr lang="zh-CN" altLang="zh-CN" sz="2800" dirty="0" smtClean="0"/>
              <a:t>用方框图语言画出</a:t>
            </a:r>
            <a:r>
              <a:rPr lang="zh-CN" altLang="en-US" sz="2800" dirty="0" smtClean="0"/>
              <a:t>机器</a:t>
            </a:r>
            <a:r>
              <a:rPr lang="zh-CN" altLang="zh-CN" sz="2800" dirty="0" smtClean="0"/>
              <a:t>指令的指令周期流程图，并列出相应的微程序控制信号序列。</a:t>
            </a:r>
            <a:endParaRPr lang="zh-CN" altLang="en-US" sz="2800" dirty="0"/>
          </a:p>
        </p:txBody>
      </p:sp>
      <p:sp>
        <p:nvSpPr>
          <p:cNvPr id="4" name="Rectangle 3"/>
          <p:cNvSpPr txBox="1">
            <a:spLocks noChangeArrowheads="1"/>
          </p:cNvSpPr>
          <p:nvPr/>
        </p:nvSpPr>
        <p:spPr>
          <a:xfrm>
            <a:off x="304912" y="1295456"/>
            <a:ext cx="8610374" cy="2362138"/>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CPU</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是计算机的中央处理部件，具有指令控制、操作控制、时间控制、数据加工等基本功能。早期的</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CPU</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由运算器和控制器两大部分组成。随着高密度集成电路技术的发展，当今的</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CPU</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芯片变成运算器、</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cache</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和控制器三大部分，其中还包括浮点运算器、存储管理部件等。</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矩形 5"/>
          <p:cNvSpPr/>
          <p:nvPr/>
        </p:nvSpPr>
        <p:spPr>
          <a:xfrm>
            <a:off x="304912" y="3809990"/>
            <a:ext cx="8457978" cy="1384995"/>
          </a:xfrm>
          <a:prstGeom prst="rect">
            <a:avLst/>
          </a:prstGeom>
        </p:spPr>
        <p:txBody>
          <a:bodyPr wrap="square">
            <a:spAutoFit/>
          </a:bodyPr>
          <a:lstStyle/>
          <a:p>
            <a:r>
              <a:rPr lang="en-US" altLang="zh-CN" sz="2800" kern="0" dirty="0" smtClean="0"/>
              <a:t>CPU</a:t>
            </a:r>
            <a:r>
              <a:rPr lang="zh-CN" altLang="en-US" sz="2800" kern="0" dirty="0" smtClean="0"/>
              <a:t>中至少要有如下六类寄存器：指令寄存器、程序计数器、地址寄存器、数据缓冲寄存器、通用寄存器、状态条件寄存器</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p:cNvSpPr txBox="1"/>
          <p:nvPr/>
        </p:nvSpPr>
        <p:spPr>
          <a:xfrm>
            <a:off x="533400" y="1052513"/>
            <a:ext cx="8610600" cy="5219700"/>
          </a:xfrm>
          <a:prstGeom prst="rect">
            <a:avLst/>
          </a:prstGeom>
          <a:noFill/>
          <a:ln w="9525">
            <a:noFill/>
            <a:miter/>
          </a:ln>
        </p:spPr>
        <p:txBody>
          <a:bodyPr anchor="t">
            <a:spAutoFit/>
          </a:bodyPr>
          <a:lstStyle/>
          <a:p>
            <a:pPr lvl="0">
              <a:lnSpc>
                <a:spcPct val="120000"/>
              </a:lnSpc>
            </a:pP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例</a:t>
            </a:r>
            <a:r>
              <a:rPr lang="en-US" altLang="zh-CN" sz="2800" dirty="0">
                <a:latin typeface="Times New Roman" panose="02020603050405020304" pitchFamily="18" charset="0"/>
                <a:ea typeface="宋体" panose="02010600030101010101" pitchFamily="2" charset="-122"/>
              </a:rPr>
              <a:t>1 】x</a:t>
            </a:r>
            <a:r>
              <a:rPr lang="zh-CN" altLang="en-US" sz="2800" dirty="0">
                <a:latin typeface="Times New Roman" panose="02020603050405020304" pitchFamily="18" charset="0"/>
                <a:ea typeface="宋体" panose="02010600030101010101" pitchFamily="2" charset="-122"/>
              </a:rPr>
              <a:t>的</a:t>
            </a:r>
            <a:r>
              <a:rPr lang="en-US" altLang="zh-CN" sz="2800" dirty="0">
                <a:latin typeface="Times New Roman" panose="02020603050405020304" pitchFamily="18" charset="0"/>
                <a:ea typeface="宋体" panose="02010600030101010101" pitchFamily="2" charset="-122"/>
              </a:rPr>
              <a:t>754</a:t>
            </a:r>
            <a:r>
              <a:rPr lang="zh-CN" altLang="en-US" sz="2800" dirty="0">
                <a:latin typeface="Times New Roman" panose="02020603050405020304" pitchFamily="18" charset="0"/>
                <a:ea typeface="宋体" panose="02010600030101010101" pitchFamily="2" charset="-122"/>
              </a:rPr>
              <a:t>标准（</a:t>
            </a:r>
            <a:r>
              <a:rPr lang="en-US" altLang="zh-CN" sz="2800" dirty="0">
                <a:latin typeface="Times New Roman" panose="02020603050405020304" pitchFamily="18" charset="0"/>
                <a:ea typeface="宋体" panose="02010600030101010101" pitchFamily="2" charset="-122"/>
              </a:rPr>
              <a:t>41360000</a:t>
            </a:r>
            <a:r>
              <a:rPr lang="zh-CN" altLang="en-US" sz="2800" dirty="0">
                <a:latin typeface="Times New Roman" panose="02020603050405020304" pitchFamily="18" charset="0"/>
                <a:ea typeface="宋体" panose="02010600030101010101" pitchFamily="2" charset="-122"/>
              </a:rPr>
              <a:t>）</a:t>
            </a:r>
            <a:r>
              <a:rPr lang="en-US" altLang="zh-CN" sz="2800" baseline="-25000" dirty="0">
                <a:latin typeface="Times New Roman" panose="02020603050405020304" pitchFamily="18" charset="0"/>
                <a:ea typeface="宋体" panose="02010600030101010101" pitchFamily="2" charset="-122"/>
              </a:rPr>
              <a:t>16</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a:t>
            </a:r>
            <a:r>
              <a:rPr lang="en-US" altLang="zh-CN" sz="2800" baseline="-25000" dirty="0">
                <a:latin typeface="Times New Roman" panose="02020603050405020304" pitchFamily="18" charset="0"/>
                <a:ea typeface="宋体" panose="02010600030101010101" pitchFamily="2" charset="-122"/>
              </a:rPr>
              <a:t>10</a:t>
            </a:r>
            <a:endParaRPr lang="en-US" altLang="zh-CN" sz="2800" baseline="-25000" dirty="0">
              <a:latin typeface="Times New Roman" panose="02020603050405020304" pitchFamily="18" charset="0"/>
              <a:ea typeface="宋体" panose="02010600030101010101" pitchFamily="2" charset="-122"/>
            </a:endParaRPr>
          </a:p>
          <a:p>
            <a:pPr lvl="0">
              <a:lnSpc>
                <a:spcPct val="120000"/>
              </a:lnSpc>
            </a:pPr>
            <a:r>
              <a:rPr lang="en-US" altLang="x-none"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0</a:t>
            </a:r>
            <a:r>
              <a:rPr lang="en-US" altLang="zh-CN" sz="2800" dirty="0">
                <a:solidFill>
                  <a:srgbClr val="FF0000"/>
                </a:solidFill>
                <a:latin typeface="Times New Roman" panose="02020603050405020304" pitchFamily="18" charset="0"/>
                <a:ea typeface="宋体" panose="02010600030101010101" pitchFamily="2" charset="-122"/>
              </a:rPr>
              <a:t>100 0001</a:t>
            </a:r>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rPr>
              <a:t>0</a:t>
            </a:r>
            <a:r>
              <a:rPr lang="en-US" altLang="zh-CN" sz="2800" dirty="0">
                <a:solidFill>
                  <a:schemeClr val="tx2"/>
                </a:solidFill>
                <a:latin typeface="Times New Roman" panose="02020603050405020304" pitchFamily="18" charset="0"/>
                <a:ea typeface="宋体" panose="02010600030101010101" pitchFamily="2" charset="-122"/>
              </a:rPr>
              <a:t>011</a:t>
            </a:r>
            <a:r>
              <a:rPr lang="en-US" altLang="zh-CN" sz="2800" dirty="0">
                <a:latin typeface="Times New Roman" panose="02020603050405020304" pitchFamily="18" charset="0"/>
                <a:ea typeface="宋体" panose="02010600030101010101" pitchFamily="2" charset="-122"/>
              </a:rPr>
              <a:t> </a:t>
            </a:r>
            <a:r>
              <a:rPr lang="en-US" altLang="zh-CN" sz="2800" dirty="0">
                <a:solidFill>
                  <a:schemeClr val="tx2"/>
                </a:solidFill>
                <a:latin typeface="Times New Roman" panose="02020603050405020304" pitchFamily="18" charset="0"/>
                <a:ea typeface="宋体" panose="02010600030101010101" pitchFamily="2" charset="-122"/>
              </a:rPr>
              <a:t>0110 0000 0000 0000 0000</a:t>
            </a:r>
            <a:endParaRPr lang="en-US" altLang="zh-CN" sz="2800" dirty="0">
              <a:solidFill>
                <a:schemeClr val="tx2"/>
              </a:solidFill>
              <a:latin typeface="Times New Roman" panose="02020603050405020304" pitchFamily="18" charset="0"/>
              <a:ea typeface="宋体" panose="02010600030101010101" pitchFamily="2" charset="-122"/>
            </a:endParaRPr>
          </a:p>
          <a:p>
            <a:pPr lvl="0">
              <a:lnSpc>
                <a:spcPct val="120000"/>
              </a:lnSpc>
            </a:pPr>
            <a:r>
              <a:rPr lang="en-US" altLang="zh-CN" sz="2800" dirty="0">
                <a:latin typeface="Times New Roman" panose="02020603050405020304" pitchFamily="18" charset="0"/>
                <a:ea typeface="宋体" panose="02010600030101010101" pitchFamily="2" charset="-122"/>
              </a:rPr>
              <a:t>   S   </a:t>
            </a:r>
            <a:r>
              <a:rPr lang="zh-CN" altLang="en-US" sz="2800" dirty="0">
                <a:solidFill>
                  <a:srgbClr val="FF0000"/>
                </a:solidFill>
                <a:latin typeface="Times New Roman" panose="02020603050405020304" pitchFamily="18" charset="0"/>
                <a:ea typeface="宋体" panose="02010600030101010101" pitchFamily="2" charset="-122"/>
              </a:rPr>
              <a:t>阶码</a:t>
            </a:r>
            <a:r>
              <a:rPr lang="en-US" altLang="zh-CN" sz="2800" dirty="0">
                <a:solidFill>
                  <a:srgbClr val="FF0000"/>
                </a:solidFill>
                <a:latin typeface="Times New Roman" panose="02020603050405020304" pitchFamily="18" charset="0"/>
                <a:ea typeface="宋体" panose="02010600030101010101" pitchFamily="2" charset="-122"/>
              </a:rPr>
              <a:t>(8</a:t>
            </a:r>
            <a:r>
              <a:rPr lang="zh-CN" altLang="en-US" sz="2800" dirty="0">
                <a:solidFill>
                  <a:srgbClr val="FF0000"/>
                </a:solidFill>
                <a:latin typeface="Times New Roman" panose="02020603050405020304" pitchFamily="18" charset="0"/>
                <a:ea typeface="宋体" panose="02010600030101010101" pitchFamily="2" charset="-122"/>
              </a:rPr>
              <a:t>位</a:t>
            </a:r>
            <a:r>
              <a:rPr lang="en-US" altLang="zh-CN" sz="2800" dirty="0">
                <a:solidFill>
                  <a:srgbClr val="FF0000"/>
                </a:solidFill>
                <a:latin typeface="Times New Roman" panose="02020603050405020304" pitchFamily="18" charset="0"/>
                <a:ea typeface="宋体" panose="02010600030101010101" pitchFamily="2" charset="-122"/>
              </a:rPr>
              <a:t>)</a:t>
            </a:r>
            <a:r>
              <a:rPr lang="en-US" altLang="zh-CN" sz="2800" dirty="0">
                <a:solidFill>
                  <a:schemeClr val="accent1"/>
                </a:solidFill>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尾数（</a:t>
            </a:r>
            <a:r>
              <a:rPr lang="en-US" altLang="zh-CN" sz="2800" dirty="0">
                <a:latin typeface="Times New Roman" panose="02020603050405020304" pitchFamily="18" charset="0"/>
                <a:ea typeface="宋体" panose="02010600030101010101" pitchFamily="2" charset="-122"/>
              </a:rPr>
              <a:t>23</a:t>
            </a:r>
            <a:r>
              <a:rPr lang="zh-CN" altLang="en-US" sz="2800" dirty="0">
                <a:latin typeface="Times New Roman" panose="02020603050405020304" pitchFamily="18" charset="0"/>
                <a:ea typeface="宋体" panose="02010600030101010101" pitchFamily="2" charset="-122"/>
              </a:rPr>
              <a:t>位）</a:t>
            </a:r>
            <a:endParaRPr lang="zh-CN" altLang="en-US" sz="2800" dirty="0">
              <a:latin typeface="Times New Roman" panose="02020603050405020304" pitchFamily="18" charset="0"/>
              <a:ea typeface="宋体" panose="02010600030101010101" pitchFamily="2" charset="-122"/>
            </a:endParaRPr>
          </a:p>
          <a:p>
            <a:pPr lvl="0">
              <a:lnSpc>
                <a:spcPct val="120000"/>
              </a:lnSpc>
            </a:pPr>
            <a:r>
              <a:rPr lang="zh-CN" altLang="en-US" sz="2800" dirty="0">
                <a:latin typeface="Times New Roman" panose="02020603050405020304" pitchFamily="18" charset="0"/>
                <a:ea typeface="宋体" panose="02010600030101010101" pitchFamily="2" charset="-122"/>
              </a:rPr>
              <a:t> 解：指数 </a:t>
            </a:r>
            <a:r>
              <a:rPr lang="en-US" altLang="zh-CN" sz="2800" dirty="0">
                <a:latin typeface="Times New Roman" panose="02020603050405020304" pitchFamily="18" charset="0"/>
                <a:ea typeface="宋体" panose="02010600030101010101" pitchFamily="2" charset="-122"/>
              </a:rPr>
              <a:t>e </a:t>
            </a:r>
            <a:r>
              <a:rPr lang="zh-CN" altLang="en-US" sz="2800" dirty="0">
                <a:latin typeface="Times New Roman" panose="02020603050405020304" pitchFamily="18" charset="0"/>
                <a:ea typeface="宋体" panose="02010600030101010101" pitchFamily="2" charset="-122"/>
              </a:rPr>
              <a:t>＝阶码－</a:t>
            </a:r>
            <a:r>
              <a:rPr lang="en-US" altLang="zh-CN" sz="2800" dirty="0">
                <a:latin typeface="Times New Roman" panose="02020603050405020304" pitchFamily="18" charset="0"/>
                <a:ea typeface="宋体" panose="02010600030101010101" pitchFamily="2" charset="-122"/>
              </a:rPr>
              <a:t>127</a:t>
            </a:r>
            <a:endParaRPr lang="en-US" altLang="zh-CN" sz="2800" dirty="0">
              <a:latin typeface="Times New Roman" panose="02020603050405020304" pitchFamily="18" charset="0"/>
              <a:ea typeface="宋体" panose="02010600030101010101" pitchFamily="2" charset="-122"/>
            </a:endParaRPr>
          </a:p>
          <a:p>
            <a:pPr lvl="0">
              <a:lnSpc>
                <a:spcPct val="120000"/>
              </a:lnSpc>
            </a:pPr>
            <a:r>
              <a:rPr lang="en-US" altLang="x-none"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10000010 </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01111111 </a:t>
            </a:r>
            <a:endParaRPr lang="en-US" altLang="zh-CN" sz="2800" dirty="0">
              <a:latin typeface="Times New Roman" panose="02020603050405020304" pitchFamily="18" charset="0"/>
              <a:ea typeface="宋体" panose="02010600030101010101" pitchFamily="2" charset="-122"/>
            </a:endParaRPr>
          </a:p>
          <a:p>
            <a:pPr lvl="0">
              <a:lnSpc>
                <a:spcPct val="120000"/>
              </a:lnSpc>
            </a:pPr>
            <a:r>
              <a:rPr lang="en-US" altLang="x-none"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00000011 </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3</a:t>
            </a:r>
            <a:r>
              <a:rPr lang="zh-CN" altLang="en-US" sz="2800" dirty="0">
                <a:latin typeface="Times New Roman" panose="02020603050405020304" pitchFamily="18" charset="0"/>
                <a:ea typeface="宋体" panose="02010600030101010101" pitchFamily="2" charset="-122"/>
              </a:rPr>
              <a:t>）</a:t>
            </a:r>
            <a:r>
              <a:rPr lang="en-US" altLang="zh-CN" sz="2800" baseline="-25000" dirty="0">
                <a:latin typeface="Times New Roman" panose="02020603050405020304" pitchFamily="18" charset="0"/>
                <a:ea typeface="宋体" panose="02010600030101010101" pitchFamily="2" charset="-122"/>
              </a:rPr>
              <a:t>10</a:t>
            </a:r>
            <a:endParaRPr lang="en-US" altLang="zh-CN" sz="2800" baseline="-25000" dirty="0">
              <a:latin typeface="Times New Roman" panose="02020603050405020304" pitchFamily="18" charset="0"/>
              <a:ea typeface="宋体" panose="02010600030101010101" pitchFamily="2" charset="-122"/>
            </a:endParaRPr>
          </a:p>
          <a:p>
            <a:pPr lvl="0">
              <a:lnSpc>
                <a:spcPct val="120000"/>
              </a:lnSpc>
            </a:pPr>
            <a:r>
              <a:rPr lang="en-US" altLang="x-none" sz="2800" dirty="0">
                <a:latin typeface="Times New Roman" panose="02020603050405020304" pitchFamily="18" charset="0"/>
                <a:ea typeface="宋体" panose="02010600030101010101" pitchFamily="2" charset="-122"/>
              </a:rPr>
              <a:t>   </a:t>
            </a:r>
            <a:r>
              <a:rPr lang="en-US" altLang="zh-CN" sz="2800" dirty="0">
                <a:solidFill>
                  <a:srgbClr val="CC00CC"/>
                </a:solidFill>
                <a:latin typeface="Times New Roman" panose="02020603050405020304" pitchFamily="18" charset="0"/>
                <a:ea typeface="宋体" panose="02010600030101010101" pitchFamily="2" charset="-122"/>
              </a:rPr>
              <a:t>1</a:t>
            </a:r>
            <a:r>
              <a:rPr lang="en-US" altLang="zh-CN" sz="2800" dirty="0">
                <a:latin typeface="Times New Roman" panose="02020603050405020304" pitchFamily="18" charset="0"/>
                <a:ea typeface="宋体" panose="02010600030101010101" pitchFamily="2" charset="-122"/>
              </a:rPr>
              <a:t>.M=</a:t>
            </a:r>
            <a:r>
              <a:rPr lang="en-US" altLang="zh-CN" sz="2800" dirty="0">
                <a:solidFill>
                  <a:srgbClr val="CC00CC"/>
                </a:solidFill>
                <a:latin typeface="Times New Roman" panose="02020603050405020304" pitchFamily="18" charset="0"/>
                <a:ea typeface="宋体" panose="02010600030101010101" pitchFamily="2" charset="-122"/>
              </a:rPr>
              <a:t>1</a:t>
            </a:r>
            <a:r>
              <a:rPr lang="en-US" altLang="zh-CN" sz="2800" dirty="0">
                <a:latin typeface="Times New Roman" panose="02020603050405020304" pitchFamily="18" charset="0"/>
                <a:ea typeface="宋体" panose="02010600030101010101" pitchFamily="2" charset="-122"/>
              </a:rPr>
              <a:t>.0110110000000000000000</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1.011011</a:t>
            </a:r>
            <a:endParaRPr lang="en-US" altLang="zh-CN" sz="2800" dirty="0">
              <a:latin typeface="Times New Roman" panose="02020603050405020304" pitchFamily="18" charset="0"/>
              <a:ea typeface="宋体" panose="02010600030101010101" pitchFamily="2" charset="-122"/>
            </a:endParaRPr>
          </a:p>
          <a:p>
            <a:pPr lvl="0">
              <a:lnSpc>
                <a:spcPct val="120000"/>
              </a:lnSpc>
            </a:pPr>
            <a:r>
              <a:rPr lang="en-US" altLang="x-none"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x </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1</a:t>
            </a:r>
            <a:r>
              <a:rPr lang="zh-CN" altLang="en-US" sz="2800" dirty="0">
                <a:latin typeface="Times New Roman" panose="02020603050405020304" pitchFamily="18" charset="0"/>
                <a:ea typeface="宋体" panose="02010600030101010101" pitchFamily="2" charset="-122"/>
              </a:rPr>
              <a:t>）</a:t>
            </a:r>
            <a:r>
              <a:rPr lang="en-US" altLang="zh-CN" sz="2800" baseline="30000" dirty="0">
                <a:latin typeface="Arial" panose="020B0604020202020204" pitchFamily="34" charset="0"/>
                <a:ea typeface="宋体" panose="02010600030101010101" pitchFamily="2" charset="-122"/>
              </a:rPr>
              <a:t>s</a:t>
            </a:r>
            <a:r>
              <a:rPr lang="en-US" altLang="zh-CN" sz="2800" dirty="0">
                <a:latin typeface="Times New Roman" panose="02020603050405020304" pitchFamily="18" charset="0"/>
                <a:ea typeface="宋体" panose="02010600030101010101" pitchFamily="2" charset="-122"/>
              </a:rPr>
              <a:t>×1.M×2</a:t>
            </a:r>
            <a:r>
              <a:rPr lang="en-US" altLang="zh-CN" sz="2800" baseline="30000" dirty="0">
                <a:latin typeface="Times New Roman" panose="02020603050405020304" pitchFamily="18" charset="0"/>
                <a:ea typeface="宋体" panose="02010600030101010101" pitchFamily="2" charset="-122"/>
              </a:rPr>
              <a:t>e </a:t>
            </a:r>
            <a:endParaRPr lang="en-US" altLang="zh-CN" sz="2800" baseline="30000" dirty="0">
              <a:latin typeface="Times New Roman" panose="02020603050405020304" pitchFamily="18" charset="0"/>
              <a:ea typeface="宋体" panose="02010600030101010101" pitchFamily="2" charset="-122"/>
            </a:endParaRPr>
          </a:p>
          <a:p>
            <a:pPr lvl="0">
              <a:lnSpc>
                <a:spcPct val="120000"/>
              </a:lnSpc>
            </a:pP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1.011011</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×2</a:t>
            </a:r>
            <a:r>
              <a:rPr lang="en-US" altLang="zh-CN" sz="2800" baseline="30000" dirty="0">
                <a:latin typeface="Arial" panose="020B0604020202020204" pitchFamily="34" charset="0"/>
                <a:ea typeface="宋体" panose="02010600030101010101" pitchFamily="2" charset="-122"/>
              </a:rPr>
              <a:t>3</a:t>
            </a:r>
            <a:endParaRPr lang="en-US" altLang="zh-CN" sz="2800" baseline="30000" dirty="0">
              <a:latin typeface="Arial" panose="020B0604020202020204" pitchFamily="34" charset="0"/>
              <a:ea typeface="宋体" panose="02010600030101010101" pitchFamily="2" charset="-122"/>
            </a:endParaRPr>
          </a:p>
          <a:p>
            <a:pPr lvl="0">
              <a:lnSpc>
                <a:spcPct val="120000"/>
              </a:lnSpc>
            </a:pP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1011.011</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11.375</a:t>
            </a:r>
            <a:r>
              <a:rPr lang="zh-CN" altLang="en-US" sz="2800" dirty="0">
                <a:latin typeface="Times New Roman" panose="02020603050405020304" pitchFamily="18" charset="0"/>
                <a:ea typeface="宋体" panose="02010600030101010101" pitchFamily="2" charset="-122"/>
              </a:rPr>
              <a:t>）</a:t>
            </a:r>
            <a:r>
              <a:rPr lang="en-US" altLang="zh-CN" sz="2800" baseline="-25000" dirty="0">
                <a:latin typeface="Times New Roman" panose="02020603050405020304" pitchFamily="18" charset="0"/>
                <a:ea typeface="宋体" panose="02010600030101010101" pitchFamily="2" charset="-122"/>
              </a:rPr>
              <a:t>10</a:t>
            </a:r>
            <a:endParaRPr lang="en-US" altLang="zh-CN" sz="2800" baseline="-25000" dirty="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15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15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15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15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15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611188" y="692150"/>
            <a:ext cx="7848600" cy="1708150"/>
          </a:xfrm>
          <a:prstGeom prst="rect">
            <a:avLst/>
          </a:prstGeom>
          <a:noFill/>
          <a:ln w="9525">
            <a:noFill/>
            <a:miter lim="800000"/>
          </a:ln>
        </p:spPr>
        <p:txBody>
          <a:bodyPr tIns="0" bIns="0">
            <a:spAutoFit/>
          </a:bodyPr>
          <a:lstStyle/>
          <a:p>
            <a:r>
              <a:rPr lang="zh-CN" altLang="en-US" sz="2800" b="1"/>
              <a:t>5.1.3　</a:t>
            </a:r>
            <a:r>
              <a:rPr lang="en-US" altLang="zh-CN" sz="2800" b="1"/>
              <a:t>CPU</a:t>
            </a:r>
            <a:r>
              <a:rPr lang="zh-CN" altLang="en-US" sz="2800" b="1"/>
              <a:t>中的主要寄存器 　  　</a:t>
            </a:r>
            <a:r>
              <a:rPr lang="zh-CN" altLang="en-US" sz="2800" b="1">
                <a:hlinkClick r:id="rId1"/>
              </a:rPr>
              <a:t>  </a:t>
            </a:r>
            <a:r>
              <a:rPr lang="zh-CN" altLang="en-US" sz="2800" b="1"/>
              <a:t>      　　　　　</a:t>
            </a:r>
            <a:endParaRPr lang="zh-CN" altLang="en-US" sz="2800" b="1"/>
          </a:p>
          <a:p>
            <a:r>
              <a:rPr lang="zh-CN" altLang="en-US" sz="2800" b="1"/>
              <a:t>　　在</a:t>
            </a:r>
            <a:r>
              <a:rPr lang="en-US" altLang="zh-CN" sz="2800" b="1"/>
              <a:t>CPU</a:t>
            </a:r>
            <a:r>
              <a:rPr lang="zh-CN" altLang="en-US" sz="2800" b="1"/>
              <a:t>中至少要有六类寄存器。 这些寄存器用来暂存一个计算机字。根据需要，可以扩充其数目。下面详细介绍这些寄存器的功能与结构。</a:t>
            </a:r>
            <a:endParaRPr lang="zh-CN" altLang="en-US" sz="2800" b="1" i="1"/>
          </a:p>
        </p:txBody>
      </p:sp>
      <p:sp>
        <p:nvSpPr>
          <p:cNvPr id="23555" name="Rectangle 3"/>
          <p:cNvSpPr>
            <a:spLocks noChangeArrowheads="1"/>
          </p:cNvSpPr>
          <p:nvPr/>
        </p:nvSpPr>
        <p:spPr bwMode="auto">
          <a:xfrm>
            <a:off x="1547813" y="2636838"/>
            <a:ext cx="5943600" cy="3292475"/>
          </a:xfrm>
          <a:prstGeom prst="rect">
            <a:avLst/>
          </a:prstGeom>
          <a:noFill/>
          <a:ln w="9525">
            <a:noFill/>
            <a:miter lim="800000"/>
          </a:ln>
        </p:spPr>
        <p:txBody>
          <a:bodyPr>
            <a:spAutoFit/>
          </a:bodyPr>
          <a:lstStyle/>
          <a:p>
            <a:pPr>
              <a:lnSpc>
                <a:spcPct val="125000"/>
              </a:lnSpc>
            </a:pPr>
            <a:r>
              <a:rPr lang="zh-CN" altLang="en-US" sz="2800" b="1">
                <a:solidFill>
                  <a:schemeClr val="hlink"/>
                </a:solidFill>
              </a:rPr>
              <a:t>1.数据缓冲寄存器（</a:t>
            </a:r>
            <a:r>
              <a:rPr lang="en-US" altLang="zh-CN" sz="2800" b="1">
                <a:solidFill>
                  <a:schemeClr val="hlink"/>
                </a:solidFill>
              </a:rPr>
              <a:t>DR</a:t>
            </a:r>
            <a:r>
              <a:rPr lang="en-US" sz="2800" b="1">
                <a:solidFill>
                  <a:schemeClr val="hlink"/>
                </a:solidFill>
              </a:rPr>
              <a:t>）</a:t>
            </a:r>
            <a:endParaRPr lang="en-US" sz="2800" b="1">
              <a:solidFill>
                <a:schemeClr val="hlink"/>
              </a:solidFill>
            </a:endParaRPr>
          </a:p>
          <a:p>
            <a:pPr>
              <a:lnSpc>
                <a:spcPct val="125000"/>
              </a:lnSpc>
            </a:pPr>
            <a:r>
              <a:rPr lang="en-US" altLang="zh-CN" sz="2800" b="1">
                <a:solidFill>
                  <a:schemeClr val="hlink"/>
                </a:solidFill>
              </a:rPr>
              <a:t>2.</a:t>
            </a:r>
            <a:r>
              <a:rPr lang="zh-CN" altLang="en-US" sz="2800" b="1">
                <a:solidFill>
                  <a:schemeClr val="hlink"/>
                </a:solidFill>
              </a:rPr>
              <a:t>指令寄存器（</a:t>
            </a:r>
            <a:r>
              <a:rPr lang="en-US" altLang="zh-CN" sz="2800" b="1">
                <a:solidFill>
                  <a:schemeClr val="hlink"/>
                </a:solidFill>
              </a:rPr>
              <a:t>IR</a:t>
            </a:r>
            <a:r>
              <a:rPr lang="en-US" sz="2800" b="1">
                <a:solidFill>
                  <a:schemeClr val="hlink"/>
                </a:solidFill>
              </a:rPr>
              <a:t>）</a:t>
            </a:r>
            <a:endParaRPr lang="en-US" sz="2800" b="1">
              <a:solidFill>
                <a:schemeClr val="hlink"/>
              </a:solidFill>
            </a:endParaRPr>
          </a:p>
          <a:p>
            <a:pPr>
              <a:lnSpc>
                <a:spcPct val="125000"/>
              </a:lnSpc>
            </a:pPr>
            <a:r>
              <a:rPr lang="zh-CN" altLang="en-US" sz="2800" b="1">
                <a:solidFill>
                  <a:schemeClr val="hlink"/>
                </a:solidFill>
              </a:rPr>
              <a:t>3.程序计数器（</a:t>
            </a:r>
            <a:r>
              <a:rPr lang="en-US" altLang="zh-CN" sz="2800" b="1">
                <a:solidFill>
                  <a:schemeClr val="hlink"/>
                </a:solidFill>
              </a:rPr>
              <a:t>PC</a:t>
            </a:r>
            <a:r>
              <a:rPr lang="en-US" sz="2800" b="1">
                <a:solidFill>
                  <a:schemeClr val="hlink"/>
                </a:solidFill>
              </a:rPr>
              <a:t>） </a:t>
            </a:r>
            <a:endParaRPr lang="en-US" sz="2800" b="1">
              <a:solidFill>
                <a:schemeClr val="hlink"/>
              </a:solidFill>
            </a:endParaRPr>
          </a:p>
          <a:p>
            <a:pPr>
              <a:lnSpc>
                <a:spcPct val="125000"/>
              </a:lnSpc>
            </a:pPr>
            <a:r>
              <a:rPr lang="zh-CN" altLang="en-US" sz="2800" b="1">
                <a:solidFill>
                  <a:schemeClr val="hlink"/>
                </a:solidFill>
              </a:rPr>
              <a:t>4.地址寄存器（</a:t>
            </a:r>
            <a:r>
              <a:rPr lang="en-US" altLang="zh-CN" sz="2800" b="1">
                <a:solidFill>
                  <a:schemeClr val="hlink"/>
                </a:solidFill>
              </a:rPr>
              <a:t>AR</a:t>
            </a:r>
            <a:r>
              <a:rPr lang="en-US" sz="2800" b="1">
                <a:solidFill>
                  <a:schemeClr val="hlink"/>
                </a:solidFill>
              </a:rPr>
              <a:t>）</a:t>
            </a:r>
            <a:endParaRPr lang="en-US" sz="2800" b="1">
              <a:solidFill>
                <a:schemeClr val="hlink"/>
              </a:solidFill>
            </a:endParaRPr>
          </a:p>
          <a:p>
            <a:pPr>
              <a:lnSpc>
                <a:spcPct val="125000"/>
              </a:lnSpc>
            </a:pPr>
            <a:r>
              <a:rPr lang="en-US" altLang="zh-CN" sz="2800" b="1">
                <a:solidFill>
                  <a:schemeClr val="hlink"/>
                </a:solidFill>
              </a:rPr>
              <a:t>5.</a:t>
            </a:r>
            <a:r>
              <a:rPr lang="zh-CN" altLang="en-US" sz="2800" b="1">
                <a:solidFill>
                  <a:schemeClr val="hlink"/>
                </a:solidFill>
              </a:rPr>
              <a:t>累加寄存器（</a:t>
            </a:r>
            <a:r>
              <a:rPr lang="en-US" altLang="zh-CN" sz="2800" b="1">
                <a:solidFill>
                  <a:schemeClr val="hlink"/>
                </a:solidFill>
              </a:rPr>
              <a:t>AC</a:t>
            </a:r>
            <a:r>
              <a:rPr lang="en-US" sz="2800" b="1">
                <a:solidFill>
                  <a:schemeClr val="hlink"/>
                </a:solidFill>
              </a:rPr>
              <a:t>） </a:t>
            </a:r>
            <a:endParaRPr lang="en-US" sz="2800" b="1">
              <a:solidFill>
                <a:schemeClr val="hlink"/>
              </a:solidFill>
            </a:endParaRPr>
          </a:p>
          <a:p>
            <a:pPr>
              <a:lnSpc>
                <a:spcPct val="125000"/>
              </a:lnSpc>
            </a:pPr>
            <a:r>
              <a:rPr lang="zh-CN" altLang="en-US" sz="2800" b="1">
                <a:solidFill>
                  <a:schemeClr val="hlink"/>
                </a:solidFill>
              </a:rPr>
              <a:t>6.状态条件寄存器（</a:t>
            </a:r>
            <a:r>
              <a:rPr lang="en-US" altLang="zh-CN" sz="2800" b="1">
                <a:solidFill>
                  <a:schemeClr val="hlink"/>
                </a:solidFill>
              </a:rPr>
              <a:t>PSW</a:t>
            </a:r>
            <a:r>
              <a:rPr lang="en-US" sz="2800" b="1">
                <a:solidFill>
                  <a:schemeClr val="hlink"/>
                </a:solidFill>
              </a:rPr>
              <a:t>）</a:t>
            </a:r>
            <a:r>
              <a:rPr lang="zh-CN" altLang="en-US" sz="2800" b="1"/>
              <a:t> </a:t>
            </a:r>
            <a:endParaRPr lang="zh-CN" altLang="en-US" sz="2800" b="1"/>
          </a:p>
        </p:txBody>
      </p:sp>
      <p:sp>
        <p:nvSpPr>
          <p:cNvPr id="23556" name="日期占位符 1"/>
          <p:cNvSpPr>
            <a:spLocks noGrp="1"/>
          </p:cNvSpPr>
          <p:nvPr>
            <p:ph type="dt" sz="quarter" idx="10"/>
          </p:nvPr>
        </p:nvSpPr>
        <p:spPr>
          <a:noFill/>
        </p:spPr>
        <p:txBody>
          <a:bodyPr/>
          <a:lstStyle/>
          <a:p>
            <a:fld id="{DE059099-48A7-4A9E-8C2E-B98C8EE1959A}" type="datetime12">
              <a:rPr lang="zh-CN" altLang="zh-CN" smtClean="0"/>
            </a:fld>
            <a:endParaRPr lang="en-US" altLang="zh-CN" smtClean="0"/>
          </a:p>
        </p:txBody>
      </p:sp>
      <p:sp>
        <p:nvSpPr>
          <p:cNvPr id="23557" name="灯片编号占位符 2"/>
          <p:cNvSpPr>
            <a:spLocks noGrp="1" noChangeArrowheads="1"/>
          </p:cNvSpPr>
          <p:nvPr>
            <p:ph type="sldNum" sz="quarter" idx="12"/>
          </p:nvPr>
        </p:nvSpPr>
        <p:spPr>
          <a:noFill/>
        </p:spPr>
        <p:txBody>
          <a:bodyPr/>
          <a:lstStyle/>
          <a:p>
            <a:fld id="{76C5AAC4-BC4F-4B5B-9768-6C9C3F4EBB99}" type="slidenum">
              <a:rPr lang="en-US" altLang="zh-CN" smtClean="0"/>
            </a:fld>
            <a:endParaRPr lang="en-US" altLang="zh-CN"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381000" y="242888"/>
            <a:ext cx="8439150" cy="5849937"/>
          </a:xfrm>
          <a:prstGeom prst="rect">
            <a:avLst/>
          </a:prstGeom>
          <a:noFill/>
          <a:ln w="9525">
            <a:noFill/>
            <a:miter lim="800000"/>
          </a:ln>
        </p:spPr>
        <p:txBody>
          <a:bodyPr tIns="0" bIns="0">
            <a:spAutoFit/>
          </a:bodyPr>
          <a:lstStyle/>
          <a:p>
            <a:endParaRPr lang="zh-CN" altLang="en-US" sz="2000" b="1"/>
          </a:p>
          <a:p>
            <a:pPr>
              <a:lnSpc>
                <a:spcPct val="120000"/>
              </a:lnSpc>
            </a:pPr>
            <a:r>
              <a:rPr lang="zh-CN" altLang="en-US" sz="2800" b="1">
                <a:solidFill>
                  <a:srgbClr val="FF0000"/>
                </a:solidFill>
              </a:rPr>
              <a:t>1.数据缓冲寄存器（</a:t>
            </a:r>
            <a:r>
              <a:rPr lang="en-US" altLang="zh-CN" sz="2800" b="1">
                <a:solidFill>
                  <a:srgbClr val="FF0000"/>
                </a:solidFill>
              </a:rPr>
              <a:t>DR</a:t>
            </a:r>
            <a:r>
              <a:rPr lang="zh-CN" altLang="en-US" sz="2800" b="1">
                <a:solidFill>
                  <a:srgbClr val="FF0000"/>
                </a:solidFill>
              </a:rPr>
              <a:t>）</a:t>
            </a:r>
            <a:endParaRPr lang="zh-CN" altLang="en-US" sz="2800" b="1">
              <a:solidFill>
                <a:srgbClr val="FF0000"/>
              </a:solidFill>
            </a:endParaRPr>
          </a:p>
          <a:p>
            <a:pPr>
              <a:lnSpc>
                <a:spcPct val="120000"/>
              </a:lnSpc>
            </a:pPr>
            <a:r>
              <a:rPr lang="zh-CN" altLang="en-US" sz="2800" b="1"/>
              <a:t>　　数据缓冲寄存器用来暂时存放由内存读出的一条指令或一个数据字；反之，当向内存存入一条指令或一个数据字时，暂时将它们存放在数据缓冲寄存器中</a:t>
            </a:r>
            <a:endParaRPr lang="zh-CN" altLang="en-US" sz="2800" b="1"/>
          </a:p>
          <a:p>
            <a:pPr>
              <a:lnSpc>
                <a:spcPct val="120000"/>
              </a:lnSpc>
            </a:pPr>
            <a:endParaRPr lang="zh-CN" altLang="en-US" sz="2800" b="1"/>
          </a:p>
          <a:p>
            <a:pPr>
              <a:lnSpc>
                <a:spcPct val="120000"/>
              </a:lnSpc>
            </a:pPr>
            <a:r>
              <a:rPr lang="zh-CN" altLang="en-US" sz="2800" b="1"/>
              <a:t>缓冲寄存器的作用是 ： </a:t>
            </a:r>
            <a:endParaRPr lang="zh-CN" altLang="en-US" sz="2800" b="1"/>
          </a:p>
          <a:p>
            <a:pPr>
              <a:lnSpc>
                <a:spcPct val="120000"/>
              </a:lnSpc>
            </a:pPr>
            <a:r>
              <a:rPr lang="zh-CN" altLang="en-US" sz="2800" b="1">
                <a:latin typeface="华文楷体" panose="02010600040101010101" pitchFamily="2" charset="-122"/>
                <a:ea typeface="华文楷体" panose="02010600040101010101" pitchFamily="2" charset="-122"/>
              </a:rPr>
              <a:t>(1)作为</a:t>
            </a:r>
            <a:r>
              <a:rPr lang="en-US" altLang="zh-CN" sz="2800" b="1">
                <a:latin typeface="华文楷体" panose="02010600040101010101" pitchFamily="2" charset="-122"/>
                <a:ea typeface="华文楷体" panose="02010600040101010101" pitchFamily="2" charset="-122"/>
              </a:rPr>
              <a:t>CPU</a:t>
            </a:r>
            <a:r>
              <a:rPr lang="zh-CN" altLang="en-US" sz="2800" b="1">
                <a:latin typeface="华文楷体" panose="02010600040101010101" pitchFamily="2" charset="-122"/>
                <a:ea typeface="华文楷体" panose="02010600040101010101" pitchFamily="2" charset="-122"/>
              </a:rPr>
              <a:t>和内存、外部设备之间信息传送的中转站(2)补偿</a:t>
            </a:r>
            <a:r>
              <a:rPr lang="en-US" altLang="zh-CN" sz="2800" b="1">
                <a:latin typeface="华文楷体" panose="02010600040101010101" pitchFamily="2" charset="-122"/>
                <a:ea typeface="华文楷体" panose="02010600040101010101" pitchFamily="2" charset="-122"/>
              </a:rPr>
              <a:t>CPU</a:t>
            </a:r>
            <a:r>
              <a:rPr lang="zh-CN" altLang="en-US" sz="2800" b="1">
                <a:latin typeface="华文楷体" panose="02010600040101010101" pitchFamily="2" charset="-122"/>
                <a:ea typeface="华文楷体" panose="02010600040101010101" pitchFamily="2" charset="-122"/>
              </a:rPr>
              <a:t>和内存</a:t>
            </a:r>
            <a:r>
              <a:rPr lang="en-US" altLang="zh-CN" sz="2800" b="1">
                <a:latin typeface="华文楷体" panose="02010600040101010101" pitchFamily="2" charset="-122"/>
                <a:ea typeface="华文楷体" panose="02010600040101010101" pitchFamily="2" charset="-122"/>
              </a:rPr>
              <a:t>/</a:t>
            </a:r>
            <a:r>
              <a:rPr lang="zh-CN" altLang="en-US" sz="2800" b="1">
                <a:latin typeface="华文楷体" panose="02010600040101010101" pitchFamily="2" charset="-122"/>
                <a:ea typeface="华文楷体" panose="02010600040101010101" pitchFamily="2" charset="-122"/>
              </a:rPr>
              <a:t>外围设备之间操作速度上的差别</a:t>
            </a:r>
            <a:endParaRPr lang="zh-CN" altLang="en-US" sz="2800" b="1">
              <a:latin typeface="华文楷体" panose="02010600040101010101" pitchFamily="2" charset="-122"/>
              <a:ea typeface="华文楷体" panose="02010600040101010101" pitchFamily="2" charset="-122"/>
            </a:endParaRPr>
          </a:p>
          <a:p>
            <a:pPr>
              <a:lnSpc>
                <a:spcPct val="120000"/>
              </a:lnSpc>
            </a:pPr>
            <a:r>
              <a:rPr lang="zh-CN" altLang="en-US" sz="2800" b="1">
                <a:latin typeface="华文楷体" panose="02010600040101010101" pitchFamily="2" charset="-122"/>
                <a:ea typeface="华文楷体" panose="02010600040101010101" pitchFamily="2" charset="-122"/>
              </a:rPr>
              <a:t>(3)在单累加器结构的运算器中，数据缓冲寄存器还可兼作为操作数寄存器。</a:t>
            </a:r>
            <a:endParaRPr lang="zh-CN" altLang="en-US" sz="2800" b="1">
              <a:latin typeface="华文楷体" panose="02010600040101010101" pitchFamily="2" charset="-122"/>
              <a:ea typeface="华文楷体" panose="02010600040101010101" pitchFamily="2" charset="-122"/>
            </a:endParaRPr>
          </a:p>
          <a:p>
            <a:endParaRPr lang="zh-CN" altLang="en-US" sz="2800" b="1">
              <a:latin typeface="华文楷体" panose="02010600040101010101" pitchFamily="2" charset="-122"/>
              <a:ea typeface="华文楷体" panose="02010600040101010101" pitchFamily="2" charset="-122"/>
            </a:endParaRPr>
          </a:p>
        </p:txBody>
      </p:sp>
      <p:sp>
        <p:nvSpPr>
          <p:cNvPr id="24579" name="日期占位符 1"/>
          <p:cNvSpPr>
            <a:spLocks noGrp="1"/>
          </p:cNvSpPr>
          <p:nvPr>
            <p:ph type="dt" sz="quarter" idx="10"/>
          </p:nvPr>
        </p:nvSpPr>
        <p:spPr>
          <a:noFill/>
        </p:spPr>
        <p:txBody>
          <a:bodyPr/>
          <a:lstStyle/>
          <a:p>
            <a:fld id="{B15F52B2-D016-4408-91FC-8777085EACFD}" type="datetime12">
              <a:rPr lang="zh-CN" altLang="zh-CN" smtClean="0"/>
            </a:fld>
            <a:endParaRPr lang="en-US" altLang="zh-CN" smtClean="0"/>
          </a:p>
        </p:txBody>
      </p:sp>
      <p:sp>
        <p:nvSpPr>
          <p:cNvPr id="24580" name="灯片编号占位符 2"/>
          <p:cNvSpPr>
            <a:spLocks noGrp="1" noChangeArrowheads="1"/>
          </p:cNvSpPr>
          <p:nvPr>
            <p:ph type="sldNum" sz="quarter" idx="12"/>
          </p:nvPr>
        </p:nvSpPr>
        <p:spPr>
          <a:noFill/>
        </p:spPr>
        <p:txBody>
          <a:bodyPr/>
          <a:lstStyle/>
          <a:p>
            <a:fld id="{F6C67E46-B781-4433-B218-292ECF23A14F}" type="slidenum">
              <a:rPr lang="en-US" altLang="zh-CN" smtClean="0"/>
            </a:fld>
            <a:endParaRPr lang="en-US" altLang="zh-CN" smtClean="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323850" y="476250"/>
            <a:ext cx="8534400" cy="1006475"/>
          </a:xfrm>
          <a:prstGeom prst="rect">
            <a:avLst/>
          </a:prstGeom>
          <a:noFill/>
          <a:ln w="9525">
            <a:noFill/>
            <a:miter lim="800000"/>
          </a:ln>
        </p:spPr>
        <p:txBody>
          <a:bodyPr>
            <a:spAutoFit/>
          </a:bodyPr>
          <a:lstStyle/>
          <a:p>
            <a:r>
              <a:rPr lang="zh-CN" altLang="en-US" sz="3200" b="1">
                <a:solidFill>
                  <a:srgbClr val="FF0080"/>
                </a:solidFill>
              </a:rPr>
              <a:t>2.指令寄存器（</a:t>
            </a:r>
            <a:r>
              <a:rPr lang="en-US" altLang="zh-CN" sz="3200" b="1">
                <a:solidFill>
                  <a:srgbClr val="FF0080"/>
                </a:solidFill>
              </a:rPr>
              <a:t>IR</a:t>
            </a:r>
            <a:r>
              <a:rPr lang="zh-CN" altLang="en-US" sz="3200" b="1">
                <a:solidFill>
                  <a:srgbClr val="FF0080"/>
                </a:solidFill>
              </a:rPr>
              <a:t>）</a:t>
            </a:r>
            <a:endParaRPr lang="zh-CN" altLang="en-US" sz="3200" b="1"/>
          </a:p>
          <a:p>
            <a:r>
              <a:rPr lang="zh-CN" altLang="en-US" sz="2800" b="1"/>
              <a:t>　　指令寄存器用来保存当前正在执行的一条指令</a:t>
            </a:r>
            <a:endParaRPr lang="zh-CN" altLang="en-US" sz="2800" b="1"/>
          </a:p>
        </p:txBody>
      </p:sp>
      <p:sp>
        <p:nvSpPr>
          <p:cNvPr id="25603" name="Rectangle 3"/>
          <p:cNvSpPr>
            <a:spLocks noChangeArrowheads="1"/>
          </p:cNvSpPr>
          <p:nvPr/>
        </p:nvSpPr>
        <p:spPr bwMode="auto">
          <a:xfrm>
            <a:off x="323850" y="1484313"/>
            <a:ext cx="8610600" cy="5004447"/>
          </a:xfrm>
          <a:prstGeom prst="rect">
            <a:avLst/>
          </a:prstGeom>
          <a:noFill/>
          <a:ln w="9525">
            <a:noFill/>
            <a:miter lim="800000"/>
          </a:ln>
        </p:spPr>
        <p:txBody>
          <a:bodyPr>
            <a:spAutoFit/>
          </a:bodyPr>
          <a:lstStyle/>
          <a:p>
            <a:r>
              <a:rPr lang="zh-CN" altLang="en-US" sz="2800" b="1" dirty="0" smtClean="0">
                <a:latin typeface="华文楷体" panose="02010600040101010101" pitchFamily="2" charset="-122"/>
                <a:ea typeface="华文楷体" panose="02010600040101010101" pitchFamily="2" charset="-122"/>
              </a:rPr>
              <a:t>当</a:t>
            </a:r>
            <a:r>
              <a:rPr lang="zh-CN" altLang="en-US" sz="2800" b="1" dirty="0">
                <a:latin typeface="华文楷体" panose="02010600040101010101" pitchFamily="2" charset="-122"/>
                <a:ea typeface="华文楷体" panose="02010600040101010101" pitchFamily="2" charset="-122"/>
              </a:rPr>
              <a:t>取出一条指令时，</a:t>
            </a:r>
            <a:endParaRPr lang="zh-CN" altLang="en-US" sz="2800" b="1" dirty="0">
              <a:latin typeface="华文楷体" panose="02010600040101010101" pitchFamily="2" charset="-122"/>
              <a:ea typeface="华文楷体" panose="02010600040101010101" pitchFamily="2" charset="-122"/>
            </a:endParaRPr>
          </a:p>
          <a:p>
            <a:r>
              <a:rPr lang="zh-CN" altLang="en-US" sz="2800" b="1" dirty="0">
                <a:latin typeface="华文楷体" panose="02010600040101010101" pitchFamily="2" charset="-122"/>
                <a:ea typeface="华文楷体" panose="02010600040101010101" pitchFamily="2" charset="-122"/>
              </a:rPr>
              <a:t>指令总线：从</a:t>
            </a:r>
            <a:r>
              <a:rPr lang="en-US" altLang="zh-CN" sz="2800" b="1" dirty="0">
                <a:latin typeface="华文楷体" panose="02010600040101010101" pitchFamily="2" charset="-122"/>
                <a:ea typeface="华文楷体" panose="02010600040101010101" pitchFamily="2" charset="-122"/>
              </a:rPr>
              <a:t>cache→</a:t>
            </a:r>
            <a:r>
              <a:rPr lang="zh-CN" altLang="en-US" sz="2800" b="1" dirty="0">
                <a:latin typeface="华文楷体" panose="02010600040101010101" pitchFamily="2" charset="-122"/>
                <a:ea typeface="华文楷体" panose="02010600040101010101" pitchFamily="2" charset="-122"/>
              </a:rPr>
              <a:t>指令寄存器</a:t>
            </a:r>
            <a:r>
              <a:rPr lang="en-US" altLang="zh-CN" sz="2800" b="1" dirty="0">
                <a:latin typeface="华文楷体" panose="02010600040101010101" pitchFamily="2" charset="-122"/>
                <a:ea typeface="华文楷体" panose="02010600040101010101" pitchFamily="2" charset="-122"/>
              </a:rPr>
              <a:t>IR</a:t>
            </a:r>
            <a:endParaRPr lang="en-US" altLang="zh-CN" sz="2800" b="1" dirty="0">
              <a:latin typeface="华文楷体" panose="02010600040101010101" pitchFamily="2" charset="-122"/>
              <a:ea typeface="华文楷体" panose="02010600040101010101" pitchFamily="2" charset="-122"/>
            </a:endParaRPr>
          </a:p>
          <a:p>
            <a:endParaRPr lang="zh-CN" altLang="en-US" sz="2800" b="1" dirty="0">
              <a:latin typeface="华文楷体" panose="02010600040101010101" pitchFamily="2" charset="-122"/>
              <a:ea typeface="华文楷体" panose="02010600040101010101" pitchFamily="2" charset="-122"/>
            </a:endParaRPr>
          </a:p>
          <a:p>
            <a:r>
              <a:rPr lang="zh-CN" altLang="en-US" sz="2800" b="1" dirty="0">
                <a:latin typeface="华文楷体" panose="02010600040101010101" pitchFamily="2" charset="-122"/>
                <a:ea typeface="华文楷体" panose="02010600040101010101" pitchFamily="2" charset="-122"/>
              </a:rPr>
              <a:t>指令寄存器中的操作码字段：</a:t>
            </a:r>
            <a:endParaRPr lang="zh-CN" altLang="en-US" sz="2800" b="1" dirty="0">
              <a:latin typeface="华文楷体" panose="02010600040101010101" pitchFamily="2" charset="-122"/>
              <a:ea typeface="华文楷体" panose="02010600040101010101" pitchFamily="2" charset="-122"/>
            </a:endParaRPr>
          </a:p>
          <a:p>
            <a:r>
              <a:rPr lang="zh-CN" altLang="en-US" sz="2800" b="1" dirty="0"/>
              <a:t>从指令寄存器</a:t>
            </a:r>
            <a:r>
              <a:rPr lang="en-US" altLang="zh-CN" sz="2800" b="1" dirty="0"/>
              <a:t>IR</a:t>
            </a:r>
            <a:r>
              <a:rPr lang="en-US" altLang="zh-CN" dirty="0"/>
              <a:t> </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指令译码器→操作控制器</a:t>
            </a:r>
            <a:endParaRPr lang="zh-CN" altLang="en-US" sz="2800" b="1" dirty="0"/>
          </a:p>
          <a:p>
            <a:endParaRPr lang="zh-CN" altLang="en-US" sz="2800" b="1" dirty="0">
              <a:latin typeface="华文楷体" panose="02010600040101010101" pitchFamily="2" charset="-122"/>
              <a:ea typeface="华文楷体" panose="02010600040101010101" pitchFamily="2" charset="-122"/>
            </a:endParaRPr>
          </a:p>
          <a:p>
            <a:pPr>
              <a:lnSpc>
                <a:spcPct val="135000"/>
              </a:lnSpc>
            </a:pPr>
            <a:r>
              <a:rPr lang="zh-CN" altLang="en-US" sz="2800" b="1" dirty="0">
                <a:solidFill>
                  <a:srgbClr val="EA1808"/>
                </a:solidFill>
              </a:rPr>
              <a:t>指令译码器</a:t>
            </a:r>
            <a:r>
              <a:rPr lang="zh-CN" altLang="en-US" sz="2800" b="1" dirty="0"/>
              <a:t>:对操作码进行测试，以便识别所要求的操作。</a:t>
            </a:r>
            <a:endParaRPr lang="zh-CN" altLang="en-US" sz="2800" b="1" dirty="0"/>
          </a:p>
          <a:p>
            <a:pPr>
              <a:lnSpc>
                <a:spcPct val="135000"/>
              </a:lnSpc>
            </a:pPr>
            <a:r>
              <a:rPr lang="zh-CN" altLang="en-US" sz="2800" b="1" dirty="0">
                <a:solidFill>
                  <a:srgbClr val="EA1808"/>
                </a:solidFill>
              </a:rPr>
              <a:t>操作控制器</a:t>
            </a:r>
            <a:r>
              <a:rPr lang="zh-CN" altLang="en-US" sz="2800" b="1" dirty="0"/>
              <a:t>:发出具体操作的特定信号,控制各个部件的操作。</a:t>
            </a:r>
            <a:endParaRPr lang="zh-CN" altLang="en-US" sz="2800" b="1" dirty="0"/>
          </a:p>
        </p:txBody>
      </p:sp>
      <p:sp>
        <p:nvSpPr>
          <p:cNvPr id="25604" name="日期占位符 1"/>
          <p:cNvSpPr>
            <a:spLocks noGrp="1"/>
          </p:cNvSpPr>
          <p:nvPr>
            <p:ph type="dt" sz="quarter" idx="10"/>
          </p:nvPr>
        </p:nvSpPr>
        <p:spPr>
          <a:noFill/>
        </p:spPr>
        <p:txBody>
          <a:bodyPr/>
          <a:lstStyle/>
          <a:p>
            <a:fld id="{21E4023F-8339-4FF1-8E5C-6A9A5026EDD4}" type="datetime12">
              <a:rPr lang="zh-CN" altLang="zh-CN" smtClean="0"/>
            </a:fld>
            <a:endParaRPr lang="en-US" altLang="zh-CN" smtClean="0"/>
          </a:p>
        </p:txBody>
      </p:sp>
      <p:sp>
        <p:nvSpPr>
          <p:cNvPr id="25605" name="灯片编号占位符 2"/>
          <p:cNvSpPr>
            <a:spLocks noGrp="1" noChangeArrowheads="1"/>
          </p:cNvSpPr>
          <p:nvPr>
            <p:ph type="sldNum" sz="quarter" idx="12"/>
          </p:nvPr>
        </p:nvSpPr>
        <p:spPr>
          <a:noFill/>
        </p:spPr>
        <p:txBody>
          <a:bodyPr/>
          <a:lstStyle/>
          <a:p>
            <a:fld id="{1F6AACC2-DB4F-413E-AA94-6D90077E7665}" type="slidenum">
              <a:rPr lang="en-US" altLang="zh-CN" smtClean="0"/>
            </a:fld>
            <a:endParaRPr lang="en-US" altLang="zh-CN" smtClean="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323850" y="692150"/>
            <a:ext cx="8305800" cy="2195513"/>
          </a:xfrm>
          <a:prstGeom prst="rect">
            <a:avLst/>
          </a:prstGeom>
          <a:noFill/>
          <a:ln w="9525">
            <a:noFill/>
            <a:miter lim="800000"/>
          </a:ln>
        </p:spPr>
        <p:txBody>
          <a:bodyPr tIns="0" bIns="0">
            <a:spAutoFit/>
          </a:bodyPr>
          <a:lstStyle/>
          <a:p>
            <a:pPr>
              <a:lnSpc>
                <a:spcPct val="150000"/>
              </a:lnSpc>
            </a:pPr>
            <a:r>
              <a:rPr lang="zh-CN" altLang="en-US" sz="3200" b="1" i="1">
                <a:solidFill>
                  <a:srgbClr val="FF0080"/>
                </a:solidFill>
              </a:rPr>
              <a:t>3.程序计数器（</a:t>
            </a:r>
            <a:r>
              <a:rPr lang="en-US" altLang="zh-CN" sz="3200" b="1" i="1">
                <a:solidFill>
                  <a:srgbClr val="FF0080"/>
                </a:solidFill>
              </a:rPr>
              <a:t>PC</a:t>
            </a:r>
            <a:r>
              <a:rPr lang="zh-CN" altLang="en-US" sz="3200" b="1" i="1">
                <a:solidFill>
                  <a:srgbClr val="FF0080"/>
                </a:solidFill>
              </a:rPr>
              <a:t>）</a:t>
            </a:r>
            <a:endParaRPr lang="zh-CN" altLang="en-US" sz="3200" b="1"/>
          </a:p>
          <a:p>
            <a:pPr>
              <a:lnSpc>
                <a:spcPct val="150000"/>
              </a:lnSpc>
            </a:pPr>
            <a:r>
              <a:rPr lang="zh-CN" altLang="en-US" sz="3200" b="1"/>
              <a:t>　　程序计数器用来存放</a:t>
            </a:r>
            <a:r>
              <a:rPr lang="zh-CN" altLang="en-US" sz="3200" b="1">
                <a:solidFill>
                  <a:srgbClr val="FF0000"/>
                </a:solidFill>
              </a:rPr>
              <a:t>当前要执行的指令的地址</a:t>
            </a:r>
            <a:r>
              <a:rPr lang="zh-CN" altLang="en-US" sz="3200" b="1"/>
              <a:t>(下一条指令的地址)。</a:t>
            </a:r>
            <a:endParaRPr lang="zh-CN" altLang="en-US" sz="3200" b="1"/>
          </a:p>
        </p:txBody>
      </p:sp>
      <p:sp>
        <p:nvSpPr>
          <p:cNvPr id="17411" name="Rectangle 3"/>
          <p:cNvSpPr>
            <a:spLocks noChangeArrowheads="1"/>
          </p:cNvSpPr>
          <p:nvPr/>
        </p:nvSpPr>
        <p:spPr bwMode="auto">
          <a:xfrm>
            <a:off x="395288" y="3141663"/>
            <a:ext cx="8177212" cy="946150"/>
          </a:xfrm>
          <a:prstGeom prst="rect">
            <a:avLst/>
          </a:prstGeom>
          <a:noFill/>
          <a:ln w="9525">
            <a:noFill/>
            <a:miter lim="800000"/>
          </a:ln>
        </p:spPr>
        <p:txBody>
          <a:bodyPr>
            <a:spAutoFit/>
          </a:bodyPr>
          <a:lstStyle/>
          <a:p>
            <a:pPr>
              <a:buFontTx/>
              <a:buNone/>
              <a:defRPr/>
            </a:pPr>
            <a:r>
              <a:rPr kumimoji="1" lang="zh-CN" altLang="en-US" sz="2800" b="1" dirty="0">
                <a:solidFill>
                  <a:srgbClr val="FF3300"/>
                </a:solidFill>
              </a:rPr>
              <a:t>     程序计数器的结构应当是具有</a:t>
            </a:r>
            <a:r>
              <a:rPr kumimoji="1" lang="zh-CN" altLang="en-US" sz="2800" b="1" i="1" u="sng" dirty="0"/>
              <a:t>寄存信息 </a:t>
            </a:r>
            <a:r>
              <a:rPr kumimoji="1" lang="zh-CN" altLang="en-US" sz="2800" b="1" dirty="0">
                <a:solidFill>
                  <a:srgbClr val="FF3300"/>
                </a:solidFill>
              </a:rPr>
              <a:t>和 </a:t>
            </a:r>
            <a:r>
              <a:rPr kumimoji="1" lang="zh-CN" altLang="en-US" sz="2800" b="1" i="1" u="sng" dirty="0"/>
              <a:t>计数</a:t>
            </a:r>
            <a:r>
              <a:rPr kumimoji="1" lang="zh-CN" altLang="en-US" sz="2800" b="1" i="1" u="sng" dirty="0">
                <a:solidFill>
                  <a:srgbClr val="FF3300"/>
                </a:solidFill>
                <a:effectLst>
                  <a:outerShdw blurRad="38100" dist="38100" dir="2700000" algn="tl">
                    <a:srgbClr val="C0C0C0"/>
                  </a:outerShdw>
                </a:effectLst>
              </a:rPr>
              <a:t> </a:t>
            </a:r>
            <a:r>
              <a:rPr kumimoji="1" lang="zh-CN" altLang="en-US" sz="2800" b="1" dirty="0">
                <a:solidFill>
                  <a:srgbClr val="FF3300"/>
                </a:solidFill>
              </a:rPr>
              <a:t>两种功能的结构。</a:t>
            </a:r>
            <a:endParaRPr kumimoji="1" lang="zh-CN" altLang="en-US" sz="2800" b="1" dirty="0">
              <a:solidFill>
                <a:srgbClr val="FF3300"/>
              </a:solidFill>
            </a:endParaRPr>
          </a:p>
        </p:txBody>
      </p:sp>
      <p:sp>
        <p:nvSpPr>
          <p:cNvPr id="26628" name="日期占位符 1"/>
          <p:cNvSpPr>
            <a:spLocks noGrp="1"/>
          </p:cNvSpPr>
          <p:nvPr>
            <p:ph type="dt" sz="quarter" idx="10"/>
          </p:nvPr>
        </p:nvSpPr>
        <p:spPr>
          <a:noFill/>
        </p:spPr>
        <p:txBody>
          <a:bodyPr/>
          <a:lstStyle/>
          <a:p>
            <a:fld id="{2F3835B9-1855-4D62-B0F3-F1C6ED83D62E}" type="datetime12">
              <a:rPr lang="zh-CN" altLang="zh-CN" smtClean="0"/>
            </a:fld>
            <a:endParaRPr lang="en-US" altLang="zh-CN" smtClean="0"/>
          </a:p>
        </p:txBody>
      </p:sp>
      <p:sp>
        <p:nvSpPr>
          <p:cNvPr id="26629" name="灯片编号占位符 2"/>
          <p:cNvSpPr>
            <a:spLocks noGrp="1" noChangeArrowheads="1"/>
          </p:cNvSpPr>
          <p:nvPr>
            <p:ph type="sldNum" sz="quarter" idx="12"/>
          </p:nvPr>
        </p:nvSpPr>
        <p:spPr>
          <a:noFill/>
        </p:spPr>
        <p:txBody>
          <a:bodyPr/>
          <a:lstStyle/>
          <a:p>
            <a:fld id="{EE9949DA-484E-498D-9098-F817251F8F44}" type="slidenum">
              <a:rPr lang="en-US" altLang="zh-CN" smtClean="0"/>
            </a:fld>
            <a:endParaRPr lang="en-US" altLang="zh-CN" smtClean="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468313" y="549275"/>
            <a:ext cx="8424862" cy="5695950"/>
          </a:xfrm>
          <a:prstGeom prst="rect">
            <a:avLst/>
          </a:prstGeom>
          <a:noFill/>
          <a:ln w="9525">
            <a:noFill/>
            <a:miter lim="800000"/>
          </a:ln>
        </p:spPr>
        <p:txBody>
          <a:bodyPr tIns="0" bIns="0">
            <a:spAutoFit/>
          </a:bodyPr>
          <a:lstStyle/>
          <a:p>
            <a:pPr>
              <a:lnSpc>
                <a:spcPct val="120000"/>
              </a:lnSpc>
            </a:pPr>
            <a:r>
              <a:rPr lang="zh-CN" altLang="en-US" sz="2400" b="1" dirty="0"/>
              <a:t>⑴在程序开始执行前，必须将它的起始地址，即程序的</a:t>
            </a:r>
            <a:r>
              <a:rPr lang="zh-CN" altLang="en-US" sz="2400" b="1" dirty="0">
                <a:solidFill>
                  <a:srgbClr val="FF0000"/>
                </a:solidFill>
              </a:rPr>
              <a:t>第一条指令所在的内存单元地址送入</a:t>
            </a:r>
            <a:r>
              <a:rPr lang="en-US" altLang="zh-CN" sz="2400" b="1" dirty="0">
                <a:solidFill>
                  <a:srgbClr val="FF0000"/>
                </a:solidFill>
              </a:rPr>
              <a:t>PC</a:t>
            </a:r>
            <a:r>
              <a:rPr lang="en-US" sz="2400" b="1" dirty="0"/>
              <a:t>，</a:t>
            </a:r>
            <a:r>
              <a:rPr lang="zh-CN" altLang="en-US" sz="2400" b="1" dirty="0"/>
              <a:t>因此</a:t>
            </a:r>
            <a:r>
              <a:rPr lang="en-US" altLang="zh-CN" sz="2400" b="1" dirty="0"/>
              <a:t>PC</a:t>
            </a:r>
            <a:r>
              <a:rPr lang="zh-CN" altLang="en-US" sz="2400" b="1" dirty="0"/>
              <a:t>的内容即是从内存提取的第一条指令的地址。</a:t>
            </a:r>
            <a:endParaRPr lang="zh-CN" altLang="en-US" sz="2400" b="1" dirty="0"/>
          </a:p>
          <a:p>
            <a:pPr>
              <a:lnSpc>
                <a:spcPct val="120000"/>
              </a:lnSpc>
            </a:pPr>
            <a:endParaRPr lang="zh-CN" altLang="en-US" sz="2400" b="1" dirty="0"/>
          </a:p>
          <a:p>
            <a:pPr>
              <a:lnSpc>
                <a:spcPct val="120000"/>
              </a:lnSpc>
            </a:pPr>
            <a:r>
              <a:rPr lang="zh-CN" altLang="en-US" sz="2400" b="1" dirty="0"/>
              <a:t>⑵当执行指令时，</a:t>
            </a:r>
            <a:r>
              <a:rPr lang="en-US" altLang="zh-CN" sz="2400" b="1" dirty="0">
                <a:solidFill>
                  <a:srgbClr val="FF3300"/>
                </a:solidFill>
              </a:rPr>
              <a:t>CPU</a:t>
            </a:r>
            <a:r>
              <a:rPr lang="zh-CN" altLang="en-US" sz="2400" b="1" dirty="0">
                <a:solidFill>
                  <a:srgbClr val="FF3300"/>
                </a:solidFill>
              </a:rPr>
              <a:t>将自动修改</a:t>
            </a:r>
            <a:r>
              <a:rPr lang="en-US" altLang="zh-CN" sz="2400" b="1" dirty="0">
                <a:solidFill>
                  <a:srgbClr val="FF3300"/>
                </a:solidFill>
              </a:rPr>
              <a:t>PC</a:t>
            </a:r>
            <a:r>
              <a:rPr lang="zh-CN" altLang="en-US" sz="2400" b="1" dirty="0">
                <a:solidFill>
                  <a:srgbClr val="FF3300"/>
                </a:solidFill>
              </a:rPr>
              <a:t>的内容</a:t>
            </a:r>
            <a:r>
              <a:rPr lang="zh-CN" altLang="en-US" sz="2400" b="1" dirty="0"/>
              <a:t>，以便使其保持的总是将要执行的下一条指令的地址。由于大多数指令都是按顺序来执行的，所以修改的过程通常</a:t>
            </a:r>
            <a:r>
              <a:rPr lang="zh-CN" altLang="en-US" sz="2400" b="1" dirty="0">
                <a:solidFill>
                  <a:srgbClr val="FF3300"/>
                </a:solidFill>
              </a:rPr>
              <a:t>只是简单的对</a:t>
            </a:r>
            <a:r>
              <a:rPr lang="en-US" altLang="zh-CN" sz="2400" b="1" dirty="0">
                <a:solidFill>
                  <a:srgbClr val="FF3300"/>
                </a:solidFill>
              </a:rPr>
              <a:t>PC</a:t>
            </a:r>
            <a:r>
              <a:rPr lang="zh-CN" altLang="en-US" sz="2400" b="1" dirty="0">
                <a:solidFill>
                  <a:srgbClr val="FF3300"/>
                </a:solidFill>
              </a:rPr>
              <a:t>加1</a:t>
            </a:r>
            <a:r>
              <a:rPr lang="zh-CN" altLang="en-US" sz="2400" b="1" dirty="0"/>
              <a:t>。</a:t>
            </a:r>
            <a:endParaRPr lang="zh-CN" altLang="en-US" sz="2400" b="1" dirty="0"/>
          </a:p>
          <a:p>
            <a:pPr>
              <a:lnSpc>
                <a:spcPct val="120000"/>
              </a:lnSpc>
            </a:pPr>
            <a:r>
              <a:rPr lang="zh-CN" altLang="en-US" sz="2400" b="1" dirty="0"/>
              <a:t> </a:t>
            </a:r>
            <a:endParaRPr lang="zh-CN" altLang="en-US" sz="2400" b="1" dirty="0"/>
          </a:p>
          <a:p>
            <a:pPr>
              <a:lnSpc>
                <a:spcPct val="120000"/>
              </a:lnSpc>
            </a:pPr>
            <a:r>
              <a:rPr lang="zh-CN" altLang="en-US" sz="2400" b="1" dirty="0"/>
              <a:t>⑶当遇到转移指令如</a:t>
            </a:r>
            <a:r>
              <a:rPr lang="en-US" altLang="zh-CN" sz="2400" b="1" dirty="0"/>
              <a:t>JMP</a:t>
            </a:r>
            <a:r>
              <a:rPr lang="zh-CN" altLang="en-US" sz="2400" b="1" dirty="0"/>
              <a:t>指令时，</a:t>
            </a:r>
            <a:r>
              <a:rPr lang="zh-CN" altLang="en-US" sz="2400" b="1" dirty="0">
                <a:solidFill>
                  <a:srgbClr val="FF3300"/>
                </a:solidFill>
              </a:rPr>
              <a:t>那么后继指令的地址（即</a:t>
            </a:r>
            <a:r>
              <a:rPr lang="en-US" altLang="zh-CN" sz="2400" b="1" dirty="0">
                <a:solidFill>
                  <a:srgbClr val="FF3300"/>
                </a:solidFill>
              </a:rPr>
              <a:t>PC</a:t>
            </a:r>
            <a:r>
              <a:rPr lang="zh-CN" altLang="en-US" sz="2400" b="1" dirty="0">
                <a:solidFill>
                  <a:srgbClr val="FF3300"/>
                </a:solidFill>
              </a:rPr>
              <a:t>的内容)必须从指令的地址段取得。</a:t>
            </a:r>
            <a:r>
              <a:rPr lang="zh-CN" altLang="en-US" sz="2400" b="1" dirty="0"/>
              <a:t>在这种情况下，下一条从内存取出的指令将由转移指令来规定，而不是像通常一样按顺序来取得。</a:t>
            </a:r>
            <a:endParaRPr lang="zh-CN" altLang="en-US" sz="2400" b="1" dirty="0"/>
          </a:p>
          <a:p>
            <a:pPr>
              <a:lnSpc>
                <a:spcPct val="120000"/>
              </a:lnSpc>
            </a:pPr>
            <a:endParaRPr lang="zh-CN" altLang="en-US" sz="2400" b="1" dirty="0"/>
          </a:p>
        </p:txBody>
      </p:sp>
      <p:sp>
        <p:nvSpPr>
          <p:cNvPr id="27651" name="日期占位符 1"/>
          <p:cNvSpPr>
            <a:spLocks noGrp="1"/>
          </p:cNvSpPr>
          <p:nvPr>
            <p:ph type="dt" sz="quarter" idx="10"/>
          </p:nvPr>
        </p:nvSpPr>
        <p:spPr>
          <a:noFill/>
        </p:spPr>
        <p:txBody>
          <a:bodyPr/>
          <a:lstStyle/>
          <a:p>
            <a:fld id="{F56140ED-2B60-4053-A787-0EFDD790C206}" type="datetime12">
              <a:rPr lang="zh-CN" altLang="zh-CN" smtClean="0"/>
            </a:fld>
            <a:endParaRPr lang="en-US" altLang="zh-CN" smtClean="0"/>
          </a:p>
        </p:txBody>
      </p:sp>
      <p:sp>
        <p:nvSpPr>
          <p:cNvPr id="27652" name="灯片编号占位符 2"/>
          <p:cNvSpPr>
            <a:spLocks noGrp="1" noChangeArrowheads="1"/>
          </p:cNvSpPr>
          <p:nvPr>
            <p:ph type="sldNum" sz="quarter" idx="12"/>
          </p:nvPr>
        </p:nvSpPr>
        <p:spPr>
          <a:noFill/>
        </p:spPr>
        <p:txBody>
          <a:bodyPr/>
          <a:lstStyle/>
          <a:p>
            <a:fld id="{BD8C04BA-6332-4905-AFE1-1DC8773194E3}" type="slidenum">
              <a:rPr lang="en-US" altLang="zh-CN" smtClean="0"/>
            </a:fld>
            <a:endParaRPr lang="en-US" altLang="zh-CN"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95288" y="765175"/>
            <a:ext cx="8458200" cy="5047615"/>
          </a:xfrm>
          <a:prstGeom prst="rect">
            <a:avLst/>
          </a:prstGeom>
          <a:noFill/>
          <a:ln w="9525">
            <a:noFill/>
            <a:miter lim="800000"/>
          </a:ln>
        </p:spPr>
        <p:txBody>
          <a:bodyPr tIns="0" bIns="0">
            <a:spAutoFit/>
          </a:bodyPr>
          <a:lstStyle/>
          <a:p>
            <a:pPr>
              <a:lnSpc>
                <a:spcPct val="125000"/>
              </a:lnSpc>
            </a:pPr>
            <a:r>
              <a:rPr lang="zh-CN" altLang="en-US" sz="3200" b="1" i="1" dirty="0">
                <a:solidFill>
                  <a:srgbClr val="FF0080"/>
                </a:solidFill>
              </a:rPr>
              <a:t>4.数据地址寄存器（</a:t>
            </a:r>
            <a:r>
              <a:rPr lang="en-US" altLang="zh-CN" sz="3200" b="1" i="1" dirty="0">
                <a:solidFill>
                  <a:srgbClr val="FF0080"/>
                </a:solidFill>
              </a:rPr>
              <a:t>AR</a:t>
            </a:r>
            <a:r>
              <a:rPr lang="zh-CN" altLang="en-US" sz="3200" b="1" i="1" dirty="0">
                <a:solidFill>
                  <a:srgbClr val="FF0080"/>
                </a:solidFill>
              </a:rPr>
              <a:t>）</a:t>
            </a:r>
            <a:r>
              <a:rPr lang="zh-CN" altLang="en-US" b="1" i="1" dirty="0">
                <a:solidFill>
                  <a:srgbClr val="FF0080"/>
                </a:solidFill>
              </a:rPr>
              <a:t> </a:t>
            </a:r>
            <a:endParaRPr lang="zh-CN" altLang="en-US" b="1" dirty="0"/>
          </a:p>
          <a:p>
            <a:pPr>
              <a:lnSpc>
                <a:spcPct val="125000"/>
              </a:lnSpc>
            </a:pPr>
            <a:r>
              <a:rPr lang="zh-CN" altLang="en-US" sz="2400" b="1" dirty="0"/>
              <a:t>　　</a:t>
            </a:r>
            <a:r>
              <a:rPr lang="zh-CN" altLang="en-US" sz="2400" b="1" dirty="0">
                <a:solidFill>
                  <a:srgbClr val="FF3300"/>
                </a:solidFill>
              </a:rPr>
              <a:t>数据地址寄存器用来保存当前</a:t>
            </a:r>
            <a:r>
              <a:rPr lang="en-US" altLang="zh-CN" sz="2400" b="1" dirty="0">
                <a:solidFill>
                  <a:srgbClr val="FF3300"/>
                </a:solidFill>
              </a:rPr>
              <a:t>CPU</a:t>
            </a:r>
            <a:r>
              <a:rPr lang="zh-CN" altLang="en-US" sz="2400" b="1" dirty="0">
                <a:solidFill>
                  <a:srgbClr val="FF3300"/>
                </a:solidFill>
              </a:rPr>
              <a:t>所访问的内存单元的地址。</a:t>
            </a:r>
            <a:r>
              <a:rPr lang="zh-CN" altLang="en-US" sz="2400" b="1" dirty="0"/>
              <a:t>由于在内存和</a:t>
            </a:r>
            <a:r>
              <a:rPr lang="en-US" altLang="zh-CN" sz="2400" b="1" dirty="0"/>
              <a:t>CPU</a:t>
            </a:r>
            <a:r>
              <a:rPr lang="zh-CN" altLang="en-US" sz="2400" b="1" dirty="0"/>
              <a:t>之间存在着操作速度上的差别，所以必须使用地址寄存器来保持地址信息，直到内存的读/写操作完成为止 。</a:t>
            </a:r>
            <a:endParaRPr lang="zh-CN" altLang="en-US" sz="2400" b="1" dirty="0"/>
          </a:p>
          <a:p>
            <a:pPr>
              <a:lnSpc>
                <a:spcPct val="125000"/>
              </a:lnSpc>
            </a:pPr>
            <a:r>
              <a:rPr lang="zh-CN" altLang="en-US" sz="2400" b="1" dirty="0"/>
              <a:t>　　</a:t>
            </a:r>
            <a:endParaRPr lang="zh-CN" altLang="en-US" sz="2400" b="1" dirty="0"/>
          </a:p>
          <a:p>
            <a:pPr>
              <a:lnSpc>
                <a:spcPct val="125000"/>
              </a:lnSpc>
            </a:pPr>
            <a:r>
              <a:rPr lang="zh-CN" altLang="en-US" sz="2400" b="1" dirty="0"/>
              <a:t>        数据地址寄存器的结构和数据缓冲寄存器、指令寄存器一样，通常使用单纯的寄存器结构。信息的存入一般采用电位-脉冲方式，即电位输入端对应数据信息位，脉冲输入端对应控制信号，在控制信号作用下，瞬时地将信息打入寄存器。</a:t>
            </a:r>
            <a:r>
              <a:rPr lang="zh-CN" altLang="en-US" b="1" dirty="0"/>
              <a:t> </a:t>
            </a:r>
            <a:endParaRPr lang="zh-CN" altLang="en-US" b="1" dirty="0"/>
          </a:p>
          <a:p>
            <a:endParaRPr lang="zh-CN" altLang="en-US" b="1" dirty="0"/>
          </a:p>
        </p:txBody>
      </p:sp>
      <p:sp>
        <p:nvSpPr>
          <p:cNvPr id="28675" name="日期占位符 1"/>
          <p:cNvSpPr>
            <a:spLocks noGrp="1"/>
          </p:cNvSpPr>
          <p:nvPr>
            <p:ph type="dt" sz="quarter" idx="10"/>
          </p:nvPr>
        </p:nvSpPr>
        <p:spPr>
          <a:noFill/>
        </p:spPr>
        <p:txBody>
          <a:bodyPr/>
          <a:lstStyle/>
          <a:p>
            <a:fld id="{0833D062-DC48-45EA-8630-BA33E42E94B7}" type="datetime12">
              <a:rPr lang="zh-CN" altLang="zh-CN" smtClean="0"/>
            </a:fld>
            <a:endParaRPr lang="en-US" altLang="zh-CN" smtClean="0"/>
          </a:p>
        </p:txBody>
      </p:sp>
      <p:sp>
        <p:nvSpPr>
          <p:cNvPr id="28676" name="灯片编号占位符 2"/>
          <p:cNvSpPr>
            <a:spLocks noGrp="1" noChangeArrowheads="1"/>
          </p:cNvSpPr>
          <p:nvPr>
            <p:ph type="sldNum" sz="quarter" idx="12"/>
          </p:nvPr>
        </p:nvSpPr>
        <p:spPr>
          <a:noFill/>
        </p:spPr>
        <p:txBody>
          <a:bodyPr/>
          <a:lstStyle/>
          <a:p>
            <a:fld id="{76FD703E-BCCB-447B-B196-2A7DD57EB629}" type="slidenum">
              <a:rPr lang="en-US" altLang="zh-CN" smtClean="0"/>
            </a:fld>
            <a:endParaRPr lang="en-US" altLang="zh-CN"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468313" y="692150"/>
            <a:ext cx="8077200" cy="5737225"/>
          </a:xfrm>
          <a:prstGeom prst="rect">
            <a:avLst/>
          </a:prstGeom>
          <a:noFill/>
          <a:ln w="9525">
            <a:noFill/>
            <a:miter lim="800000"/>
          </a:ln>
        </p:spPr>
        <p:txBody>
          <a:bodyPr tIns="0" bIns="0">
            <a:spAutoFit/>
          </a:bodyPr>
          <a:lstStyle/>
          <a:p>
            <a:r>
              <a:rPr lang="zh-CN" altLang="en-US" sz="3200" b="1" i="1" dirty="0">
                <a:solidFill>
                  <a:srgbClr val="FF0080"/>
                </a:solidFill>
              </a:rPr>
              <a:t>5.累加寄存器（</a:t>
            </a:r>
            <a:r>
              <a:rPr lang="en-US" altLang="zh-CN" sz="3200" b="1" i="1" dirty="0">
                <a:solidFill>
                  <a:srgbClr val="FF0080"/>
                </a:solidFill>
              </a:rPr>
              <a:t>AC</a:t>
            </a:r>
            <a:r>
              <a:rPr lang="zh-CN" altLang="en-US" sz="3200" b="1" i="1" dirty="0">
                <a:solidFill>
                  <a:srgbClr val="FF0080"/>
                </a:solidFill>
              </a:rPr>
              <a:t>）</a:t>
            </a:r>
            <a:endParaRPr lang="zh-CN" altLang="en-US" sz="3200" b="1" i="1" dirty="0">
              <a:solidFill>
                <a:srgbClr val="FF0080"/>
              </a:solidFill>
            </a:endParaRPr>
          </a:p>
          <a:p>
            <a:pPr>
              <a:lnSpc>
                <a:spcPct val="120000"/>
              </a:lnSpc>
            </a:pPr>
            <a:r>
              <a:rPr lang="zh-CN" altLang="en-US" b="1" dirty="0"/>
              <a:t>　　</a:t>
            </a:r>
            <a:endParaRPr lang="zh-CN" altLang="en-US" b="1" dirty="0"/>
          </a:p>
          <a:p>
            <a:pPr>
              <a:lnSpc>
                <a:spcPct val="120000"/>
              </a:lnSpc>
            </a:pPr>
            <a:r>
              <a:rPr lang="zh-CN" altLang="en-US" b="1" dirty="0"/>
              <a:t>        </a:t>
            </a:r>
            <a:r>
              <a:rPr lang="zh-CN" altLang="en-US" sz="2400" b="1" dirty="0"/>
              <a:t>累加寄存器</a:t>
            </a:r>
            <a:r>
              <a:rPr lang="en-US" altLang="zh-CN" sz="2400" b="1" dirty="0"/>
              <a:t>AC</a:t>
            </a:r>
            <a:r>
              <a:rPr lang="zh-CN" altLang="en-US" sz="2400" b="1" dirty="0"/>
              <a:t>通常简称为累加器，它是一个通用寄存器。其功能是：当运算器的算术逻辑单元</a:t>
            </a:r>
            <a:r>
              <a:rPr lang="en-US" altLang="zh-CN" sz="2400" b="1" dirty="0"/>
              <a:t>ALU)</a:t>
            </a:r>
            <a:r>
              <a:rPr lang="zh-CN" altLang="en-US" sz="2400" b="1" dirty="0"/>
              <a:t>执行算术或逻辑运算时，为</a:t>
            </a:r>
            <a:r>
              <a:rPr lang="en-US" altLang="zh-CN" sz="2400" b="1" dirty="0"/>
              <a:t>ALU</a:t>
            </a:r>
            <a:r>
              <a:rPr lang="zh-CN" altLang="en-US" sz="2400" b="1" dirty="0"/>
              <a:t>提供一个工作区。</a:t>
            </a:r>
            <a:r>
              <a:rPr lang="zh-CN" altLang="en-US" sz="2400" b="1" dirty="0">
                <a:solidFill>
                  <a:srgbClr val="FF3300"/>
                </a:solidFill>
              </a:rPr>
              <a:t>累加寄存器暂时存放</a:t>
            </a:r>
            <a:r>
              <a:rPr lang="en-US" altLang="zh-CN" sz="2400" b="1" dirty="0">
                <a:solidFill>
                  <a:srgbClr val="FF3300"/>
                </a:solidFill>
              </a:rPr>
              <a:t>ALU</a:t>
            </a:r>
            <a:r>
              <a:rPr lang="zh-CN" altLang="en-US" sz="2400" b="1" dirty="0">
                <a:solidFill>
                  <a:srgbClr val="FF3300"/>
                </a:solidFill>
              </a:rPr>
              <a:t>运算的结果信息。</a:t>
            </a:r>
            <a:r>
              <a:rPr lang="zh-CN" altLang="en-US" sz="2400" b="1" dirty="0"/>
              <a:t>显然，运算器中至少要有一个累加寄存器。</a:t>
            </a:r>
            <a:endParaRPr lang="zh-CN" altLang="en-US" sz="2400" b="1" dirty="0"/>
          </a:p>
          <a:p>
            <a:pPr>
              <a:lnSpc>
                <a:spcPct val="120000"/>
              </a:lnSpc>
            </a:pPr>
            <a:r>
              <a:rPr lang="zh-CN" altLang="en-US" sz="2400" b="1" dirty="0"/>
              <a:t>　　</a:t>
            </a:r>
            <a:endParaRPr lang="zh-CN" altLang="en-US" sz="2400" b="1" dirty="0"/>
          </a:p>
          <a:p>
            <a:pPr>
              <a:lnSpc>
                <a:spcPct val="120000"/>
              </a:lnSpc>
            </a:pPr>
            <a:r>
              <a:rPr lang="zh-CN" altLang="en-US" sz="2400" b="1" dirty="0"/>
              <a:t>       目前</a:t>
            </a:r>
            <a:r>
              <a:rPr lang="en-US" altLang="zh-CN" sz="2400" b="1" dirty="0"/>
              <a:t>CPU</a:t>
            </a:r>
            <a:r>
              <a:rPr lang="zh-CN" altLang="en-US" sz="2400" b="1" dirty="0"/>
              <a:t>中的累加寄存器，多达16个，32个，甚至更多。当使用多个累加器时，就变成</a:t>
            </a:r>
            <a:r>
              <a:rPr lang="zh-CN" altLang="en-US" sz="2400" b="1" dirty="0">
                <a:solidFill>
                  <a:srgbClr val="FF3300"/>
                </a:solidFill>
              </a:rPr>
              <a:t>通用寄存器堆</a:t>
            </a:r>
            <a:r>
              <a:rPr lang="zh-CN" altLang="en-US" sz="2400" b="1" dirty="0"/>
              <a:t>结构，其中任何一个可存放源操作数，也可存放结果操作数。在这种情况下，需要在指令格式中对寄存器号加以编址。</a:t>
            </a:r>
            <a:endParaRPr lang="zh-CN" altLang="en-US" sz="2400" b="1" dirty="0"/>
          </a:p>
          <a:p>
            <a:endParaRPr lang="zh-CN" altLang="en-US" b="1" dirty="0"/>
          </a:p>
        </p:txBody>
      </p:sp>
      <p:sp>
        <p:nvSpPr>
          <p:cNvPr id="29699" name="日期占位符 1"/>
          <p:cNvSpPr>
            <a:spLocks noGrp="1"/>
          </p:cNvSpPr>
          <p:nvPr>
            <p:ph type="dt" sz="quarter" idx="10"/>
          </p:nvPr>
        </p:nvSpPr>
        <p:spPr>
          <a:noFill/>
        </p:spPr>
        <p:txBody>
          <a:bodyPr/>
          <a:lstStyle/>
          <a:p>
            <a:fld id="{8EB25B5E-17CD-4384-AC34-EA788F796DDC}" type="datetime12">
              <a:rPr lang="zh-CN" altLang="zh-CN" smtClean="0"/>
            </a:fld>
            <a:endParaRPr lang="en-US" altLang="zh-CN" smtClean="0"/>
          </a:p>
        </p:txBody>
      </p:sp>
      <p:sp>
        <p:nvSpPr>
          <p:cNvPr id="29700" name="灯片编号占位符 2"/>
          <p:cNvSpPr>
            <a:spLocks noGrp="1" noChangeArrowheads="1"/>
          </p:cNvSpPr>
          <p:nvPr>
            <p:ph type="sldNum" sz="quarter" idx="12"/>
          </p:nvPr>
        </p:nvSpPr>
        <p:spPr>
          <a:noFill/>
        </p:spPr>
        <p:txBody>
          <a:bodyPr/>
          <a:lstStyle/>
          <a:p>
            <a:fld id="{638A9BA9-43AD-43DD-8D16-CA3A1A0966A7}" type="slidenum">
              <a:rPr lang="en-US" altLang="zh-CN" smtClean="0"/>
            </a:fld>
            <a:endParaRPr lang="en-US" altLang="zh-CN"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539750" y="620713"/>
            <a:ext cx="8242300" cy="5737225"/>
          </a:xfrm>
          <a:prstGeom prst="rect">
            <a:avLst/>
          </a:prstGeom>
          <a:noFill/>
          <a:ln w="9525">
            <a:noFill/>
            <a:miter lim="800000"/>
          </a:ln>
        </p:spPr>
        <p:txBody>
          <a:bodyPr tIns="0" bIns="0">
            <a:spAutoFit/>
          </a:bodyPr>
          <a:lstStyle/>
          <a:p>
            <a:r>
              <a:rPr lang="zh-CN" altLang="en-US" sz="3200" b="1" i="1" dirty="0">
                <a:solidFill>
                  <a:srgbClr val="FF0080"/>
                </a:solidFill>
              </a:rPr>
              <a:t>6.状态条件寄存器（</a:t>
            </a:r>
            <a:r>
              <a:rPr lang="en-US" altLang="zh-CN" sz="3200" b="1" i="1" dirty="0">
                <a:solidFill>
                  <a:srgbClr val="FF0080"/>
                </a:solidFill>
              </a:rPr>
              <a:t>PSW</a:t>
            </a:r>
            <a:r>
              <a:rPr lang="zh-CN" altLang="en-US" sz="3200" b="1" i="1" dirty="0">
                <a:solidFill>
                  <a:srgbClr val="FF0080"/>
                </a:solidFill>
              </a:rPr>
              <a:t>）</a:t>
            </a:r>
            <a:endParaRPr lang="zh-CN" altLang="en-US" sz="3200" b="1" i="1" dirty="0">
              <a:solidFill>
                <a:srgbClr val="FF0080"/>
              </a:solidFill>
            </a:endParaRPr>
          </a:p>
          <a:p>
            <a:pPr>
              <a:lnSpc>
                <a:spcPct val="120000"/>
              </a:lnSpc>
            </a:pPr>
            <a:r>
              <a:rPr lang="zh-CN" altLang="en-US" b="1" dirty="0"/>
              <a:t>　　</a:t>
            </a:r>
            <a:endParaRPr lang="en-US" altLang="zh-CN" b="1" dirty="0"/>
          </a:p>
          <a:p>
            <a:pPr>
              <a:lnSpc>
                <a:spcPct val="120000"/>
              </a:lnSpc>
            </a:pPr>
            <a:r>
              <a:rPr lang="zh-CN" altLang="en-US" sz="2400" b="1" dirty="0"/>
              <a:t>       </a:t>
            </a:r>
            <a:r>
              <a:rPr lang="zh-CN" altLang="en-US" sz="2400" b="1" dirty="0">
                <a:latin typeface="华文楷体" panose="02010600040101010101" pitchFamily="2" charset="-122"/>
                <a:ea typeface="华文楷体" panose="02010600040101010101" pitchFamily="2" charset="-122"/>
              </a:rPr>
              <a:t>状态条件寄存器保存由算术指令和逻辑指令运行或测试的结果建立的各种条件码内容。</a:t>
            </a:r>
            <a:endParaRPr lang="zh-CN" altLang="en-US" sz="2400" b="1" dirty="0">
              <a:latin typeface="华文楷体" panose="02010600040101010101" pitchFamily="2" charset="-122"/>
              <a:ea typeface="华文楷体" panose="02010600040101010101" pitchFamily="2" charset="-122"/>
            </a:endParaRPr>
          </a:p>
          <a:p>
            <a:pPr>
              <a:lnSpc>
                <a:spcPct val="120000"/>
              </a:lnSpc>
            </a:pPr>
            <a:r>
              <a:rPr lang="zh-CN" altLang="en-US" sz="2400" b="1" dirty="0">
                <a:latin typeface="华文楷体" panose="02010600040101010101" pitchFamily="2" charset="-122"/>
                <a:ea typeface="华文楷体" panose="02010600040101010101" pitchFamily="2" charset="-122"/>
              </a:rPr>
              <a:t>    如运算结果进位标志(</a:t>
            </a:r>
            <a:r>
              <a:rPr lang="en-US" altLang="zh-CN" sz="2400" b="1" dirty="0">
                <a:latin typeface="华文楷体" panose="02010600040101010101" pitchFamily="2" charset="-122"/>
                <a:ea typeface="华文楷体" panose="02010600040101010101" pitchFamily="2" charset="-122"/>
              </a:rPr>
              <a:t>C)</a:t>
            </a:r>
            <a:r>
              <a:rPr lang="zh-CN" altLang="en-US" sz="2400" b="1" dirty="0">
                <a:latin typeface="华文楷体" panose="02010600040101010101" pitchFamily="2" charset="-122"/>
                <a:ea typeface="华文楷体" panose="02010600040101010101" pitchFamily="2" charset="-122"/>
              </a:rPr>
              <a:t>，运算结果溢出标志</a:t>
            </a:r>
            <a:r>
              <a:rPr lang="en-US" altLang="zh-CN" sz="2400" b="1" dirty="0">
                <a:latin typeface="华文楷体" panose="02010600040101010101" pitchFamily="2" charset="-122"/>
                <a:ea typeface="华文楷体" panose="02010600040101010101" pitchFamily="2" charset="-122"/>
              </a:rPr>
              <a:t>(V)</a:t>
            </a:r>
            <a:r>
              <a:rPr lang="zh-CN" altLang="en-US" sz="2400" b="1" dirty="0">
                <a:latin typeface="华文楷体" panose="02010600040101010101" pitchFamily="2" charset="-122"/>
                <a:ea typeface="华文楷体" panose="02010600040101010101" pitchFamily="2" charset="-122"/>
              </a:rPr>
              <a:t>，运算结果为零标志(</a:t>
            </a:r>
            <a:r>
              <a:rPr lang="en-US" altLang="zh-CN" sz="2400" b="1" dirty="0">
                <a:latin typeface="华文楷体" panose="02010600040101010101" pitchFamily="2" charset="-122"/>
                <a:ea typeface="华文楷体" panose="02010600040101010101" pitchFamily="2" charset="-122"/>
              </a:rPr>
              <a:t>Z)</a:t>
            </a:r>
            <a:r>
              <a:rPr lang="zh-CN" altLang="en-US" sz="2400" b="1" dirty="0">
                <a:latin typeface="华文楷体" panose="02010600040101010101" pitchFamily="2" charset="-122"/>
                <a:ea typeface="华文楷体" panose="02010600040101010101" pitchFamily="2" charset="-122"/>
              </a:rPr>
              <a:t>，运算结果为负标志(</a:t>
            </a:r>
            <a:r>
              <a:rPr lang="en-US" altLang="zh-CN" sz="2400" b="1" dirty="0">
                <a:latin typeface="华文楷体" panose="02010600040101010101" pitchFamily="2" charset="-122"/>
                <a:ea typeface="华文楷体" panose="02010600040101010101" pitchFamily="2" charset="-122"/>
              </a:rPr>
              <a:t>N)</a:t>
            </a:r>
            <a:r>
              <a:rPr lang="zh-CN" altLang="en-US" sz="2400" b="1" dirty="0">
                <a:latin typeface="华文楷体" panose="02010600040101010101" pitchFamily="2" charset="-122"/>
                <a:ea typeface="华文楷体" panose="02010600040101010101" pitchFamily="2" charset="-122"/>
              </a:rPr>
              <a:t>等等。</a:t>
            </a:r>
            <a:endParaRPr lang="zh-CN" altLang="en-US" sz="2400" b="1" dirty="0">
              <a:latin typeface="华文楷体" panose="02010600040101010101" pitchFamily="2" charset="-122"/>
              <a:ea typeface="华文楷体" panose="02010600040101010101" pitchFamily="2" charset="-122"/>
            </a:endParaRPr>
          </a:p>
          <a:p>
            <a:pPr>
              <a:lnSpc>
                <a:spcPct val="120000"/>
              </a:lnSpc>
            </a:pPr>
            <a:r>
              <a:rPr lang="zh-CN" altLang="en-US" sz="2400" b="1" dirty="0">
                <a:latin typeface="华文楷体" panose="02010600040101010101" pitchFamily="2" charset="-122"/>
                <a:ea typeface="华文楷体" panose="02010600040101010101" pitchFamily="2" charset="-122"/>
              </a:rPr>
              <a:t>    这些标志位通常分别由 1位触发器保存。</a:t>
            </a:r>
            <a:endParaRPr lang="zh-CN" altLang="en-US" sz="2400" b="1" dirty="0">
              <a:latin typeface="华文楷体" panose="02010600040101010101" pitchFamily="2" charset="-122"/>
              <a:ea typeface="华文楷体" panose="02010600040101010101" pitchFamily="2" charset="-122"/>
            </a:endParaRPr>
          </a:p>
          <a:p>
            <a:pPr>
              <a:lnSpc>
                <a:spcPct val="120000"/>
              </a:lnSpc>
            </a:pPr>
            <a:r>
              <a:rPr lang="zh-CN" altLang="en-US" sz="2400" b="1" dirty="0">
                <a:latin typeface="华文楷体" panose="02010600040101010101" pitchFamily="2" charset="-122"/>
                <a:ea typeface="华文楷体" panose="02010600040101010101" pitchFamily="2" charset="-122"/>
              </a:rPr>
              <a:t>　　</a:t>
            </a:r>
            <a:endParaRPr lang="zh-CN" altLang="en-US" sz="2400" b="1" dirty="0">
              <a:latin typeface="华文楷体" panose="02010600040101010101" pitchFamily="2" charset="-122"/>
              <a:ea typeface="华文楷体" panose="02010600040101010101" pitchFamily="2" charset="-122"/>
            </a:endParaRPr>
          </a:p>
          <a:p>
            <a:pPr>
              <a:lnSpc>
                <a:spcPct val="120000"/>
              </a:lnSpc>
            </a:pPr>
            <a:r>
              <a:rPr lang="zh-CN" altLang="en-US" sz="2400" b="1" dirty="0">
                <a:latin typeface="华文楷体" panose="02010600040101010101" pitchFamily="2" charset="-122"/>
                <a:ea typeface="华文楷体" panose="02010600040101010101" pitchFamily="2" charset="-122"/>
              </a:rPr>
              <a:t>    除此之外，状态条件寄存器还保存中断和系统工作状态等信息，以便使</a:t>
            </a:r>
            <a:r>
              <a:rPr lang="en-US" altLang="zh-CN" sz="2400" b="1" dirty="0">
                <a:latin typeface="华文楷体" panose="02010600040101010101" pitchFamily="2" charset="-122"/>
                <a:ea typeface="华文楷体" panose="02010600040101010101" pitchFamily="2" charset="-122"/>
              </a:rPr>
              <a:t>CPU</a:t>
            </a:r>
            <a:r>
              <a:rPr lang="zh-CN" altLang="en-US" sz="2400" b="1" dirty="0">
                <a:latin typeface="华文楷体" panose="02010600040101010101" pitchFamily="2" charset="-122"/>
                <a:ea typeface="华文楷体" panose="02010600040101010101" pitchFamily="2" charset="-122"/>
              </a:rPr>
              <a:t>和系统能及时了解机器运行状态和程序运行状态。因此，</a:t>
            </a:r>
            <a:r>
              <a:rPr lang="zh-CN" altLang="en-US" sz="2400" b="1" dirty="0">
                <a:solidFill>
                  <a:srgbClr val="FF3300"/>
                </a:solidFill>
                <a:latin typeface="华文楷体" panose="02010600040101010101" pitchFamily="2" charset="-122"/>
                <a:ea typeface="华文楷体" panose="02010600040101010101" pitchFamily="2" charset="-122"/>
              </a:rPr>
              <a:t>状态条件寄存器是一个由各种状态条件标志拼凑而成的寄存器。 </a:t>
            </a:r>
            <a:endParaRPr lang="zh-CN" altLang="en-US" sz="2400" b="1" dirty="0">
              <a:solidFill>
                <a:srgbClr val="FF3300"/>
              </a:solidFill>
              <a:latin typeface="华文楷体" panose="02010600040101010101" pitchFamily="2" charset="-122"/>
              <a:ea typeface="华文楷体" panose="02010600040101010101" pitchFamily="2" charset="-122"/>
            </a:endParaRPr>
          </a:p>
          <a:p>
            <a:endParaRPr lang="zh-CN" altLang="en-US" b="1" dirty="0">
              <a:solidFill>
                <a:srgbClr val="FF3300"/>
              </a:solidFill>
              <a:latin typeface="华文楷体" panose="02010600040101010101" pitchFamily="2" charset="-122"/>
              <a:ea typeface="华文楷体" panose="02010600040101010101" pitchFamily="2" charset="-122"/>
            </a:endParaRPr>
          </a:p>
        </p:txBody>
      </p:sp>
      <p:sp>
        <p:nvSpPr>
          <p:cNvPr id="30723" name="日期占位符 1"/>
          <p:cNvSpPr>
            <a:spLocks noGrp="1"/>
          </p:cNvSpPr>
          <p:nvPr>
            <p:ph type="dt" sz="quarter" idx="10"/>
          </p:nvPr>
        </p:nvSpPr>
        <p:spPr>
          <a:noFill/>
        </p:spPr>
        <p:txBody>
          <a:bodyPr/>
          <a:lstStyle/>
          <a:p>
            <a:fld id="{095BFA2B-AF6D-462C-B8AC-42DDDBD52C29}" type="datetime12">
              <a:rPr lang="zh-CN" altLang="zh-CN" smtClean="0"/>
            </a:fld>
            <a:endParaRPr lang="en-US" altLang="zh-CN" smtClean="0"/>
          </a:p>
        </p:txBody>
      </p:sp>
      <p:sp>
        <p:nvSpPr>
          <p:cNvPr id="30724" name="灯片编号占位符 2"/>
          <p:cNvSpPr>
            <a:spLocks noGrp="1" noChangeArrowheads="1"/>
          </p:cNvSpPr>
          <p:nvPr>
            <p:ph type="sldNum" sz="quarter" idx="12"/>
          </p:nvPr>
        </p:nvSpPr>
        <p:spPr>
          <a:noFill/>
        </p:spPr>
        <p:txBody>
          <a:bodyPr/>
          <a:lstStyle/>
          <a:p>
            <a:fld id="{43CE923D-313E-4A52-A38C-9BBD09227798}" type="slidenum">
              <a:rPr lang="en-US" altLang="zh-CN" smtClean="0"/>
            </a:fld>
            <a:endParaRPr lang="en-US" altLang="zh-CN"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5"/>
          <p:cNvSpPr>
            <a:spLocks noGrp="1" noChangeArrowheads="1"/>
          </p:cNvSpPr>
          <p:nvPr>
            <p:ph type="sldNum" sz="quarter" idx="12"/>
          </p:nvPr>
        </p:nvSpPr>
        <p:spPr>
          <a:xfrm>
            <a:off x="6553200" y="6453188"/>
            <a:ext cx="1905000" cy="252412"/>
          </a:xfrm>
          <a:noFill/>
        </p:spPr>
        <p:txBody>
          <a:bodyPr/>
          <a:lstStyle/>
          <a:p>
            <a:fld id="{E29FFB7E-B989-41E2-A443-4C117008A6DE}" type="slidenum">
              <a:rPr lang="en-US" altLang="zh-CN"/>
            </a:fld>
            <a:endParaRPr lang="en-US" altLang="zh-CN"/>
          </a:p>
        </p:txBody>
      </p:sp>
      <p:sp>
        <p:nvSpPr>
          <p:cNvPr id="193538" name="Rectangle 2"/>
          <p:cNvSpPr>
            <a:spLocks noGrp="1" noChangeArrowheads="1"/>
          </p:cNvSpPr>
          <p:nvPr>
            <p:ph type="title"/>
          </p:nvPr>
        </p:nvSpPr>
        <p:spPr/>
        <p:txBody>
          <a:bodyPr/>
          <a:lstStyle/>
          <a:p>
            <a:pPr eaLnBrk="1" hangingPunct="1">
              <a:defRPr/>
            </a:pPr>
            <a:r>
              <a:rPr kumimoji="1" lang="zh-CN" altLang="en-US" sz="3600" b="1" dirty="0" smtClean="0">
                <a:solidFill>
                  <a:srgbClr val="6600CC"/>
                </a:solidFill>
                <a:effectLst>
                  <a:outerShdw blurRad="38100" dist="38100" dir="2700000" algn="tl">
                    <a:srgbClr val="C0C0C0"/>
                  </a:outerShdw>
                </a:effectLst>
              </a:rPr>
              <a:t>三、微程序控制原理举例</a:t>
            </a:r>
            <a:endParaRPr kumimoji="1" lang="zh-CN" altLang="en-US" sz="3600" b="1" dirty="0" smtClean="0">
              <a:solidFill>
                <a:srgbClr val="6600CC"/>
              </a:solidFill>
              <a:effectLst>
                <a:outerShdw blurRad="38100" dist="38100" dir="2700000" algn="tl">
                  <a:srgbClr val="C0C0C0"/>
                </a:outerShdw>
              </a:effectLst>
            </a:endParaRPr>
          </a:p>
        </p:txBody>
      </p:sp>
      <p:sp>
        <p:nvSpPr>
          <p:cNvPr id="193539" name="Rectangle 3"/>
          <p:cNvSpPr>
            <a:spLocks noGrp="1" noChangeArrowheads="1"/>
          </p:cNvSpPr>
          <p:nvPr>
            <p:ph idx="1"/>
          </p:nvPr>
        </p:nvSpPr>
        <p:spPr/>
        <p:txBody>
          <a:bodyPr/>
          <a:lstStyle/>
          <a:p>
            <a:pPr eaLnBrk="1" hangingPunct="1">
              <a:lnSpc>
                <a:spcPct val="90000"/>
              </a:lnSpc>
              <a:spcBef>
                <a:spcPct val="0"/>
              </a:spcBef>
              <a:spcAft>
                <a:spcPct val="20000"/>
              </a:spcAft>
              <a:buFontTx/>
              <a:buBlip>
                <a:blip r:embed="rId1"/>
              </a:buBlip>
              <a:defRPr/>
            </a:pPr>
            <a:r>
              <a:rPr kumimoji="1" lang="zh-CN" altLang="en-US" sz="3600" b="1" smtClean="0">
                <a:solidFill>
                  <a:srgbClr val="0033CC"/>
                </a:solidFill>
                <a:effectLst>
                  <a:outerShdw blurRad="38100" dist="38100" dir="2700000" algn="tl">
                    <a:srgbClr val="C0C0C0"/>
                  </a:outerShdw>
                </a:effectLst>
              </a:rPr>
              <a:t>（一）模型计算机系统结构</a:t>
            </a:r>
            <a:endParaRPr kumimoji="1" lang="zh-CN" altLang="en-US" sz="3600" b="1" smtClean="0">
              <a:solidFill>
                <a:srgbClr val="0033CC"/>
              </a:solidFill>
              <a:effectLst>
                <a:outerShdw blurRad="38100" dist="38100" dir="2700000" algn="tl">
                  <a:srgbClr val="C0C0C0"/>
                </a:outerShdw>
              </a:effectLst>
            </a:endParaRPr>
          </a:p>
          <a:p>
            <a:pPr eaLnBrk="1" hangingPunct="1">
              <a:lnSpc>
                <a:spcPct val="90000"/>
              </a:lnSpc>
              <a:spcBef>
                <a:spcPct val="0"/>
              </a:spcBef>
              <a:spcAft>
                <a:spcPct val="20000"/>
              </a:spcAft>
              <a:buFontTx/>
              <a:buBlip>
                <a:blip r:embed="rId1"/>
              </a:buBlip>
              <a:defRPr/>
            </a:pPr>
            <a:r>
              <a:rPr kumimoji="1" lang="zh-CN" altLang="en-US" sz="3600" b="1" smtClean="0">
                <a:solidFill>
                  <a:srgbClr val="0033CC"/>
                </a:solidFill>
                <a:effectLst>
                  <a:outerShdw blurRad="38100" dist="38100" dir="2700000" algn="tl">
                    <a:srgbClr val="C0C0C0"/>
                  </a:outerShdw>
                </a:effectLst>
              </a:rPr>
              <a:t>（二）模型计算机数据通路</a:t>
            </a:r>
            <a:endParaRPr kumimoji="1" lang="zh-CN" altLang="en-US" sz="3600" b="1" smtClean="0">
              <a:solidFill>
                <a:srgbClr val="0033CC"/>
              </a:solidFill>
              <a:effectLst>
                <a:outerShdw blurRad="38100" dist="38100" dir="2700000" algn="tl">
                  <a:srgbClr val="C0C0C0"/>
                </a:outerShdw>
              </a:effectLst>
            </a:endParaRPr>
          </a:p>
          <a:p>
            <a:pPr eaLnBrk="1" hangingPunct="1">
              <a:lnSpc>
                <a:spcPct val="90000"/>
              </a:lnSpc>
              <a:spcBef>
                <a:spcPct val="0"/>
              </a:spcBef>
              <a:spcAft>
                <a:spcPct val="20000"/>
              </a:spcAft>
              <a:buFontTx/>
              <a:buBlip>
                <a:blip r:embed="rId1"/>
              </a:buBlip>
              <a:defRPr/>
            </a:pPr>
            <a:r>
              <a:rPr kumimoji="1" lang="zh-CN" altLang="en-US" sz="3600" b="1" smtClean="0">
                <a:solidFill>
                  <a:srgbClr val="0033CC"/>
                </a:solidFill>
                <a:effectLst>
                  <a:outerShdw blurRad="38100" dist="38100" dir="2700000" algn="tl">
                    <a:srgbClr val="C0C0C0"/>
                  </a:outerShdw>
                </a:effectLst>
              </a:rPr>
              <a:t>（三）模型计算机控制信号</a:t>
            </a:r>
            <a:endParaRPr kumimoji="1" lang="zh-CN" altLang="en-US" sz="3600" b="1" smtClean="0">
              <a:solidFill>
                <a:srgbClr val="0033CC"/>
              </a:solidFill>
              <a:effectLst>
                <a:outerShdw blurRad="38100" dist="38100" dir="2700000" algn="tl">
                  <a:srgbClr val="C0C0C0"/>
                </a:outerShdw>
              </a:effectLst>
            </a:endParaRPr>
          </a:p>
          <a:p>
            <a:pPr eaLnBrk="1" hangingPunct="1">
              <a:lnSpc>
                <a:spcPct val="90000"/>
              </a:lnSpc>
              <a:spcBef>
                <a:spcPct val="0"/>
              </a:spcBef>
              <a:spcAft>
                <a:spcPct val="20000"/>
              </a:spcAft>
              <a:buFontTx/>
              <a:buBlip>
                <a:blip r:embed="rId1"/>
              </a:buBlip>
              <a:defRPr/>
            </a:pPr>
            <a:r>
              <a:rPr kumimoji="1" lang="zh-CN" altLang="en-US" sz="3600" b="1" smtClean="0">
                <a:solidFill>
                  <a:srgbClr val="0033CC"/>
                </a:solidFill>
                <a:effectLst>
                  <a:outerShdw blurRad="38100" dist="38100" dir="2700000" algn="tl">
                    <a:srgbClr val="C0C0C0"/>
                  </a:outerShdw>
                </a:effectLst>
              </a:rPr>
              <a:t>（四）微指令格式</a:t>
            </a:r>
            <a:endParaRPr kumimoji="1" lang="zh-CN" altLang="en-US" sz="3600" b="1" smtClean="0">
              <a:solidFill>
                <a:srgbClr val="0033CC"/>
              </a:solidFill>
              <a:effectLst>
                <a:outerShdw blurRad="38100" dist="38100" dir="2700000" algn="tl">
                  <a:srgbClr val="C0C0C0"/>
                </a:outerShdw>
              </a:effectLst>
            </a:endParaRPr>
          </a:p>
          <a:p>
            <a:pPr eaLnBrk="1" hangingPunct="1">
              <a:lnSpc>
                <a:spcPct val="90000"/>
              </a:lnSpc>
              <a:spcBef>
                <a:spcPct val="0"/>
              </a:spcBef>
              <a:spcAft>
                <a:spcPct val="20000"/>
              </a:spcAft>
              <a:buFontTx/>
              <a:buBlip>
                <a:blip r:embed="rId1"/>
              </a:buBlip>
              <a:defRPr/>
            </a:pPr>
            <a:r>
              <a:rPr kumimoji="1" lang="zh-CN" altLang="en-US" sz="3600" b="1" smtClean="0">
                <a:solidFill>
                  <a:srgbClr val="0033CC"/>
                </a:solidFill>
                <a:effectLst>
                  <a:outerShdw blurRad="38100" dist="38100" dir="2700000" algn="tl">
                    <a:srgbClr val="C0C0C0"/>
                  </a:outerShdw>
                </a:effectLst>
              </a:rPr>
              <a:t>（五）微程序设计举例</a:t>
            </a:r>
            <a:endParaRPr kumimoji="1" lang="zh-CN" altLang="en-US" sz="3600" b="1" smtClean="0">
              <a:solidFill>
                <a:srgbClr val="0033CC"/>
              </a:solidFill>
              <a:effectLst>
                <a:outerShdw blurRad="38100" dist="38100" dir="2700000" algn="tl">
                  <a:srgbClr val="C0C0C0"/>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5"/>
          <p:cNvSpPr>
            <a:spLocks noGrp="1" noChangeArrowheads="1"/>
          </p:cNvSpPr>
          <p:nvPr>
            <p:ph type="sldNum" sz="quarter" idx="12"/>
          </p:nvPr>
        </p:nvSpPr>
        <p:spPr>
          <a:xfrm>
            <a:off x="6553200" y="6453188"/>
            <a:ext cx="1905000" cy="252412"/>
          </a:xfrm>
          <a:noFill/>
        </p:spPr>
        <p:txBody>
          <a:bodyPr/>
          <a:lstStyle/>
          <a:p>
            <a:fld id="{3844C466-6BA4-4A33-BD95-0720C4927745}" type="slidenum">
              <a:rPr lang="en-US" altLang="zh-CN"/>
            </a:fld>
            <a:endParaRPr lang="en-US" altLang="zh-CN"/>
          </a:p>
        </p:txBody>
      </p:sp>
      <p:sp>
        <p:nvSpPr>
          <p:cNvPr id="194562" name="Rectangle 2"/>
          <p:cNvSpPr>
            <a:spLocks noGrp="1" noChangeArrowheads="1"/>
          </p:cNvSpPr>
          <p:nvPr>
            <p:ph type="title"/>
          </p:nvPr>
        </p:nvSpPr>
        <p:spPr>
          <a:xfrm>
            <a:off x="1500188" y="5786438"/>
            <a:ext cx="5226050" cy="731837"/>
          </a:xfrm>
        </p:spPr>
        <p:txBody>
          <a:bodyPr/>
          <a:lstStyle/>
          <a:p>
            <a:pPr eaLnBrk="1" hangingPunct="1">
              <a:defRPr/>
            </a:pPr>
            <a:r>
              <a:rPr kumimoji="1" lang="zh-CN" altLang="en-US" sz="2800" b="1" dirty="0" smtClean="0">
                <a:solidFill>
                  <a:srgbClr val="6600CC"/>
                </a:solidFill>
                <a:effectLst>
                  <a:outerShdw blurRad="38100" dist="38100" dir="2700000" algn="tl">
                    <a:srgbClr val="C0C0C0"/>
                  </a:outerShdw>
                </a:effectLst>
              </a:rPr>
              <a:t>（一）模型计算机系统结构</a:t>
            </a:r>
            <a:endParaRPr kumimoji="1" lang="zh-CN" altLang="en-US" sz="2800" b="1" dirty="0" smtClean="0">
              <a:solidFill>
                <a:srgbClr val="6600CC"/>
              </a:solidFill>
              <a:effectLst>
                <a:outerShdw blurRad="38100" dist="38100" dir="2700000" algn="tl">
                  <a:srgbClr val="C0C0C0"/>
                </a:outerShdw>
              </a:effectLst>
            </a:endParaRPr>
          </a:p>
        </p:txBody>
      </p:sp>
      <p:graphicFrame>
        <p:nvGraphicFramePr>
          <p:cNvPr id="194564" name="Object 4"/>
          <p:cNvGraphicFramePr>
            <a:graphicFrameLocks noGrp="1"/>
          </p:cNvGraphicFramePr>
          <p:nvPr>
            <p:ph idx="1"/>
          </p:nvPr>
        </p:nvGraphicFramePr>
        <p:xfrm>
          <a:off x="395288" y="188913"/>
          <a:ext cx="8569325" cy="6003925"/>
        </p:xfrm>
        <a:graphic>
          <a:graphicData uri="http://schemas.openxmlformats.org/presentationml/2006/ole">
            <mc:AlternateContent xmlns:mc="http://schemas.openxmlformats.org/markup-compatibility/2006">
              <mc:Choice xmlns:v="urn:schemas-microsoft-com:vml" Requires="v">
                <p:oleObj spid="_x0000_s5121" name="" r:id="rId1" imgW="7735570" imgH="5423535" progId="Visio.Drawing.11">
                  <p:embed/>
                </p:oleObj>
              </mc:Choice>
              <mc:Fallback>
                <p:oleObj name="" r:id="rId1" imgW="7735570" imgH="5423535" progId="Visio.Drawing.11">
                  <p:embed/>
                  <p:pic>
                    <p:nvPicPr>
                      <p:cNvPr id="0" name="Object 4"/>
                      <p:cNvPicPr>
                        <a:picLocks noGrp="1"/>
                      </p:cNvPicPr>
                      <p:nvPr/>
                    </p:nvPicPr>
                    <p:blipFill>
                      <a:blip r:embed="rId2"/>
                      <a:stretch>
                        <a:fillRect/>
                      </a:stretch>
                    </p:blipFill>
                    <p:spPr>
                      <a:xfrm>
                        <a:off x="395288" y="188913"/>
                        <a:ext cx="8569325" cy="6003925"/>
                      </a:xfrm>
                      <a:prstGeom prst="rect">
                        <a:avLst/>
                      </a:prstGeom>
                      <a:noFill/>
                      <a:ln w="38100">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94564"/>
                                        </p:tgtEl>
                                        <p:attrNameLst>
                                          <p:attrName>style.visibility</p:attrName>
                                        </p:attrNameLst>
                                      </p:cBhvr>
                                      <p:to>
                                        <p:strVal val="visible"/>
                                      </p:to>
                                    </p:set>
                                    <p:anim calcmode="lin" valueType="num">
                                      <p:cBhvr>
                                        <p:cTn id="7" dur="1" fill="hold"/>
                                        <p:tgtEl>
                                          <p:spTgt spid="19456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descr="C:\Documents and Settings\Administrator\Application Data\Tencent\Users\68046508\QQ\WinTemp\RichOle\[CJ$}%_D1J@0HU@{G3[IMT8.jpg"/>
          <p:cNvPicPr>
            <a:picLocks noChangeAspect="1"/>
          </p:cNvPicPr>
          <p:nvPr/>
        </p:nvPicPr>
        <p:blipFill>
          <a:blip r:embed="rId1" cstate="print"/>
          <a:stretch>
            <a:fillRect/>
          </a:stretch>
        </p:blipFill>
        <p:spPr>
          <a:xfrm>
            <a:off x="214313" y="928688"/>
            <a:ext cx="8624887" cy="4572000"/>
          </a:xfrm>
          <a:prstGeom prst="rect">
            <a:avLst/>
          </a:prstGeom>
          <a:noFill/>
          <a:ln w="9525">
            <a:noFill/>
            <a:miter/>
          </a:ln>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5"/>
          <p:cNvSpPr>
            <a:spLocks noGrp="1" noChangeArrowheads="1"/>
          </p:cNvSpPr>
          <p:nvPr>
            <p:ph type="sldNum" sz="quarter" idx="12"/>
          </p:nvPr>
        </p:nvSpPr>
        <p:spPr>
          <a:xfrm>
            <a:off x="6553200" y="6453188"/>
            <a:ext cx="1905000" cy="252412"/>
          </a:xfrm>
          <a:noFill/>
        </p:spPr>
        <p:txBody>
          <a:bodyPr/>
          <a:lstStyle/>
          <a:p>
            <a:fld id="{E75383BF-F441-4B44-A6ED-DACFC3625333}" type="slidenum">
              <a:rPr lang="en-US" altLang="zh-CN"/>
            </a:fld>
            <a:endParaRPr lang="en-US" altLang="zh-CN"/>
          </a:p>
        </p:txBody>
      </p:sp>
      <p:sp>
        <p:nvSpPr>
          <p:cNvPr id="196610" name="Rectangle 2"/>
          <p:cNvSpPr>
            <a:spLocks noGrp="1" noChangeArrowheads="1"/>
          </p:cNvSpPr>
          <p:nvPr>
            <p:ph type="title"/>
          </p:nvPr>
        </p:nvSpPr>
        <p:spPr/>
        <p:txBody>
          <a:bodyPr/>
          <a:lstStyle/>
          <a:p>
            <a:pPr eaLnBrk="1" hangingPunct="1">
              <a:defRPr/>
            </a:pPr>
            <a:r>
              <a:rPr kumimoji="1" lang="zh-CN" altLang="en-US" sz="3600" b="1" smtClean="0">
                <a:solidFill>
                  <a:srgbClr val="6600CC"/>
                </a:solidFill>
                <a:effectLst>
                  <a:outerShdw blurRad="38100" dist="38100" dir="2700000" algn="tl">
                    <a:srgbClr val="C0C0C0"/>
                  </a:outerShdw>
                </a:effectLst>
              </a:rPr>
              <a:t>（二）模型计算机数据通路</a:t>
            </a:r>
            <a:endParaRPr kumimoji="1" lang="zh-CN" altLang="en-US" sz="3600" b="1" smtClean="0">
              <a:solidFill>
                <a:srgbClr val="6600CC"/>
              </a:solidFill>
              <a:effectLst>
                <a:outerShdw blurRad="38100" dist="38100" dir="2700000" algn="tl">
                  <a:srgbClr val="C0C0C0"/>
                </a:outerShdw>
              </a:effectLst>
            </a:endParaRPr>
          </a:p>
        </p:txBody>
      </p:sp>
      <p:sp>
        <p:nvSpPr>
          <p:cNvPr id="196611" name="Rectangle 3"/>
          <p:cNvSpPr>
            <a:spLocks noGrp="1" noChangeArrowheads="1"/>
          </p:cNvSpPr>
          <p:nvPr>
            <p:ph idx="1"/>
          </p:nvPr>
        </p:nvSpPr>
        <p:spPr/>
        <p:txBody>
          <a:bodyPr/>
          <a:lstStyle/>
          <a:p>
            <a:pPr marL="685800" indent="-685800" eaLnBrk="1" hangingPunct="1">
              <a:spcBef>
                <a:spcPct val="0"/>
              </a:spcBef>
              <a:spcAft>
                <a:spcPct val="20000"/>
              </a:spcAft>
              <a:buFontTx/>
              <a:buBlip>
                <a:blip r:embed="rId1"/>
              </a:buBlip>
              <a:defRPr/>
            </a:pPr>
            <a:r>
              <a:rPr kumimoji="1" lang="en-US" altLang="zh-CN" sz="2800" b="1" smtClean="0">
                <a:solidFill>
                  <a:srgbClr val="CC0099"/>
                </a:solidFill>
                <a:effectLst>
                  <a:outerShdw blurRad="38100" dist="38100" dir="2700000" algn="tl">
                    <a:srgbClr val="C0C0C0"/>
                  </a:outerShdw>
                </a:effectLst>
              </a:rPr>
              <a:t>1</a:t>
            </a:r>
            <a:r>
              <a:rPr kumimoji="1" lang="zh-CN" altLang="en-US" sz="2800" b="1" smtClean="0">
                <a:solidFill>
                  <a:srgbClr val="CC0099"/>
                </a:solidFill>
                <a:effectLst>
                  <a:outerShdw blurRad="38100" dist="38100" dir="2700000" algn="tl">
                    <a:srgbClr val="C0C0C0"/>
                  </a:outerShdw>
                </a:effectLst>
              </a:rPr>
              <a:t>、存储器读操作</a:t>
            </a:r>
            <a:r>
              <a:rPr kumimoji="1" lang="zh-CN" altLang="en-US" sz="2800" b="1" smtClean="0">
                <a:solidFill>
                  <a:srgbClr val="0033CC"/>
                </a:solidFill>
                <a:effectLst>
                  <a:outerShdw blurRad="38100" dist="38100" dir="2700000" algn="tl">
                    <a:srgbClr val="C0C0C0"/>
                  </a:outerShdw>
                </a:effectLst>
              </a:rPr>
              <a:t>：分成两步：</a:t>
            </a:r>
            <a:endParaRPr kumimoji="1" lang="zh-CN" altLang="en-US" sz="2800" b="1" smtClean="0">
              <a:solidFill>
                <a:srgbClr val="0033CC"/>
              </a:solidFill>
              <a:effectLst>
                <a:outerShdw blurRad="38100" dist="38100" dir="2700000" algn="tl">
                  <a:srgbClr val="C0C0C0"/>
                </a:outerShdw>
              </a:effectLst>
            </a:endParaRPr>
          </a:p>
          <a:p>
            <a:pPr marL="1066800" lvl="1" indent="-609600" eaLnBrk="1" hangingPunct="1">
              <a:spcBef>
                <a:spcPct val="0"/>
              </a:spcBef>
              <a:spcAft>
                <a:spcPct val="20000"/>
              </a:spcAft>
              <a:buFontTx/>
              <a:buBlip>
                <a:blip r:embed="rId2"/>
              </a:buBlip>
              <a:defRPr/>
            </a:pPr>
            <a:r>
              <a:rPr kumimoji="1" lang="zh-CN" altLang="en-US" sz="2400" b="1" smtClean="0">
                <a:solidFill>
                  <a:srgbClr val="003399"/>
                </a:solidFill>
                <a:effectLst>
                  <a:outerShdw blurRad="38100" dist="38100" dir="2700000" algn="tl">
                    <a:srgbClr val="C0C0C0"/>
                  </a:outerShdw>
                </a:effectLst>
              </a:rPr>
              <a:t>送地址到总线，并打入地址寄存器</a:t>
            </a:r>
            <a:r>
              <a:rPr kumimoji="1" lang="en-US" altLang="zh-CN" sz="2400" b="1" smtClean="0">
                <a:solidFill>
                  <a:srgbClr val="003399"/>
                </a:solidFill>
                <a:effectLst>
                  <a:outerShdw blurRad="38100" dist="38100" dir="2700000" algn="tl">
                    <a:srgbClr val="C0C0C0"/>
                  </a:outerShdw>
                </a:effectLst>
              </a:rPr>
              <a:t>AR</a:t>
            </a:r>
            <a:r>
              <a:rPr kumimoji="1" lang="zh-CN" altLang="en-US" sz="2400" b="1" smtClean="0">
                <a:solidFill>
                  <a:srgbClr val="003399"/>
                </a:solidFill>
                <a:effectLst>
                  <a:outerShdw blurRad="38100" dist="38100" dir="2700000" algn="tl">
                    <a:srgbClr val="C0C0C0"/>
                  </a:outerShdw>
                </a:effectLst>
              </a:rPr>
              <a:t>；</a:t>
            </a:r>
            <a:endParaRPr kumimoji="1" lang="zh-CN" altLang="en-US" sz="2400" b="1" smtClean="0">
              <a:solidFill>
                <a:srgbClr val="003399"/>
              </a:solidFill>
              <a:effectLst>
                <a:outerShdw blurRad="38100" dist="38100" dir="2700000" algn="tl">
                  <a:srgbClr val="C0C0C0"/>
                </a:outerShdw>
              </a:effectLst>
            </a:endParaRPr>
          </a:p>
          <a:p>
            <a:pPr marL="1066800" lvl="1" indent="-609600" eaLnBrk="1" hangingPunct="1">
              <a:spcBef>
                <a:spcPct val="0"/>
              </a:spcBef>
              <a:spcAft>
                <a:spcPct val="20000"/>
              </a:spcAft>
              <a:buFontTx/>
              <a:buBlip>
                <a:blip r:embed="rId2"/>
              </a:buBlip>
              <a:defRPr/>
            </a:pPr>
            <a:r>
              <a:rPr kumimoji="1" lang="zh-CN" altLang="en-US" sz="2400" b="1" smtClean="0">
                <a:solidFill>
                  <a:srgbClr val="003399"/>
                </a:solidFill>
                <a:effectLst>
                  <a:outerShdw blurRad="38100" dist="38100" dir="2700000" algn="tl">
                    <a:srgbClr val="C0C0C0"/>
                  </a:outerShdw>
                </a:effectLst>
              </a:rPr>
              <a:t>发送存储器读信号</a:t>
            </a:r>
            <a:r>
              <a:rPr kumimoji="1" lang="en-US" altLang="zh-CN" sz="2400" b="1" smtClean="0">
                <a:solidFill>
                  <a:srgbClr val="003399"/>
                </a:solidFill>
                <a:effectLst>
                  <a:outerShdw blurRad="38100" dist="38100" dir="2700000" algn="tl">
                    <a:srgbClr val="C0C0C0"/>
                  </a:outerShdw>
                </a:effectLst>
              </a:rPr>
              <a:t>M-R# =0</a:t>
            </a:r>
            <a:r>
              <a:rPr kumimoji="1" lang="zh-CN" altLang="en-US" sz="2400" b="1" smtClean="0">
                <a:solidFill>
                  <a:srgbClr val="003399"/>
                </a:solidFill>
                <a:effectLst>
                  <a:outerShdw blurRad="38100" dist="38100" dir="2700000" algn="tl">
                    <a:srgbClr val="C0C0C0"/>
                  </a:outerShdw>
                </a:effectLst>
              </a:rPr>
              <a:t>，启动存储器读操作，并将读出的数据从总线上接收至目的部件（例如某通用寄存器或者暂存器</a:t>
            </a:r>
            <a:r>
              <a:rPr kumimoji="1" lang="en-US" altLang="zh-CN" sz="2400" b="1" smtClean="0">
                <a:solidFill>
                  <a:srgbClr val="003399"/>
                </a:solidFill>
                <a:effectLst>
                  <a:outerShdw blurRad="38100" dist="38100" dir="2700000" algn="tl">
                    <a:srgbClr val="C0C0C0"/>
                  </a:outerShdw>
                </a:effectLst>
              </a:rPr>
              <a:t>DA1</a:t>
            </a:r>
            <a:r>
              <a:rPr kumimoji="1" lang="zh-CN" altLang="en-US" sz="2400" b="1" smtClean="0">
                <a:solidFill>
                  <a:srgbClr val="003399"/>
                </a:solidFill>
                <a:effectLst>
                  <a:outerShdw blurRad="38100" dist="38100" dir="2700000" algn="tl">
                    <a:srgbClr val="C0C0C0"/>
                  </a:outerShdw>
                </a:effectLst>
              </a:rPr>
              <a:t>、</a:t>
            </a:r>
            <a:r>
              <a:rPr kumimoji="1" lang="en-US" altLang="zh-CN" sz="2400" b="1" smtClean="0">
                <a:solidFill>
                  <a:srgbClr val="003399"/>
                </a:solidFill>
                <a:effectLst>
                  <a:outerShdw blurRad="38100" dist="38100" dir="2700000" algn="tl">
                    <a:srgbClr val="C0C0C0"/>
                  </a:outerShdw>
                </a:effectLst>
              </a:rPr>
              <a:t>DA2</a:t>
            </a:r>
            <a:r>
              <a:rPr kumimoji="1" lang="zh-CN" altLang="en-US" sz="2400" b="1" smtClean="0">
                <a:solidFill>
                  <a:srgbClr val="003399"/>
                </a:solidFill>
                <a:effectLst>
                  <a:outerShdw blurRad="38100" dist="38100" dir="2700000" algn="tl">
                    <a:srgbClr val="C0C0C0"/>
                  </a:outerShdw>
                </a:effectLst>
              </a:rPr>
              <a:t>）。</a:t>
            </a:r>
            <a:endParaRPr kumimoji="1" lang="zh-CN" altLang="en-US" sz="2400" b="1" smtClean="0">
              <a:solidFill>
                <a:srgbClr val="003399"/>
              </a:solidFill>
              <a:effectLst>
                <a:outerShdw blurRad="38100" dist="38100" dir="2700000" algn="tl">
                  <a:srgbClr val="C0C0C0"/>
                </a:outerShdw>
              </a:effectLst>
            </a:endParaRPr>
          </a:p>
          <a:p>
            <a:pPr marL="685800" indent="-685800" eaLnBrk="1" hangingPunct="1">
              <a:spcBef>
                <a:spcPct val="0"/>
              </a:spcBef>
              <a:spcAft>
                <a:spcPct val="20000"/>
              </a:spcAft>
              <a:buFontTx/>
              <a:buBlip>
                <a:blip r:embed="rId1"/>
              </a:buBlip>
              <a:defRPr/>
            </a:pPr>
            <a:r>
              <a:rPr kumimoji="1" lang="zh-CN" altLang="en-US" sz="2800" b="1" smtClean="0">
                <a:solidFill>
                  <a:srgbClr val="0033CC"/>
                </a:solidFill>
                <a:effectLst>
                  <a:outerShdw blurRad="38100" dist="38100" dir="2700000" algn="tl">
                    <a:srgbClr val="C0C0C0"/>
                  </a:outerShdw>
                </a:effectLst>
              </a:rPr>
              <a:t>例如：取指令操作</a:t>
            </a:r>
            <a:endParaRPr kumimoji="1" lang="zh-CN" altLang="en-US" sz="2800" b="1" smtClean="0">
              <a:solidFill>
                <a:srgbClr val="0033CC"/>
              </a:solidFill>
              <a:effectLst>
                <a:outerShdw blurRad="38100" dist="38100" dir="2700000" algn="tl">
                  <a:srgbClr val="C0C0C0"/>
                </a:outerShdw>
              </a:effectLst>
            </a:endParaRPr>
          </a:p>
          <a:p>
            <a:pPr marL="1066800" lvl="1" indent="-609600" eaLnBrk="1" hangingPunct="1">
              <a:spcBef>
                <a:spcPct val="0"/>
              </a:spcBef>
              <a:spcAft>
                <a:spcPct val="20000"/>
              </a:spcAft>
              <a:buFontTx/>
              <a:buBlip>
                <a:blip r:embed="rId2"/>
              </a:buBlip>
              <a:defRPr/>
            </a:pPr>
            <a:r>
              <a:rPr kumimoji="1" lang="en-US" altLang="zh-CN" sz="2400" b="1" smtClean="0">
                <a:solidFill>
                  <a:srgbClr val="003399"/>
                </a:solidFill>
                <a:effectLst>
                  <a:outerShdw blurRad="38100" dist="38100" dir="2700000" algn="tl">
                    <a:srgbClr val="C0C0C0"/>
                  </a:outerShdw>
                </a:effectLst>
              </a:rPr>
              <a:t>PC→AR</a:t>
            </a:r>
            <a:r>
              <a:rPr kumimoji="1" lang="zh-CN" altLang="en-US" sz="2400" b="1" smtClean="0">
                <a:solidFill>
                  <a:srgbClr val="003399"/>
                </a:solidFill>
                <a:effectLst>
                  <a:outerShdw blurRad="38100" dist="38100" dir="2700000" algn="tl">
                    <a:srgbClr val="C0C0C0"/>
                  </a:outerShdw>
                </a:effectLst>
              </a:rPr>
              <a:t>，</a:t>
            </a:r>
            <a:r>
              <a:rPr kumimoji="1" lang="en-US" altLang="zh-CN" sz="2400" b="1" smtClean="0">
                <a:solidFill>
                  <a:srgbClr val="003399"/>
                </a:solidFill>
                <a:effectLst>
                  <a:outerShdw blurRad="38100" dist="38100" dir="2700000" algn="tl">
                    <a:srgbClr val="C0C0C0"/>
                  </a:outerShdw>
                </a:effectLst>
              </a:rPr>
              <a:t>PC+1</a:t>
            </a:r>
            <a:r>
              <a:rPr kumimoji="1" lang="zh-CN" altLang="en-US" sz="2400" b="1" smtClean="0">
                <a:solidFill>
                  <a:srgbClr val="003399"/>
                </a:solidFill>
                <a:effectLst>
                  <a:outerShdw blurRad="38100" dist="38100" dir="2700000" algn="tl">
                    <a:srgbClr val="C0C0C0"/>
                  </a:outerShdw>
                </a:effectLst>
              </a:rPr>
              <a:t>；</a:t>
            </a:r>
            <a:endParaRPr kumimoji="1" lang="zh-CN" altLang="en-US" sz="2400" b="1" smtClean="0">
              <a:solidFill>
                <a:srgbClr val="003399"/>
              </a:solidFill>
              <a:effectLst>
                <a:outerShdw blurRad="38100" dist="38100" dir="2700000" algn="tl">
                  <a:srgbClr val="C0C0C0"/>
                </a:outerShdw>
              </a:effectLst>
            </a:endParaRPr>
          </a:p>
          <a:p>
            <a:pPr marL="1066800" lvl="1" indent="-609600" eaLnBrk="1" hangingPunct="1">
              <a:spcBef>
                <a:spcPct val="0"/>
              </a:spcBef>
              <a:spcAft>
                <a:spcPct val="20000"/>
              </a:spcAft>
              <a:buFontTx/>
              <a:buBlip>
                <a:blip r:embed="rId2"/>
              </a:buBlip>
              <a:defRPr/>
            </a:pPr>
            <a:r>
              <a:rPr kumimoji="1" lang="zh-CN" altLang="en-US" sz="2400" b="1" smtClean="0">
                <a:solidFill>
                  <a:srgbClr val="003399"/>
                </a:solidFill>
                <a:effectLst>
                  <a:outerShdw blurRad="38100" dist="38100" dir="2700000" algn="tl">
                    <a:srgbClr val="C0C0C0"/>
                  </a:outerShdw>
                </a:effectLst>
              </a:rPr>
              <a:t>发送 </a:t>
            </a:r>
            <a:r>
              <a:rPr kumimoji="1" lang="en-US" altLang="zh-CN" sz="2400" b="1" smtClean="0">
                <a:solidFill>
                  <a:srgbClr val="003399"/>
                </a:solidFill>
                <a:effectLst>
                  <a:outerShdw blurRad="38100" dist="38100" dir="2700000" algn="tl">
                    <a:srgbClr val="C0C0C0"/>
                  </a:outerShdw>
                </a:effectLst>
              </a:rPr>
              <a:t>M-R# =0 </a:t>
            </a:r>
            <a:r>
              <a:rPr kumimoji="1" lang="zh-CN" altLang="en-US" sz="2400" b="1" smtClean="0">
                <a:solidFill>
                  <a:srgbClr val="003399"/>
                </a:solidFill>
                <a:effectLst>
                  <a:outerShdw blurRad="38100" dist="38100" dir="2700000" algn="tl">
                    <a:srgbClr val="C0C0C0"/>
                  </a:outerShdw>
                </a:effectLst>
              </a:rPr>
              <a:t>，并且 </a:t>
            </a:r>
            <a:r>
              <a:rPr kumimoji="1" lang="en-US" altLang="zh-CN" sz="2400" b="1" smtClean="0">
                <a:solidFill>
                  <a:srgbClr val="003399"/>
                </a:solidFill>
                <a:effectLst>
                  <a:outerShdw blurRad="38100" dist="38100" dir="2700000" algn="tl">
                    <a:srgbClr val="C0C0C0"/>
                  </a:outerShdw>
                </a:effectLst>
              </a:rPr>
              <a:t>RAM→IR</a:t>
            </a:r>
            <a:r>
              <a:rPr kumimoji="1" lang="zh-CN" altLang="en-US" sz="2400" b="1" smtClean="0">
                <a:solidFill>
                  <a:srgbClr val="003399"/>
                </a:solidFill>
                <a:effectLst>
                  <a:outerShdw blurRad="38100" dist="38100" dir="2700000" algn="tl">
                    <a:srgbClr val="C0C0C0"/>
                  </a:outerShdw>
                </a:effectLst>
              </a:rPr>
              <a:t>。</a:t>
            </a:r>
            <a:endParaRPr kumimoji="1" lang="zh-CN" altLang="en-US" sz="2400" b="1" smtClean="0">
              <a:solidFill>
                <a:srgbClr val="003399"/>
              </a:solidFill>
              <a:effectLst>
                <a:outerShdw blurRad="38100" dist="38100" dir="2700000" algn="tl">
                  <a:srgbClr val="C0C0C0"/>
                </a:outerShdw>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5"/>
          <p:cNvSpPr>
            <a:spLocks noGrp="1" noChangeArrowheads="1"/>
          </p:cNvSpPr>
          <p:nvPr>
            <p:ph type="sldNum" sz="quarter" idx="12"/>
          </p:nvPr>
        </p:nvSpPr>
        <p:spPr>
          <a:xfrm>
            <a:off x="6553200" y="6453188"/>
            <a:ext cx="1905000" cy="252412"/>
          </a:xfrm>
          <a:noFill/>
        </p:spPr>
        <p:txBody>
          <a:bodyPr/>
          <a:lstStyle/>
          <a:p>
            <a:fld id="{B57E8D11-BAA2-4E06-82A9-3EBA39BDC717}" type="slidenum">
              <a:rPr lang="en-US" altLang="zh-CN"/>
            </a:fld>
            <a:endParaRPr lang="en-US" altLang="zh-CN"/>
          </a:p>
        </p:txBody>
      </p:sp>
      <p:sp>
        <p:nvSpPr>
          <p:cNvPr id="197634" name="Rectangle 2"/>
          <p:cNvSpPr>
            <a:spLocks noGrp="1" noChangeArrowheads="1"/>
          </p:cNvSpPr>
          <p:nvPr>
            <p:ph type="title"/>
          </p:nvPr>
        </p:nvSpPr>
        <p:spPr/>
        <p:txBody>
          <a:bodyPr/>
          <a:lstStyle/>
          <a:p>
            <a:pPr eaLnBrk="1" hangingPunct="1">
              <a:defRPr/>
            </a:pPr>
            <a:r>
              <a:rPr kumimoji="1" lang="zh-CN" altLang="en-US" sz="3600" b="1" smtClean="0">
                <a:solidFill>
                  <a:srgbClr val="6600CC"/>
                </a:solidFill>
                <a:effectLst>
                  <a:outerShdw blurRad="38100" dist="38100" dir="2700000" algn="tl">
                    <a:srgbClr val="C0C0C0"/>
                  </a:outerShdw>
                </a:effectLst>
              </a:rPr>
              <a:t>（二）模型计算机数据通路</a:t>
            </a:r>
            <a:endParaRPr kumimoji="1" lang="zh-CN" altLang="en-US" sz="3600" b="1" smtClean="0">
              <a:solidFill>
                <a:srgbClr val="6600CC"/>
              </a:solidFill>
              <a:effectLst>
                <a:outerShdw blurRad="38100" dist="38100" dir="2700000" algn="tl">
                  <a:srgbClr val="C0C0C0"/>
                </a:outerShdw>
              </a:effectLst>
            </a:endParaRPr>
          </a:p>
        </p:txBody>
      </p:sp>
      <p:sp>
        <p:nvSpPr>
          <p:cNvPr id="197635" name="Rectangle 3"/>
          <p:cNvSpPr>
            <a:spLocks noGrp="1" noChangeArrowheads="1"/>
          </p:cNvSpPr>
          <p:nvPr>
            <p:ph idx="1"/>
          </p:nvPr>
        </p:nvSpPr>
        <p:spPr>
          <a:xfrm>
            <a:off x="611188" y="1196975"/>
            <a:ext cx="8137525" cy="4537075"/>
          </a:xfrm>
        </p:spPr>
        <p:txBody>
          <a:bodyPr/>
          <a:lstStyle/>
          <a:p>
            <a:pPr marL="685800" indent="-685800" eaLnBrk="1" hangingPunct="1">
              <a:spcBef>
                <a:spcPct val="0"/>
              </a:spcBef>
              <a:spcAft>
                <a:spcPct val="20000"/>
              </a:spcAft>
              <a:buFontTx/>
              <a:buBlip>
                <a:blip r:embed="rId1"/>
              </a:buBlip>
              <a:defRPr/>
            </a:pPr>
            <a:r>
              <a:rPr kumimoji="1" lang="en-US" altLang="zh-CN" sz="2800" b="1" smtClean="0">
                <a:solidFill>
                  <a:srgbClr val="CC0099"/>
                </a:solidFill>
                <a:effectLst>
                  <a:outerShdw blurRad="38100" dist="38100" dir="2700000" algn="tl">
                    <a:srgbClr val="C0C0C0"/>
                  </a:outerShdw>
                </a:effectLst>
              </a:rPr>
              <a:t>2</a:t>
            </a:r>
            <a:r>
              <a:rPr kumimoji="1" lang="zh-CN" altLang="en-US" sz="2800" b="1" smtClean="0">
                <a:solidFill>
                  <a:srgbClr val="CC0099"/>
                </a:solidFill>
                <a:effectLst>
                  <a:outerShdw blurRad="38100" dist="38100" dir="2700000" algn="tl">
                    <a:srgbClr val="C0C0C0"/>
                  </a:outerShdw>
                </a:effectLst>
              </a:rPr>
              <a:t>、存储器写操作：</a:t>
            </a:r>
            <a:r>
              <a:rPr kumimoji="1" lang="zh-CN" altLang="en-US" sz="2800" b="1" smtClean="0">
                <a:solidFill>
                  <a:srgbClr val="0033CC"/>
                </a:solidFill>
                <a:effectLst>
                  <a:outerShdw blurRad="38100" dist="38100" dir="2700000" algn="tl">
                    <a:srgbClr val="C0C0C0"/>
                  </a:outerShdw>
                </a:effectLst>
              </a:rPr>
              <a:t>分成两步：</a:t>
            </a:r>
            <a:endParaRPr kumimoji="1" lang="zh-CN" altLang="en-US" sz="2800" b="1" smtClean="0">
              <a:solidFill>
                <a:srgbClr val="0033CC"/>
              </a:solidFill>
              <a:effectLst>
                <a:outerShdw blurRad="38100" dist="38100" dir="2700000" algn="tl">
                  <a:srgbClr val="C0C0C0"/>
                </a:outerShdw>
              </a:effectLst>
            </a:endParaRPr>
          </a:p>
          <a:p>
            <a:pPr marL="1066800" lvl="1" indent="-609600" eaLnBrk="1" hangingPunct="1">
              <a:spcBef>
                <a:spcPct val="0"/>
              </a:spcBef>
              <a:spcAft>
                <a:spcPct val="20000"/>
              </a:spcAft>
              <a:buFontTx/>
              <a:buBlip>
                <a:blip r:embed="rId2"/>
              </a:buBlip>
              <a:defRPr/>
            </a:pPr>
            <a:r>
              <a:rPr kumimoji="1" lang="zh-CN" altLang="en-US" sz="2400" b="1" smtClean="0">
                <a:solidFill>
                  <a:srgbClr val="003399"/>
                </a:solidFill>
                <a:effectLst>
                  <a:outerShdw blurRad="38100" dist="38100" dir="2700000" algn="tl">
                    <a:srgbClr val="C0C0C0"/>
                  </a:outerShdw>
                </a:effectLst>
              </a:rPr>
              <a:t>送地址到总线，并打入地址寄存器</a:t>
            </a:r>
            <a:r>
              <a:rPr kumimoji="1" lang="en-US" altLang="zh-CN" sz="2400" b="1" smtClean="0">
                <a:solidFill>
                  <a:srgbClr val="003399"/>
                </a:solidFill>
                <a:effectLst>
                  <a:outerShdw blurRad="38100" dist="38100" dir="2700000" algn="tl">
                    <a:srgbClr val="C0C0C0"/>
                  </a:outerShdw>
                </a:effectLst>
              </a:rPr>
              <a:t>AR</a:t>
            </a:r>
            <a:r>
              <a:rPr kumimoji="1" lang="zh-CN" altLang="en-US" sz="2400" b="1" smtClean="0">
                <a:solidFill>
                  <a:srgbClr val="003399"/>
                </a:solidFill>
                <a:effectLst>
                  <a:outerShdw blurRad="38100" dist="38100" dir="2700000" algn="tl">
                    <a:srgbClr val="C0C0C0"/>
                  </a:outerShdw>
                </a:effectLst>
              </a:rPr>
              <a:t>；</a:t>
            </a:r>
            <a:endParaRPr kumimoji="1" lang="zh-CN" altLang="en-US" sz="2400" b="1" smtClean="0">
              <a:solidFill>
                <a:srgbClr val="003399"/>
              </a:solidFill>
              <a:effectLst>
                <a:outerShdw blurRad="38100" dist="38100" dir="2700000" algn="tl">
                  <a:srgbClr val="C0C0C0"/>
                </a:outerShdw>
              </a:effectLst>
            </a:endParaRPr>
          </a:p>
          <a:p>
            <a:pPr marL="1066800" lvl="1" indent="-609600" eaLnBrk="1" hangingPunct="1">
              <a:spcBef>
                <a:spcPct val="0"/>
              </a:spcBef>
              <a:spcAft>
                <a:spcPct val="20000"/>
              </a:spcAft>
              <a:buFontTx/>
              <a:buBlip>
                <a:blip r:embed="rId2"/>
              </a:buBlip>
              <a:defRPr/>
            </a:pPr>
            <a:r>
              <a:rPr kumimoji="1" lang="zh-CN" altLang="en-US" sz="2400" b="1" smtClean="0">
                <a:solidFill>
                  <a:srgbClr val="003399"/>
                </a:solidFill>
                <a:effectLst>
                  <a:outerShdw blurRad="38100" dist="38100" dir="2700000" algn="tl">
                    <a:srgbClr val="C0C0C0"/>
                  </a:outerShdw>
                </a:effectLst>
              </a:rPr>
              <a:t>送数据到总线，并发送存储器写信号</a:t>
            </a:r>
            <a:r>
              <a:rPr kumimoji="1" lang="en-US" altLang="zh-CN" sz="2400" b="1" smtClean="0">
                <a:solidFill>
                  <a:srgbClr val="003399"/>
                </a:solidFill>
                <a:effectLst>
                  <a:outerShdw blurRad="38100" dist="38100" dir="2700000" algn="tl">
                    <a:srgbClr val="C0C0C0"/>
                  </a:outerShdw>
                </a:effectLst>
              </a:rPr>
              <a:t>M-W# =0</a:t>
            </a:r>
            <a:r>
              <a:rPr kumimoji="1" lang="zh-CN" altLang="en-US" sz="2400" b="1" smtClean="0">
                <a:solidFill>
                  <a:srgbClr val="003399"/>
                </a:solidFill>
                <a:effectLst>
                  <a:outerShdw blurRad="38100" dist="38100" dir="2700000" algn="tl">
                    <a:srgbClr val="C0C0C0"/>
                  </a:outerShdw>
                </a:effectLst>
              </a:rPr>
              <a:t>，启动存储器写操作。</a:t>
            </a:r>
            <a:endParaRPr kumimoji="1" lang="zh-CN" altLang="en-US" sz="2400" b="1" smtClean="0">
              <a:solidFill>
                <a:srgbClr val="003399"/>
              </a:solidFill>
              <a:effectLst>
                <a:outerShdw blurRad="38100" dist="38100" dir="2700000" algn="tl">
                  <a:srgbClr val="C0C0C0"/>
                </a:outerShdw>
              </a:effectLst>
            </a:endParaRPr>
          </a:p>
          <a:p>
            <a:pPr marL="685800" indent="-685800" eaLnBrk="1" hangingPunct="1">
              <a:spcBef>
                <a:spcPct val="0"/>
              </a:spcBef>
              <a:spcAft>
                <a:spcPct val="20000"/>
              </a:spcAft>
              <a:buFontTx/>
              <a:buBlip>
                <a:blip r:embed="rId1"/>
              </a:buBlip>
              <a:defRPr/>
            </a:pPr>
            <a:r>
              <a:rPr kumimoji="1" lang="en-US" altLang="zh-CN" sz="2800" b="1" smtClean="0">
                <a:solidFill>
                  <a:srgbClr val="CC0099"/>
                </a:solidFill>
                <a:effectLst>
                  <a:outerShdw blurRad="38100" dist="38100" dir="2700000" algn="tl">
                    <a:srgbClr val="C0C0C0"/>
                  </a:outerShdw>
                </a:effectLst>
              </a:rPr>
              <a:t>3</a:t>
            </a:r>
            <a:r>
              <a:rPr kumimoji="1" lang="zh-CN" altLang="en-US" sz="2800" b="1" smtClean="0">
                <a:solidFill>
                  <a:srgbClr val="CC0099"/>
                </a:solidFill>
                <a:effectLst>
                  <a:outerShdw blurRad="38100" dist="38100" dir="2700000" algn="tl">
                    <a:srgbClr val="C0C0C0"/>
                  </a:outerShdw>
                </a:effectLst>
              </a:rPr>
              <a:t>、运算器的运算操作：</a:t>
            </a:r>
            <a:r>
              <a:rPr kumimoji="1" lang="zh-CN" altLang="en-US" sz="2800" b="1" smtClean="0">
                <a:solidFill>
                  <a:srgbClr val="0033CC"/>
                </a:solidFill>
                <a:effectLst>
                  <a:outerShdw blurRad="38100" dist="38100" dir="2700000" algn="tl">
                    <a:srgbClr val="C0C0C0"/>
                  </a:outerShdw>
                </a:effectLst>
              </a:rPr>
              <a:t>分成三步：</a:t>
            </a:r>
            <a:endParaRPr kumimoji="1" lang="zh-CN" altLang="en-US" sz="2800" b="1" smtClean="0">
              <a:solidFill>
                <a:srgbClr val="0033CC"/>
              </a:solidFill>
              <a:effectLst>
                <a:outerShdw blurRad="38100" dist="38100" dir="2700000" algn="tl">
                  <a:srgbClr val="C0C0C0"/>
                </a:outerShdw>
              </a:effectLst>
            </a:endParaRPr>
          </a:p>
          <a:p>
            <a:pPr marL="1066800" lvl="1" indent="-609600" eaLnBrk="1" hangingPunct="1">
              <a:spcBef>
                <a:spcPct val="0"/>
              </a:spcBef>
              <a:spcAft>
                <a:spcPct val="20000"/>
              </a:spcAft>
              <a:buFontTx/>
              <a:buBlip>
                <a:blip r:embed="rId2"/>
              </a:buBlip>
              <a:defRPr/>
            </a:pPr>
            <a:r>
              <a:rPr kumimoji="1" lang="zh-CN" altLang="en-US" sz="2400" b="1" smtClean="0">
                <a:solidFill>
                  <a:srgbClr val="003399"/>
                </a:solidFill>
                <a:effectLst>
                  <a:outerShdw blurRad="38100" dist="38100" dir="2700000" algn="tl">
                    <a:srgbClr val="C0C0C0"/>
                  </a:outerShdw>
                </a:effectLst>
              </a:rPr>
              <a:t>送第一个数据到总线，并打入</a:t>
            </a:r>
            <a:r>
              <a:rPr kumimoji="1" lang="en-US" altLang="zh-CN" sz="2400" b="1" smtClean="0">
                <a:solidFill>
                  <a:srgbClr val="003399"/>
                </a:solidFill>
                <a:effectLst>
                  <a:outerShdw blurRad="38100" dist="38100" dir="2700000" algn="tl">
                    <a:srgbClr val="C0C0C0"/>
                  </a:outerShdw>
                </a:effectLst>
              </a:rPr>
              <a:t>ALU</a:t>
            </a:r>
            <a:r>
              <a:rPr kumimoji="1" lang="zh-CN" altLang="en-US" sz="2400" b="1" smtClean="0">
                <a:solidFill>
                  <a:srgbClr val="003399"/>
                </a:solidFill>
                <a:effectLst>
                  <a:outerShdw blurRad="38100" dist="38100" dir="2700000" algn="tl">
                    <a:srgbClr val="C0C0C0"/>
                  </a:outerShdw>
                </a:effectLst>
              </a:rPr>
              <a:t>暂存器</a:t>
            </a:r>
            <a:r>
              <a:rPr kumimoji="1" lang="en-US" altLang="zh-CN" sz="2400" b="1" smtClean="0">
                <a:solidFill>
                  <a:srgbClr val="003399"/>
                </a:solidFill>
                <a:effectLst>
                  <a:outerShdw blurRad="38100" dist="38100" dir="2700000" algn="tl">
                    <a:srgbClr val="C0C0C0"/>
                  </a:outerShdw>
                </a:effectLst>
              </a:rPr>
              <a:t>DA1/DA2</a:t>
            </a:r>
            <a:endParaRPr kumimoji="1" lang="en-US" altLang="zh-CN" sz="2400" b="1" smtClean="0">
              <a:solidFill>
                <a:srgbClr val="003399"/>
              </a:solidFill>
              <a:effectLst>
                <a:outerShdw blurRad="38100" dist="38100" dir="2700000" algn="tl">
                  <a:srgbClr val="C0C0C0"/>
                </a:outerShdw>
              </a:effectLst>
            </a:endParaRPr>
          </a:p>
          <a:p>
            <a:pPr marL="1066800" lvl="1" indent="-609600" eaLnBrk="1" hangingPunct="1">
              <a:spcBef>
                <a:spcPct val="0"/>
              </a:spcBef>
              <a:spcAft>
                <a:spcPct val="20000"/>
              </a:spcAft>
              <a:buFontTx/>
              <a:buBlip>
                <a:blip r:embed="rId2"/>
              </a:buBlip>
              <a:defRPr/>
            </a:pPr>
            <a:r>
              <a:rPr kumimoji="1" lang="zh-CN" altLang="en-US" sz="2400" b="1" smtClean="0">
                <a:solidFill>
                  <a:srgbClr val="003399"/>
                </a:solidFill>
                <a:effectLst>
                  <a:outerShdw blurRad="38100" dist="38100" dir="2700000" algn="tl">
                    <a:srgbClr val="C0C0C0"/>
                  </a:outerShdw>
                </a:effectLst>
              </a:rPr>
              <a:t>送第二个数据到总线，且打入</a:t>
            </a:r>
            <a:r>
              <a:rPr kumimoji="1" lang="en-US" altLang="zh-CN" sz="2400" b="1" smtClean="0">
                <a:solidFill>
                  <a:srgbClr val="003399"/>
                </a:solidFill>
                <a:effectLst>
                  <a:outerShdw blurRad="38100" dist="38100" dir="2700000" algn="tl">
                    <a:srgbClr val="C0C0C0"/>
                  </a:outerShdw>
                </a:effectLst>
              </a:rPr>
              <a:t>ALU</a:t>
            </a:r>
            <a:r>
              <a:rPr kumimoji="1" lang="zh-CN" altLang="en-US" sz="2400" b="1" smtClean="0">
                <a:solidFill>
                  <a:srgbClr val="003399"/>
                </a:solidFill>
                <a:effectLst>
                  <a:outerShdw blurRad="38100" dist="38100" dir="2700000" algn="tl">
                    <a:srgbClr val="C0C0C0"/>
                  </a:outerShdw>
                </a:effectLst>
              </a:rPr>
              <a:t>暂存器</a:t>
            </a:r>
            <a:r>
              <a:rPr kumimoji="1" lang="en-US" altLang="zh-CN" sz="2400" b="1" smtClean="0">
                <a:solidFill>
                  <a:srgbClr val="003399"/>
                </a:solidFill>
                <a:effectLst>
                  <a:outerShdw blurRad="38100" dist="38100" dir="2700000" algn="tl">
                    <a:srgbClr val="C0C0C0"/>
                  </a:outerShdw>
                </a:effectLst>
              </a:rPr>
              <a:t>DA2/DA1</a:t>
            </a:r>
            <a:endParaRPr kumimoji="1" lang="en-US" altLang="zh-CN" sz="2400" b="1" smtClean="0">
              <a:solidFill>
                <a:srgbClr val="003399"/>
              </a:solidFill>
              <a:effectLst>
                <a:outerShdw blurRad="38100" dist="38100" dir="2700000" algn="tl">
                  <a:srgbClr val="C0C0C0"/>
                </a:outerShdw>
              </a:effectLst>
            </a:endParaRPr>
          </a:p>
          <a:p>
            <a:pPr marL="1066800" lvl="1" indent="-609600" eaLnBrk="1" hangingPunct="1">
              <a:spcBef>
                <a:spcPct val="0"/>
              </a:spcBef>
              <a:spcAft>
                <a:spcPct val="20000"/>
              </a:spcAft>
              <a:buFontTx/>
              <a:buBlip>
                <a:blip r:embed="rId2"/>
              </a:buBlip>
              <a:defRPr/>
            </a:pPr>
            <a:r>
              <a:rPr kumimoji="1" lang="zh-CN" altLang="en-US" sz="2400" b="1" smtClean="0">
                <a:solidFill>
                  <a:srgbClr val="003399"/>
                </a:solidFill>
                <a:effectLst>
                  <a:outerShdw blurRad="38100" dist="38100" dir="2700000" algn="tl">
                    <a:srgbClr val="C0C0C0"/>
                  </a:outerShdw>
                </a:effectLst>
              </a:rPr>
              <a:t>发送运算器功能选择信号</a:t>
            </a:r>
            <a:r>
              <a:rPr kumimoji="1" lang="en-US" altLang="zh-CN" sz="2400" b="1" smtClean="0">
                <a:solidFill>
                  <a:srgbClr val="003399"/>
                </a:solidFill>
                <a:effectLst>
                  <a:outerShdw blurRad="38100" dist="38100" dir="2700000" algn="tl">
                    <a:srgbClr val="C0C0C0"/>
                  </a:outerShdw>
                </a:effectLst>
              </a:rPr>
              <a:t>S3</a:t>
            </a:r>
            <a:r>
              <a:rPr kumimoji="1" lang="zh-CN" altLang="en-US" sz="2400" b="1" smtClean="0">
                <a:solidFill>
                  <a:srgbClr val="003399"/>
                </a:solidFill>
                <a:effectLst>
                  <a:outerShdw blurRad="38100" dist="38100" dir="2700000" algn="tl">
                    <a:srgbClr val="C0C0C0"/>
                  </a:outerShdw>
                </a:effectLst>
              </a:rPr>
              <a:t>～</a:t>
            </a:r>
            <a:r>
              <a:rPr kumimoji="1" lang="en-US" altLang="zh-CN" sz="2400" b="1" smtClean="0">
                <a:solidFill>
                  <a:srgbClr val="003399"/>
                </a:solidFill>
                <a:effectLst>
                  <a:outerShdw blurRad="38100" dist="38100" dir="2700000" algn="tl">
                    <a:srgbClr val="C0C0C0"/>
                  </a:outerShdw>
                </a:effectLst>
              </a:rPr>
              <a:t>S0</a:t>
            </a:r>
            <a:r>
              <a:rPr kumimoji="1" lang="zh-CN" altLang="en-US" sz="2400" b="1" smtClean="0">
                <a:solidFill>
                  <a:srgbClr val="003399"/>
                </a:solidFill>
                <a:effectLst>
                  <a:outerShdw blurRad="38100" dist="38100" dir="2700000" algn="tl">
                    <a:srgbClr val="C0C0C0"/>
                  </a:outerShdw>
                </a:effectLst>
              </a:rPr>
              <a:t>、</a:t>
            </a:r>
            <a:r>
              <a:rPr kumimoji="1" lang="en-US" altLang="zh-CN" sz="2400" b="1" smtClean="0">
                <a:solidFill>
                  <a:srgbClr val="003399"/>
                </a:solidFill>
                <a:effectLst>
                  <a:outerShdw blurRad="38100" dist="38100" dir="2700000" algn="tl">
                    <a:srgbClr val="C0C0C0"/>
                  </a:outerShdw>
                </a:effectLst>
              </a:rPr>
              <a:t>M</a:t>
            </a:r>
            <a:r>
              <a:rPr kumimoji="1" lang="zh-CN" altLang="en-US" sz="2400" b="1" smtClean="0">
                <a:solidFill>
                  <a:srgbClr val="003399"/>
                </a:solidFill>
                <a:effectLst>
                  <a:outerShdw blurRad="38100" dist="38100" dir="2700000" algn="tl">
                    <a:srgbClr val="C0C0C0"/>
                  </a:outerShdw>
                </a:effectLst>
              </a:rPr>
              <a:t>、</a:t>
            </a:r>
            <a:r>
              <a:rPr kumimoji="1" lang="en-US" altLang="zh-CN" sz="2400" b="1" smtClean="0">
                <a:solidFill>
                  <a:srgbClr val="003399"/>
                </a:solidFill>
                <a:effectLst>
                  <a:outerShdw blurRad="38100" dist="38100" dir="2700000" algn="tl">
                    <a:srgbClr val="C0C0C0"/>
                  </a:outerShdw>
                </a:effectLst>
              </a:rPr>
              <a:t>Ci</a:t>
            </a:r>
            <a:r>
              <a:rPr kumimoji="1" lang="zh-CN" altLang="en-US" sz="2400" b="1" smtClean="0">
                <a:solidFill>
                  <a:srgbClr val="003399"/>
                </a:solidFill>
                <a:effectLst>
                  <a:outerShdw blurRad="38100" dist="38100" dir="2700000" algn="tl">
                    <a:srgbClr val="C0C0C0"/>
                  </a:outerShdw>
                </a:effectLst>
              </a:rPr>
              <a:t>，控制</a:t>
            </a:r>
            <a:r>
              <a:rPr kumimoji="1" lang="en-US" altLang="zh-CN" sz="2400" b="1" smtClean="0">
                <a:solidFill>
                  <a:srgbClr val="003399"/>
                </a:solidFill>
                <a:effectLst>
                  <a:outerShdw blurRad="38100" dist="38100" dir="2700000" algn="tl">
                    <a:srgbClr val="C0C0C0"/>
                  </a:outerShdw>
                </a:effectLst>
              </a:rPr>
              <a:t>ALU</a:t>
            </a:r>
            <a:r>
              <a:rPr kumimoji="1" lang="zh-CN" altLang="en-US" sz="2400" b="1" smtClean="0">
                <a:solidFill>
                  <a:srgbClr val="003399"/>
                </a:solidFill>
                <a:effectLst>
                  <a:outerShdw blurRad="38100" dist="38100" dir="2700000" algn="tl">
                    <a:srgbClr val="C0C0C0"/>
                  </a:outerShdw>
                </a:effectLst>
              </a:rPr>
              <a:t>进行某种运算，并打开</a:t>
            </a:r>
            <a:r>
              <a:rPr kumimoji="1" lang="en-US" altLang="zh-CN" sz="2400" b="1" smtClean="0">
                <a:solidFill>
                  <a:srgbClr val="003399"/>
                </a:solidFill>
                <a:effectLst>
                  <a:outerShdw blurRad="38100" dist="38100" dir="2700000" algn="tl">
                    <a:srgbClr val="C0C0C0"/>
                  </a:outerShdw>
                </a:effectLst>
              </a:rPr>
              <a:t>ALU</a:t>
            </a:r>
            <a:r>
              <a:rPr kumimoji="1" lang="zh-CN" altLang="en-US" sz="2400" b="1" smtClean="0">
                <a:solidFill>
                  <a:srgbClr val="003399"/>
                </a:solidFill>
                <a:effectLst>
                  <a:outerShdw blurRad="38100" dist="38100" dir="2700000" algn="tl">
                    <a:srgbClr val="C0C0C0"/>
                  </a:outerShdw>
                </a:effectLst>
              </a:rPr>
              <a:t>输出三态门</a:t>
            </a:r>
            <a:r>
              <a:rPr kumimoji="1" lang="en-US" altLang="zh-CN" sz="2400" b="1" smtClean="0">
                <a:solidFill>
                  <a:srgbClr val="003399"/>
                </a:solidFill>
                <a:effectLst>
                  <a:outerShdw blurRad="38100" dist="38100" dir="2700000" algn="tl">
                    <a:srgbClr val="C0C0C0"/>
                  </a:outerShdw>
                </a:effectLst>
              </a:rPr>
              <a:t>(ALU-B#=0)</a:t>
            </a:r>
            <a:r>
              <a:rPr kumimoji="1" lang="zh-CN" altLang="en-US" sz="2400" b="1" smtClean="0">
                <a:solidFill>
                  <a:srgbClr val="003399"/>
                </a:solidFill>
                <a:effectLst>
                  <a:outerShdw blurRad="38100" dist="38100" dir="2700000" algn="tl">
                    <a:srgbClr val="C0C0C0"/>
                  </a:outerShdw>
                </a:effectLst>
              </a:rPr>
              <a:t>，将总线上运算结果送目的部件。</a:t>
            </a:r>
            <a:endParaRPr kumimoji="1" lang="zh-CN" altLang="en-US" sz="2400" b="1" smtClean="0">
              <a:solidFill>
                <a:srgbClr val="003399"/>
              </a:solidFill>
              <a:effectLst>
                <a:outerShdw blurRad="38100" dist="38100" dir="2700000" algn="tl">
                  <a:srgbClr val="C0C0C0"/>
                </a:outerShdw>
              </a:effectLs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6"/>
          <p:cNvSpPr>
            <a:spLocks noGrp="1" noChangeArrowheads="1"/>
          </p:cNvSpPr>
          <p:nvPr>
            <p:ph type="sldNum" sz="quarter" idx="12"/>
          </p:nvPr>
        </p:nvSpPr>
        <p:spPr>
          <a:xfrm>
            <a:off x="6553200" y="6453188"/>
            <a:ext cx="1905000" cy="252412"/>
          </a:xfrm>
          <a:noFill/>
        </p:spPr>
        <p:txBody>
          <a:bodyPr/>
          <a:lstStyle/>
          <a:p>
            <a:fld id="{E01B275A-63A5-43F5-9081-972409E97FFA}" type="slidenum">
              <a:rPr lang="en-US" altLang="zh-CN"/>
            </a:fld>
            <a:endParaRPr lang="en-US" altLang="zh-CN"/>
          </a:p>
        </p:txBody>
      </p:sp>
      <p:sp>
        <p:nvSpPr>
          <p:cNvPr id="205826" name="Rectangle 2"/>
          <p:cNvSpPr>
            <a:spLocks noGrp="1" noChangeArrowheads="1"/>
          </p:cNvSpPr>
          <p:nvPr>
            <p:ph type="title"/>
          </p:nvPr>
        </p:nvSpPr>
        <p:spPr/>
        <p:txBody>
          <a:bodyPr/>
          <a:lstStyle/>
          <a:p>
            <a:pPr eaLnBrk="1" hangingPunct="1">
              <a:defRPr/>
            </a:pPr>
            <a:r>
              <a:rPr kumimoji="1" lang="zh-CN" altLang="en-US" sz="3600" b="1" smtClean="0">
                <a:solidFill>
                  <a:srgbClr val="6600CC"/>
                </a:solidFill>
                <a:effectLst>
                  <a:outerShdw blurRad="38100" dist="38100" dir="2700000" algn="tl">
                    <a:srgbClr val="C0C0C0"/>
                  </a:outerShdw>
                </a:effectLst>
              </a:rPr>
              <a:t>（三）微指令格式</a:t>
            </a:r>
            <a:endParaRPr kumimoji="1" lang="zh-CN" altLang="en-US" sz="3600" b="1" smtClean="0">
              <a:solidFill>
                <a:srgbClr val="6600CC"/>
              </a:solidFill>
              <a:effectLst>
                <a:outerShdw blurRad="38100" dist="38100" dir="2700000" algn="tl">
                  <a:srgbClr val="C0C0C0"/>
                </a:outerShdw>
              </a:effectLst>
            </a:endParaRPr>
          </a:p>
        </p:txBody>
      </p:sp>
      <p:sp>
        <p:nvSpPr>
          <p:cNvPr id="205827" name="Rectangle 3"/>
          <p:cNvSpPr>
            <a:spLocks noGrp="1" noChangeArrowheads="1"/>
          </p:cNvSpPr>
          <p:nvPr>
            <p:ph type="body" sz="half" idx="1"/>
          </p:nvPr>
        </p:nvSpPr>
        <p:spPr>
          <a:xfrm>
            <a:off x="971550" y="3644900"/>
            <a:ext cx="7489825" cy="1728788"/>
          </a:xfrm>
        </p:spPr>
        <p:txBody>
          <a:bodyPr/>
          <a:lstStyle/>
          <a:p>
            <a:pPr eaLnBrk="1" hangingPunct="1">
              <a:spcBef>
                <a:spcPct val="0"/>
              </a:spcBef>
              <a:spcAft>
                <a:spcPct val="20000"/>
              </a:spcAft>
              <a:buFontTx/>
              <a:buBlip>
                <a:blip r:embed="rId1"/>
              </a:buBlip>
              <a:defRPr/>
            </a:pPr>
            <a:r>
              <a:rPr kumimoji="1" lang="zh-CN" altLang="en-US" sz="2400" b="1" smtClean="0">
                <a:solidFill>
                  <a:srgbClr val="0033CC"/>
                </a:solidFill>
                <a:effectLst>
                  <a:outerShdw blurRad="38100" dist="38100" dir="2700000" algn="tl">
                    <a:srgbClr val="C0C0C0"/>
                  </a:outerShdw>
                </a:effectLst>
              </a:rPr>
              <a:t>微指令的</a:t>
            </a:r>
            <a:r>
              <a:rPr kumimoji="1" lang="zh-CN" altLang="en-US" sz="2400" b="1" smtClean="0">
                <a:solidFill>
                  <a:srgbClr val="CC0099"/>
                </a:solidFill>
                <a:effectLst>
                  <a:outerShdw blurRad="38100" dist="38100" dir="2700000" algn="tl">
                    <a:srgbClr val="C0C0C0"/>
                  </a:outerShdw>
                </a:effectLst>
              </a:rPr>
              <a:t>控制字段</a:t>
            </a:r>
            <a:r>
              <a:rPr kumimoji="1" lang="en-US" altLang="zh-CN" sz="2400" b="1" smtClean="0">
                <a:solidFill>
                  <a:srgbClr val="0033CC"/>
                </a:solidFill>
                <a:effectLst>
                  <a:outerShdw blurRad="38100" dist="38100" dir="2700000" algn="tl">
                    <a:srgbClr val="C0C0C0"/>
                  </a:outerShdw>
                </a:effectLst>
              </a:rPr>
              <a:t>28</a:t>
            </a:r>
            <a:r>
              <a:rPr kumimoji="1" lang="zh-CN" altLang="en-US" sz="2400" b="1" smtClean="0">
                <a:solidFill>
                  <a:srgbClr val="0033CC"/>
                </a:solidFill>
                <a:effectLst>
                  <a:outerShdw blurRad="38100" dist="38100" dir="2700000" algn="tl">
                    <a:srgbClr val="C0C0C0"/>
                  </a:outerShdw>
                </a:effectLst>
              </a:rPr>
              <a:t>位，一位表示一个微命令。</a:t>
            </a:r>
            <a:endParaRPr kumimoji="1" lang="zh-CN" altLang="en-US" sz="2400" b="1" smtClean="0">
              <a:solidFill>
                <a:srgbClr val="0033CC"/>
              </a:solidFill>
              <a:effectLst>
                <a:outerShdw blurRad="38100" dist="38100" dir="2700000" algn="tl">
                  <a:srgbClr val="C0C0C0"/>
                </a:outerShdw>
              </a:effectLst>
            </a:endParaRPr>
          </a:p>
          <a:p>
            <a:pPr eaLnBrk="1" hangingPunct="1">
              <a:spcBef>
                <a:spcPct val="0"/>
              </a:spcBef>
              <a:spcAft>
                <a:spcPct val="20000"/>
              </a:spcAft>
              <a:buFontTx/>
              <a:buBlip>
                <a:blip r:embed="rId1"/>
              </a:buBlip>
              <a:defRPr/>
            </a:pPr>
            <a:r>
              <a:rPr kumimoji="1" lang="zh-CN" altLang="en-US" sz="2400" b="1" smtClean="0">
                <a:solidFill>
                  <a:srgbClr val="0033CC"/>
                </a:solidFill>
                <a:effectLst>
                  <a:outerShdw blurRad="38100" dist="38100" dir="2700000" algn="tl">
                    <a:srgbClr val="C0C0C0"/>
                  </a:outerShdw>
                </a:effectLst>
              </a:rPr>
              <a:t>微指令的</a:t>
            </a:r>
            <a:r>
              <a:rPr kumimoji="1" lang="zh-CN" altLang="en-US" sz="2400" b="1" smtClean="0">
                <a:solidFill>
                  <a:srgbClr val="CC0099"/>
                </a:solidFill>
                <a:effectLst>
                  <a:outerShdw blurRad="38100" dist="38100" dir="2700000" algn="tl">
                    <a:srgbClr val="C0C0C0"/>
                  </a:outerShdw>
                </a:effectLst>
              </a:rPr>
              <a:t>下址字段</a:t>
            </a:r>
            <a:r>
              <a:rPr kumimoji="1" lang="zh-CN" altLang="en-US" sz="2400" b="1" smtClean="0">
                <a:solidFill>
                  <a:srgbClr val="0033CC"/>
                </a:solidFill>
                <a:effectLst>
                  <a:outerShdw blurRad="38100" dist="38100" dir="2700000" algn="tl">
                    <a:srgbClr val="C0C0C0"/>
                  </a:outerShdw>
                </a:effectLst>
              </a:rPr>
              <a:t>指出下一条微指令的地址，该模型机的控制存储器地址是</a:t>
            </a:r>
            <a:r>
              <a:rPr kumimoji="1" lang="en-US" altLang="zh-CN" sz="2400" b="1" smtClean="0">
                <a:solidFill>
                  <a:srgbClr val="0033CC"/>
                </a:solidFill>
                <a:effectLst>
                  <a:outerShdw blurRad="38100" dist="38100" dir="2700000" algn="tl">
                    <a:srgbClr val="C0C0C0"/>
                  </a:outerShdw>
                </a:effectLst>
              </a:rPr>
              <a:t>7</a:t>
            </a:r>
            <a:r>
              <a:rPr kumimoji="1" lang="zh-CN" altLang="en-US" sz="2400" b="1" smtClean="0">
                <a:solidFill>
                  <a:srgbClr val="0033CC"/>
                </a:solidFill>
                <a:effectLst>
                  <a:outerShdw blurRad="38100" dist="38100" dir="2700000" algn="tl">
                    <a:srgbClr val="C0C0C0"/>
                  </a:outerShdw>
                </a:effectLst>
              </a:rPr>
              <a:t>位，表示最多有</a:t>
            </a:r>
            <a:r>
              <a:rPr kumimoji="1" lang="en-US" altLang="zh-CN" sz="2400" b="1" smtClean="0">
                <a:solidFill>
                  <a:srgbClr val="0033CC"/>
                </a:solidFill>
                <a:effectLst>
                  <a:outerShdw blurRad="38100" dist="38100" dir="2700000" algn="tl">
                    <a:srgbClr val="C0C0C0"/>
                  </a:outerShdw>
                </a:effectLst>
              </a:rPr>
              <a:t>128</a:t>
            </a:r>
            <a:r>
              <a:rPr kumimoji="1" lang="zh-CN" altLang="en-US" sz="2400" b="1" smtClean="0">
                <a:solidFill>
                  <a:srgbClr val="0033CC"/>
                </a:solidFill>
                <a:effectLst>
                  <a:outerShdw blurRad="38100" dist="38100" dir="2700000" algn="tl">
                    <a:srgbClr val="C0C0C0"/>
                  </a:outerShdw>
                </a:effectLst>
              </a:rPr>
              <a:t>个单元，每个单元（</a:t>
            </a:r>
            <a:r>
              <a:rPr kumimoji="1" lang="en-US" altLang="zh-CN" sz="2400" b="1" smtClean="0">
                <a:solidFill>
                  <a:srgbClr val="0033CC"/>
                </a:solidFill>
                <a:effectLst>
                  <a:outerShdw blurRad="38100" dist="38100" dir="2700000" algn="tl">
                    <a:srgbClr val="C0C0C0"/>
                  </a:outerShdw>
                </a:effectLst>
              </a:rPr>
              <a:t>28+7=35</a:t>
            </a:r>
            <a:r>
              <a:rPr kumimoji="1" lang="zh-CN" altLang="en-US" sz="2400" b="1" smtClean="0">
                <a:solidFill>
                  <a:srgbClr val="0033CC"/>
                </a:solidFill>
                <a:effectLst>
                  <a:outerShdw blurRad="38100" dist="38100" dir="2700000" algn="tl">
                    <a:srgbClr val="C0C0C0"/>
                  </a:outerShdw>
                </a:effectLst>
              </a:rPr>
              <a:t>位）。 </a:t>
            </a:r>
            <a:endParaRPr kumimoji="1" lang="zh-CN" altLang="en-US" sz="2400" b="1" smtClean="0">
              <a:solidFill>
                <a:srgbClr val="0033CC"/>
              </a:solidFill>
              <a:effectLst>
                <a:outerShdw blurRad="38100" dist="38100" dir="2700000" algn="tl">
                  <a:srgbClr val="C0C0C0"/>
                </a:outerShdw>
              </a:effectLst>
            </a:endParaRPr>
          </a:p>
        </p:txBody>
      </p:sp>
      <p:sp>
        <p:nvSpPr>
          <p:cNvPr id="23556" name="Rectangle 5"/>
          <p:cNvSpPr>
            <a:spLocks noChangeArrowheads="1"/>
          </p:cNvSpPr>
          <p:nvPr/>
        </p:nvSpPr>
        <p:spPr bwMode="auto">
          <a:xfrm>
            <a:off x="0" y="2867025"/>
            <a:ext cx="9144000" cy="0"/>
          </a:xfrm>
          <a:prstGeom prst="rect">
            <a:avLst/>
          </a:prstGeom>
          <a:noFill/>
          <a:ln w="28575">
            <a:noFill/>
            <a:miter lim="800000"/>
          </a:ln>
        </p:spPr>
        <p:txBody>
          <a:bodyPr wrap="none" anchor="ctr">
            <a:spAutoFit/>
          </a:bodyPr>
          <a:lstStyle/>
          <a:p>
            <a:endParaRPr lang="zh-CN" altLang="en-US">
              <a:latin typeface="Times New Roman" panose="02020603050405020304" pitchFamily="18" charset="0"/>
            </a:endParaRPr>
          </a:p>
        </p:txBody>
      </p:sp>
      <p:graphicFrame>
        <p:nvGraphicFramePr>
          <p:cNvPr id="23557" name="Object 7"/>
          <p:cNvGraphicFramePr>
            <a:graphicFrameLocks noGrp="1"/>
          </p:cNvGraphicFramePr>
          <p:nvPr>
            <p:ph sz="half" idx="2"/>
          </p:nvPr>
        </p:nvGraphicFramePr>
        <p:xfrm>
          <a:off x="971550" y="1125538"/>
          <a:ext cx="7343775" cy="2328862"/>
        </p:xfrm>
        <a:graphic>
          <a:graphicData uri="http://schemas.openxmlformats.org/presentationml/2006/ole">
            <mc:AlternateContent xmlns:mc="http://schemas.openxmlformats.org/markup-compatibility/2006">
              <mc:Choice xmlns:v="urn:schemas-microsoft-com:vml" Requires="v">
                <p:oleObj spid="_x0000_s6145" name="" r:id="rId2" imgW="3521075" imgH="1124585" progId="Visio.Drawing.11">
                  <p:embed/>
                </p:oleObj>
              </mc:Choice>
              <mc:Fallback>
                <p:oleObj name="" r:id="rId2" imgW="3521075" imgH="1124585" progId="Visio.Drawing.11">
                  <p:embed/>
                  <p:pic>
                    <p:nvPicPr>
                      <p:cNvPr id="0" name="Object 7"/>
                      <p:cNvPicPr>
                        <a:picLocks noGrp="1"/>
                      </p:cNvPicPr>
                      <p:nvPr/>
                    </p:nvPicPr>
                    <p:blipFill>
                      <a:blip r:embed="rId3"/>
                      <a:stretch>
                        <a:fillRect/>
                      </a:stretch>
                    </p:blipFill>
                    <p:spPr>
                      <a:xfrm>
                        <a:off x="971550" y="1125538"/>
                        <a:ext cx="7343775" cy="2328862"/>
                      </a:xfrm>
                      <a:prstGeom prst="rect">
                        <a:avLst/>
                      </a:prstGeom>
                      <a:solidFill>
                        <a:srgbClr val="FFCCFF"/>
                      </a:solidFill>
                      <a:ln w="38100">
                        <a:noFill/>
                      </a:ln>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5"/>
          <p:cNvSpPr>
            <a:spLocks noGrp="1" noChangeArrowheads="1"/>
          </p:cNvSpPr>
          <p:nvPr>
            <p:ph type="sldNum" sz="quarter" idx="12"/>
          </p:nvPr>
        </p:nvSpPr>
        <p:spPr>
          <a:xfrm>
            <a:off x="6553200" y="6453188"/>
            <a:ext cx="1905000" cy="252412"/>
          </a:xfrm>
          <a:noFill/>
        </p:spPr>
        <p:txBody>
          <a:bodyPr/>
          <a:lstStyle/>
          <a:p>
            <a:fld id="{12CA5E79-B5B3-4943-A5E8-801E9BFD9904}" type="slidenum">
              <a:rPr lang="en-US" altLang="zh-CN">
                <a:latin typeface="Arial" panose="020B0604020202020204" pitchFamily="34" charset="0"/>
              </a:rPr>
            </a:fld>
            <a:endParaRPr lang="en-US" altLang="zh-CN">
              <a:latin typeface="Arial" panose="020B0604020202020204" pitchFamily="34" charset="0"/>
            </a:endParaRPr>
          </a:p>
        </p:txBody>
      </p:sp>
      <p:sp>
        <p:nvSpPr>
          <p:cNvPr id="201744" name="Rectangle 16"/>
          <p:cNvSpPr>
            <a:spLocks noGrp="1" noChangeArrowheads="1"/>
          </p:cNvSpPr>
          <p:nvPr>
            <p:ph type="title"/>
          </p:nvPr>
        </p:nvSpPr>
        <p:spPr/>
        <p:txBody>
          <a:bodyPr/>
          <a:lstStyle/>
          <a:p>
            <a:pPr eaLnBrk="1" hangingPunct="1">
              <a:defRPr/>
            </a:pPr>
            <a:r>
              <a:rPr kumimoji="1" lang="zh-CN" altLang="en-US" sz="3600" b="1" smtClean="0">
                <a:solidFill>
                  <a:srgbClr val="6600CC"/>
                </a:solidFill>
                <a:effectLst>
                  <a:outerShdw blurRad="38100" dist="38100" dir="2700000" algn="tl">
                    <a:srgbClr val="C0C0C0"/>
                  </a:outerShdw>
                </a:effectLst>
              </a:rPr>
              <a:t>（四）模型计算机控制信号</a:t>
            </a:r>
            <a:endParaRPr kumimoji="1" lang="zh-CN" altLang="en-US" sz="3600" b="1" smtClean="0">
              <a:solidFill>
                <a:srgbClr val="6600CC"/>
              </a:solidFill>
              <a:effectLst>
                <a:outerShdw blurRad="38100" dist="38100" dir="2700000" algn="tl">
                  <a:srgbClr val="C0C0C0"/>
                </a:outerShdw>
              </a:effectLst>
            </a:endParaRPr>
          </a:p>
        </p:txBody>
      </p:sp>
      <p:graphicFrame>
        <p:nvGraphicFramePr>
          <p:cNvPr id="28676" name="表格占位符 28675"/>
          <p:cNvGraphicFramePr>
            <a:graphicFrameLocks noGrp="1"/>
          </p:cNvGraphicFramePr>
          <p:nvPr>
            <p:ph type="tbl" idx="1"/>
          </p:nvPr>
        </p:nvGraphicFramePr>
        <p:xfrm>
          <a:off x="611188" y="1196975"/>
          <a:ext cx="8208963" cy="4736847"/>
        </p:xfrm>
        <a:graphic>
          <a:graphicData uri="http://schemas.openxmlformats.org/drawingml/2006/table">
            <a:tbl>
              <a:tblPr/>
              <a:tblGrid>
                <a:gridCol w="576263"/>
                <a:gridCol w="1081087"/>
                <a:gridCol w="2228850"/>
                <a:gridCol w="650875"/>
                <a:gridCol w="1152525"/>
                <a:gridCol w="2519363"/>
              </a:tblGrid>
              <a:tr h="669925">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序号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控制信号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功能</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序号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控制信号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功能</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514350">
                <a:tc>
                  <a:txBody>
                    <a:bodyPr/>
                    <a:lstStyle/>
                    <a:p>
                      <a:pPr marL="609600" lvl="0" indent="-60960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PC-B#</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指令地址送总线</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8</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S3</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rowSpan="4">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S3- S0</a:t>
                      </a:r>
                      <a:r>
                        <a:rPr lang="zh-CN" altLang="en-US" sz="2100" b="1" dirty="0">
                          <a:solidFill>
                            <a:srgbClr val="0033CC"/>
                          </a:solidFill>
                          <a:latin typeface="Times New Roman" panose="02020603050405020304" pitchFamily="18" charset="0"/>
                          <a:ea typeface="新宋体" panose="02010609030101010101" charset="-122"/>
                        </a:rPr>
                        <a:t>选择</a:t>
                      </a:r>
                      <a:r>
                        <a:rPr lang="en-US" altLang="zh-CN" sz="2100" b="1" dirty="0">
                          <a:solidFill>
                            <a:srgbClr val="0033CC"/>
                          </a:solidFill>
                          <a:latin typeface="Times New Roman" panose="02020603050405020304" pitchFamily="18" charset="0"/>
                          <a:ea typeface="新宋体" panose="02010609030101010101" charset="-122"/>
                        </a:rPr>
                        <a:t>ALU16</a:t>
                      </a:r>
                      <a:r>
                        <a:rPr lang="zh-CN" altLang="en-US" sz="2100" b="1" dirty="0">
                          <a:solidFill>
                            <a:srgbClr val="0033CC"/>
                          </a:solidFill>
                          <a:latin typeface="Times New Roman" panose="02020603050405020304" pitchFamily="18" charset="0"/>
                          <a:ea typeface="新宋体" panose="02010609030101010101" charset="-122"/>
                        </a:rPr>
                        <a:t>种运算之一</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B-AR</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总线数据打入</a:t>
                      </a:r>
                      <a:r>
                        <a:rPr lang="en-US" altLang="zh-CN" sz="2100" b="1" dirty="0">
                          <a:solidFill>
                            <a:srgbClr val="0033CC"/>
                          </a:solidFill>
                          <a:latin typeface="Times New Roman" panose="02020603050405020304" pitchFamily="18" charset="0"/>
                          <a:ea typeface="新宋体" panose="02010609030101010101" charset="-122"/>
                        </a:rPr>
                        <a:t>AR</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9</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S2</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3</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PC+1</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程序计数器</a:t>
                      </a:r>
                      <a:r>
                        <a:rPr lang="en-US" altLang="zh-CN" sz="2100" b="1" dirty="0">
                          <a:solidFill>
                            <a:srgbClr val="0033CC"/>
                          </a:solidFill>
                          <a:latin typeface="Times New Roman" panose="02020603050405020304" pitchFamily="18" charset="0"/>
                          <a:ea typeface="新宋体" panose="02010609030101010101" charset="-122"/>
                        </a:rPr>
                        <a:t>+1</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10</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S1</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4</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smtClean="0">
                          <a:solidFill>
                            <a:srgbClr val="CC0099"/>
                          </a:solidFill>
                          <a:latin typeface="Times New Roman" panose="02020603050405020304" pitchFamily="18" charset="0"/>
                          <a:ea typeface="新宋体" panose="02010609030101010101" charset="-122"/>
                        </a:rPr>
                        <a:t>B-PC#</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总线数据打入</a:t>
                      </a:r>
                      <a:r>
                        <a:rPr lang="en-US" altLang="zh-CN" sz="2100" b="1" dirty="0">
                          <a:solidFill>
                            <a:srgbClr val="0033CC"/>
                          </a:solidFill>
                          <a:latin typeface="Times New Roman" panose="02020603050405020304" pitchFamily="18" charset="0"/>
                          <a:ea typeface="新宋体" panose="02010609030101010101" charset="-122"/>
                        </a:rPr>
                        <a:t>PC</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11</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S0</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669925">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5</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B-IR</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总线数据打入</a:t>
                      </a:r>
                      <a:r>
                        <a:rPr lang="en-US" altLang="zh-CN" sz="2100" b="1" dirty="0">
                          <a:solidFill>
                            <a:srgbClr val="0033CC"/>
                          </a:solidFill>
                          <a:latin typeface="Times New Roman" panose="02020603050405020304" pitchFamily="18" charset="0"/>
                          <a:ea typeface="新宋体" panose="02010609030101010101" charset="-122"/>
                        </a:rPr>
                        <a:t>IR</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12</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M</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选择逻辑运算</a:t>
                      </a:r>
                      <a:r>
                        <a:rPr lang="en-US" altLang="zh-CN" sz="2100" b="1" dirty="0">
                          <a:solidFill>
                            <a:srgbClr val="0033CC"/>
                          </a:solidFill>
                          <a:latin typeface="Times New Roman" panose="02020603050405020304" pitchFamily="18" charset="0"/>
                          <a:ea typeface="新宋体" panose="02010609030101010101" charset="-122"/>
                        </a:rPr>
                        <a:t>(1)</a:t>
                      </a:r>
                      <a:r>
                        <a:rPr lang="zh-CN" altLang="en-US" sz="2100" b="1" dirty="0">
                          <a:solidFill>
                            <a:srgbClr val="0033CC"/>
                          </a:solidFill>
                          <a:latin typeface="Times New Roman" panose="02020603050405020304" pitchFamily="18" charset="0"/>
                          <a:ea typeface="新宋体" panose="02010609030101010101" charset="-122"/>
                        </a:rPr>
                        <a:t>和算数运算</a:t>
                      </a:r>
                      <a:r>
                        <a:rPr lang="en-US" altLang="zh-CN" sz="2100" b="1" dirty="0">
                          <a:solidFill>
                            <a:srgbClr val="0033CC"/>
                          </a:solidFill>
                          <a:latin typeface="Times New Roman" panose="02020603050405020304" pitchFamily="18" charset="0"/>
                          <a:ea typeface="新宋体" panose="02010609030101010101" charset="-122"/>
                        </a:rPr>
                        <a:t>(0)</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69925">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6</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M-W</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存储器写</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13</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B-DA1</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总线数据打入暂存器</a:t>
                      </a:r>
                      <a:r>
                        <a:rPr lang="en-US" altLang="zh-CN" sz="2100" b="1" dirty="0">
                          <a:solidFill>
                            <a:srgbClr val="0033CC"/>
                          </a:solidFill>
                          <a:latin typeface="Times New Roman" panose="02020603050405020304" pitchFamily="18" charset="0"/>
                          <a:ea typeface="新宋体" panose="02010609030101010101" charset="-122"/>
                        </a:rPr>
                        <a:t>DA1</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68338">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宋体" panose="02010600030101010101" pitchFamily="2" charset="-122"/>
                        </a:rPr>
                        <a:t>7</a:t>
                      </a:r>
                      <a:endParaRPr lang="en-US" altLang="zh-CN" sz="2100" b="1" dirty="0">
                        <a:solidFill>
                          <a:srgbClr val="0033CC"/>
                        </a:solidFill>
                        <a:latin typeface="Times New Roman" panose="02020603050405020304" pitchFamily="18" charset="0"/>
                        <a:ea typeface="宋体" panose="02010600030101010101" pitchFamily="2"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宋体" panose="02010600030101010101" pitchFamily="2" charset="-122"/>
                        </a:rPr>
                        <a:t>M-R</a:t>
                      </a:r>
                      <a:r>
                        <a:rPr lang="zh-CN" altLang="en-US" sz="2100" b="1" dirty="0">
                          <a:solidFill>
                            <a:srgbClr val="CC0099"/>
                          </a:solidFill>
                          <a:latin typeface="Times New Roman" panose="02020603050405020304" pitchFamily="18" charset="0"/>
                          <a:ea typeface="宋体" panose="02010600030101010101" pitchFamily="2" charset="-122"/>
                        </a:rPr>
                        <a:t>＃</a:t>
                      </a:r>
                      <a:endParaRPr lang="zh-CN" altLang="en-US" sz="2100" b="1" dirty="0">
                        <a:solidFill>
                          <a:srgbClr val="CC0099"/>
                        </a:solidFill>
                        <a:latin typeface="Times New Roman" panose="02020603050405020304" pitchFamily="18" charset="0"/>
                        <a:ea typeface="宋体" panose="02010600030101010101" pitchFamily="2"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存储器读</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14</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B-DA2</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总线数据打入暂存器</a:t>
                      </a:r>
                      <a:r>
                        <a:rPr lang="en-US" altLang="zh-CN" sz="2100" b="1" dirty="0">
                          <a:solidFill>
                            <a:srgbClr val="0033CC"/>
                          </a:solidFill>
                          <a:latin typeface="Times New Roman" panose="02020603050405020304" pitchFamily="18" charset="0"/>
                          <a:ea typeface="新宋体" panose="02010609030101010101" charset="-122"/>
                        </a:rPr>
                        <a:t>DA2</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5"/>
          <p:cNvSpPr>
            <a:spLocks noGrp="1" noChangeArrowheads="1"/>
          </p:cNvSpPr>
          <p:nvPr>
            <p:ph type="sldNum" sz="quarter" idx="12"/>
          </p:nvPr>
        </p:nvSpPr>
        <p:spPr>
          <a:xfrm>
            <a:off x="6553200" y="6453188"/>
            <a:ext cx="1905000" cy="252412"/>
          </a:xfrm>
          <a:noFill/>
        </p:spPr>
        <p:txBody>
          <a:bodyPr/>
          <a:lstStyle/>
          <a:p>
            <a:fld id="{6ADAEC3E-DA8F-4A6C-B6CC-4474530E5E0C}" type="slidenum">
              <a:rPr lang="en-US" altLang="zh-CN">
                <a:latin typeface="Arial" panose="020B0604020202020204" pitchFamily="34" charset="0"/>
              </a:rPr>
            </a:fld>
            <a:endParaRPr lang="en-US" altLang="zh-CN">
              <a:latin typeface="Arial" panose="020B0604020202020204" pitchFamily="34" charset="0"/>
            </a:endParaRPr>
          </a:p>
        </p:txBody>
      </p:sp>
      <p:sp>
        <p:nvSpPr>
          <p:cNvPr id="204802" name="Rectangle 2"/>
          <p:cNvSpPr>
            <a:spLocks noGrp="1" noChangeArrowheads="1"/>
          </p:cNvSpPr>
          <p:nvPr>
            <p:ph type="title"/>
          </p:nvPr>
        </p:nvSpPr>
        <p:spPr/>
        <p:txBody>
          <a:bodyPr/>
          <a:lstStyle/>
          <a:p>
            <a:pPr eaLnBrk="1" hangingPunct="1">
              <a:defRPr/>
            </a:pPr>
            <a:r>
              <a:rPr kumimoji="1" lang="zh-CN" altLang="en-US" sz="3600" b="1" smtClean="0">
                <a:solidFill>
                  <a:srgbClr val="6600CC"/>
                </a:solidFill>
                <a:effectLst>
                  <a:outerShdw blurRad="38100" dist="38100" dir="2700000" algn="tl">
                    <a:srgbClr val="C0C0C0"/>
                  </a:outerShdw>
                </a:effectLst>
              </a:rPr>
              <a:t>（四）模型计算机控制信号</a:t>
            </a:r>
            <a:endParaRPr kumimoji="1" lang="zh-CN" altLang="en-US" sz="3600" b="1" smtClean="0">
              <a:solidFill>
                <a:srgbClr val="6600CC"/>
              </a:solidFill>
              <a:effectLst>
                <a:outerShdw blurRad="38100" dist="38100" dir="2700000" algn="tl">
                  <a:srgbClr val="C0C0C0"/>
                </a:outerShdw>
              </a:effectLst>
            </a:endParaRPr>
          </a:p>
        </p:txBody>
      </p:sp>
      <p:graphicFrame>
        <p:nvGraphicFramePr>
          <p:cNvPr id="29700" name="表格占位符 29699"/>
          <p:cNvGraphicFramePr>
            <a:graphicFrameLocks noGrp="1"/>
          </p:cNvGraphicFramePr>
          <p:nvPr>
            <p:ph type="tbl" idx="1"/>
          </p:nvPr>
        </p:nvGraphicFramePr>
        <p:xfrm>
          <a:off x="611188" y="1196975"/>
          <a:ext cx="8208963" cy="4828922"/>
        </p:xfrm>
        <a:graphic>
          <a:graphicData uri="http://schemas.openxmlformats.org/drawingml/2006/table">
            <a:tbl>
              <a:tblPr/>
              <a:tblGrid>
                <a:gridCol w="576263"/>
                <a:gridCol w="1152525"/>
                <a:gridCol w="2157412"/>
                <a:gridCol w="650875"/>
                <a:gridCol w="1152525"/>
                <a:gridCol w="2519363"/>
              </a:tblGrid>
              <a:tr h="669925">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序号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控制信号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功能</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序号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控制信号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功能</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69925">
                <a:tc>
                  <a:txBody>
                    <a:bodyPr/>
                    <a:lstStyle/>
                    <a:p>
                      <a:pPr marL="609600" lvl="0" indent="-60960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15</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ALU-B</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chemeClr val="hlink"/>
                          </a:solidFill>
                          <a:latin typeface="Times New Roman" panose="02020603050405020304" pitchFamily="18" charset="0"/>
                          <a:ea typeface="新宋体" panose="02010609030101010101" charset="-122"/>
                        </a:rPr>
                        <a:t>运算器</a:t>
                      </a:r>
                      <a:r>
                        <a:rPr lang="en-US" altLang="zh-CN" sz="2100" b="1" dirty="0">
                          <a:solidFill>
                            <a:schemeClr val="hlink"/>
                          </a:solidFill>
                          <a:latin typeface="Times New Roman" panose="02020603050405020304" pitchFamily="18" charset="0"/>
                          <a:ea typeface="新宋体" panose="02010609030101010101" charset="-122"/>
                        </a:rPr>
                        <a:t>ALU</a:t>
                      </a:r>
                      <a:r>
                        <a:rPr lang="zh-CN" altLang="en-US" sz="2100" b="1" dirty="0">
                          <a:solidFill>
                            <a:schemeClr val="hlink"/>
                          </a:solidFill>
                          <a:latin typeface="Times New Roman" panose="02020603050405020304" pitchFamily="18" charset="0"/>
                          <a:ea typeface="新宋体" panose="02010609030101010101" charset="-122"/>
                        </a:rPr>
                        <a:t>内容送总线</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22</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R1-B</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chemeClr val="hlink"/>
                          </a:solidFill>
                          <a:latin typeface="Times New Roman" panose="02020603050405020304" pitchFamily="18" charset="0"/>
                          <a:ea typeface="新宋体" panose="02010609030101010101" charset="-122"/>
                        </a:rPr>
                        <a:t>R1</a:t>
                      </a:r>
                      <a:r>
                        <a:rPr lang="zh-CN" altLang="en-US" sz="2100" b="1" dirty="0">
                          <a:solidFill>
                            <a:schemeClr val="hlink"/>
                          </a:solidFill>
                          <a:latin typeface="Times New Roman" panose="02020603050405020304" pitchFamily="18" charset="0"/>
                          <a:ea typeface="新宋体" panose="02010609030101010101" charset="-122"/>
                        </a:rPr>
                        <a:t>内容送总线</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16</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Ci</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chemeClr val="hlink"/>
                          </a:solidFill>
                          <a:latin typeface="Times New Roman" panose="02020603050405020304" pitchFamily="18" charset="0"/>
                          <a:ea typeface="新宋体" panose="02010609030101010101" charset="-122"/>
                        </a:rPr>
                        <a:t>ALU</a:t>
                      </a:r>
                      <a:r>
                        <a:rPr lang="zh-CN" altLang="en-US" sz="2100" b="1" dirty="0">
                          <a:solidFill>
                            <a:schemeClr val="hlink"/>
                          </a:solidFill>
                          <a:latin typeface="Times New Roman" panose="02020603050405020304" pitchFamily="18" charset="0"/>
                          <a:ea typeface="新宋体" panose="02010609030101010101" charset="-122"/>
                        </a:rPr>
                        <a:t>进位输入</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23</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R2-B</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chemeClr val="hlink"/>
                          </a:solidFill>
                          <a:latin typeface="Times New Roman" panose="02020603050405020304" pitchFamily="18" charset="0"/>
                          <a:ea typeface="新宋体" panose="02010609030101010101" charset="-122"/>
                        </a:rPr>
                        <a:t>R2</a:t>
                      </a:r>
                      <a:r>
                        <a:rPr lang="zh-CN" altLang="en-US" sz="2100" b="1" dirty="0">
                          <a:solidFill>
                            <a:schemeClr val="hlink"/>
                          </a:solidFill>
                          <a:latin typeface="Times New Roman" panose="02020603050405020304" pitchFamily="18" charset="0"/>
                          <a:ea typeface="新宋体" panose="02010609030101010101" charset="-122"/>
                        </a:rPr>
                        <a:t>内容送总线</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17</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B-R0</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chemeClr val="hlink"/>
                          </a:solidFill>
                          <a:latin typeface="Times New Roman" panose="02020603050405020304" pitchFamily="18" charset="0"/>
                          <a:ea typeface="新宋体" panose="02010609030101010101" charset="-122"/>
                        </a:rPr>
                        <a:t>总线数据打入</a:t>
                      </a:r>
                      <a:r>
                        <a:rPr lang="en-US" altLang="zh-CN" sz="2100" b="1" dirty="0">
                          <a:solidFill>
                            <a:schemeClr val="hlink"/>
                          </a:solidFill>
                          <a:latin typeface="Times New Roman" panose="02020603050405020304" pitchFamily="18" charset="0"/>
                          <a:ea typeface="新宋体" panose="02010609030101010101" charset="-122"/>
                        </a:rPr>
                        <a:t>R0</a:t>
                      </a:r>
                      <a:endParaRPr lang="en-US" altLang="zh-CN"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24</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R3-B</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chemeClr val="hlink"/>
                          </a:solidFill>
                          <a:latin typeface="Times New Roman" panose="02020603050405020304" pitchFamily="18" charset="0"/>
                          <a:ea typeface="新宋体" panose="02010609030101010101" charset="-122"/>
                        </a:rPr>
                        <a:t>R3</a:t>
                      </a:r>
                      <a:r>
                        <a:rPr lang="zh-CN" altLang="en-US" sz="2100" b="1" dirty="0">
                          <a:solidFill>
                            <a:schemeClr val="hlink"/>
                          </a:solidFill>
                          <a:latin typeface="Times New Roman" panose="02020603050405020304" pitchFamily="18" charset="0"/>
                          <a:ea typeface="新宋体" panose="02010609030101010101" charset="-122"/>
                        </a:rPr>
                        <a:t>内容送总线</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69925">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18</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B-R1</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chemeClr val="hlink"/>
                          </a:solidFill>
                          <a:latin typeface="Times New Roman" panose="02020603050405020304" pitchFamily="18" charset="0"/>
                          <a:ea typeface="新宋体" panose="02010609030101010101" charset="-122"/>
                        </a:rPr>
                        <a:t>总线数据打入</a:t>
                      </a:r>
                      <a:r>
                        <a:rPr lang="en-US" altLang="zh-CN" sz="2100" b="1" dirty="0">
                          <a:solidFill>
                            <a:schemeClr val="hlink"/>
                          </a:solidFill>
                          <a:latin typeface="Times New Roman" panose="02020603050405020304" pitchFamily="18" charset="0"/>
                          <a:ea typeface="新宋体" panose="02010609030101010101" charset="-122"/>
                        </a:rPr>
                        <a:t>R1</a:t>
                      </a:r>
                      <a:endParaRPr lang="en-US" altLang="zh-CN"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25</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I/O-W</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00FF"/>
                          </a:solidFill>
                          <a:latin typeface="Times New Roman" panose="02020603050405020304" pitchFamily="18" charset="0"/>
                          <a:ea typeface="新宋体" panose="02010609030101010101" charset="-122"/>
                        </a:rPr>
                        <a:t>写（输出）</a:t>
                      </a:r>
                      <a:r>
                        <a:rPr lang="en-US" altLang="zh-CN" sz="2100" b="1" dirty="0">
                          <a:solidFill>
                            <a:srgbClr val="0000FF"/>
                          </a:solidFill>
                          <a:latin typeface="Times New Roman" panose="02020603050405020304" pitchFamily="18" charset="0"/>
                          <a:ea typeface="新宋体" panose="02010609030101010101" charset="-122"/>
                        </a:rPr>
                        <a:t>I/O</a:t>
                      </a:r>
                      <a:r>
                        <a:rPr lang="zh-CN" altLang="en-US" sz="2100" b="1" dirty="0">
                          <a:solidFill>
                            <a:srgbClr val="0000FF"/>
                          </a:solidFill>
                          <a:latin typeface="Times New Roman" panose="02020603050405020304" pitchFamily="18" charset="0"/>
                          <a:ea typeface="新宋体" panose="02010609030101010101" charset="-122"/>
                        </a:rPr>
                        <a:t>端口</a:t>
                      </a:r>
                      <a:endParaRPr lang="zh-CN" altLang="en-US" sz="2100" b="1" dirty="0">
                        <a:solidFill>
                          <a:srgbClr val="0000FF"/>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68338">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19</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B-R2</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chemeClr val="hlink"/>
                          </a:solidFill>
                          <a:latin typeface="Times New Roman" panose="02020603050405020304" pitchFamily="18" charset="0"/>
                          <a:ea typeface="新宋体" panose="02010609030101010101" charset="-122"/>
                        </a:rPr>
                        <a:t>总线数据打入</a:t>
                      </a:r>
                      <a:r>
                        <a:rPr lang="en-US" altLang="zh-CN" sz="2100" b="1" dirty="0">
                          <a:solidFill>
                            <a:schemeClr val="hlink"/>
                          </a:solidFill>
                          <a:latin typeface="Times New Roman" panose="02020603050405020304" pitchFamily="18" charset="0"/>
                          <a:ea typeface="新宋体" panose="02010609030101010101" charset="-122"/>
                        </a:rPr>
                        <a:t>R2</a:t>
                      </a:r>
                      <a:endParaRPr lang="en-US" altLang="zh-CN"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26</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I/O-W</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00FF"/>
                          </a:solidFill>
                          <a:latin typeface="Times New Roman" panose="02020603050405020304" pitchFamily="18" charset="0"/>
                          <a:ea typeface="新宋体" panose="02010609030101010101" charset="-122"/>
                        </a:rPr>
                        <a:t>读（输入）</a:t>
                      </a:r>
                      <a:r>
                        <a:rPr lang="en-US" altLang="zh-CN" sz="2100" b="1" dirty="0">
                          <a:solidFill>
                            <a:srgbClr val="0000FF"/>
                          </a:solidFill>
                          <a:latin typeface="Times New Roman" panose="02020603050405020304" pitchFamily="18" charset="0"/>
                          <a:ea typeface="新宋体" panose="02010609030101010101" charset="-122"/>
                        </a:rPr>
                        <a:t>I/O</a:t>
                      </a:r>
                      <a:r>
                        <a:rPr lang="zh-CN" altLang="en-US" sz="2100" b="1" dirty="0">
                          <a:solidFill>
                            <a:srgbClr val="0000FF"/>
                          </a:solidFill>
                          <a:latin typeface="Times New Roman" panose="02020603050405020304" pitchFamily="18" charset="0"/>
                          <a:ea typeface="新宋体" panose="02010609030101010101" charset="-122"/>
                        </a:rPr>
                        <a:t>端口</a:t>
                      </a:r>
                      <a:endParaRPr lang="zh-CN" altLang="en-US" sz="2100" b="1" dirty="0">
                        <a:solidFill>
                          <a:srgbClr val="0000FF"/>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20</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B-R3</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chemeClr val="hlink"/>
                          </a:solidFill>
                          <a:latin typeface="Times New Roman" panose="02020603050405020304" pitchFamily="18" charset="0"/>
                          <a:ea typeface="新宋体" panose="02010609030101010101" charset="-122"/>
                        </a:rPr>
                        <a:t>总线数据打入</a:t>
                      </a:r>
                      <a:r>
                        <a:rPr lang="en-US" altLang="zh-CN" sz="2100" b="1" dirty="0">
                          <a:solidFill>
                            <a:schemeClr val="hlink"/>
                          </a:solidFill>
                          <a:latin typeface="Times New Roman" panose="02020603050405020304" pitchFamily="18" charset="0"/>
                          <a:ea typeface="新宋体" panose="02010609030101010101" charset="-122"/>
                        </a:rPr>
                        <a:t>R3</a:t>
                      </a:r>
                      <a:endParaRPr lang="en-US" altLang="zh-CN"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27</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Ai</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端口地址线</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06425">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宋体" panose="02010600030101010101" pitchFamily="2" charset="-122"/>
                        </a:rPr>
                        <a:t>21</a:t>
                      </a:r>
                      <a:endParaRPr lang="en-US" altLang="zh-CN" sz="2100" b="1" dirty="0">
                        <a:solidFill>
                          <a:srgbClr val="0033CC"/>
                        </a:solidFill>
                        <a:latin typeface="Times New Roman" panose="02020603050405020304" pitchFamily="18" charset="0"/>
                        <a:ea typeface="宋体" panose="02010600030101010101" pitchFamily="2"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R0-B</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chemeClr val="hlink"/>
                          </a:solidFill>
                          <a:latin typeface="Times New Roman" panose="02020603050405020304" pitchFamily="18" charset="0"/>
                          <a:ea typeface="新宋体" panose="02010609030101010101" charset="-122"/>
                        </a:rPr>
                        <a:t>R0</a:t>
                      </a:r>
                      <a:r>
                        <a:rPr lang="zh-CN" altLang="en-US" sz="2100" b="1" dirty="0">
                          <a:solidFill>
                            <a:schemeClr val="hlink"/>
                          </a:solidFill>
                          <a:latin typeface="Times New Roman" panose="02020603050405020304" pitchFamily="18" charset="0"/>
                          <a:ea typeface="新宋体" panose="02010609030101010101" charset="-122"/>
                        </a:rPr>
                        <a:t>内容送总线</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28</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J1#</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指令译码器译码</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6"/>
          <p:cNvSpPr>
            <a:spLocks noGrp="1" noChangeArrowheads="1"/>
          </p:cNvSpPr>
          <p:nvPr>
            <p:ph type="sldNum" sz="quarter" idx="12"/>
          </p:nvPr>
        </p:nvSpPr>
        <p:spPr>
          <a:xfrm>
            <a:off x="6553200" y="6453188"/>
            <a:ext cx="1905000" cy="252412"/>
          </a:xfrm>
          <a:noFill/>
        </p:spPr>
        <p:txBody>
          <a:bodyPr/>
          <a:lstStyle/>
          <a:p>
            <a:fld id="{FDF08ECB-7460-4EE8-B28D-6A5F11152F47}" type="slidenum">
              <a:rPr lang="en-US" altLang="zh-CN"/>
            </a:fld>
            <a:endParaRPr lang="en-US" altLang="zh-CN"/>
          </a:p>
        </p:txBody>
      </p:sp>
      <p:sp>
        <p:nvSpPr>
          <p:cNvPr id="206850" name="Rectangle 2"/>
          <p:cNvSpPr>
            <a:spLocks noGrp="1" noChangeArrowheads="1"/>
          </p:cNvSpPr>
          <p:nvPr>
            <p:ph type="title"/>
          </p:nvPr>
        </p:nvSpPr>
        <p:spPr/>
        <p:txBody>
          <a:bodyPr/>
          <a:lstStyle/>
          <a:p>
            <a:pPr eaLnBrk="1" hangingPunct="1">
              <a:defRPr/>
            </a:pPr>
            <a:r>
              <a:rPr kumimoji="1" lang="zh-CN" altLang="en-US" sz="3600" b="1" smtClean="0">
                <a:solidFill>
                  <a:srgbClr val="6600CC"/>
                </a:solidFill>
                <a:effectLst>
                  <a:outerShdw blurRad="38100" dist="38100" dir="2700000" algn="tl">
                    <a:srgbClr val="C0C0C0"/>
                  </a:outerShdw>
                </a:effectLst>
              </a:rPr>
              <a:t>（五）微程序设计举例</a:t>
            </a:r>
            <a:endParaRPr kumimoji="1" lang="zh-CN" altLang="en-US" sz="3600" b="1" smtClean="0">
              <a:solidFill>
                <a:srgbClr val="6600CC"/>
              </a:solidFill>
              <a:effectLst>
                <a:outerShdw blurRad="38100" dist="38100" dir="2700000" algn="tl">
                  <a:srgbClr val="C0C0C0"/>
                </a:outerShdw>
              </a:effectLst>
            </a:endParaRPr>
          </a:p>
        </p:txBody>
      </p:sp>
      <p:sp>
        <p:nvSpPr>
          <p:cNvPr id="206851" name="Rectangle 3"/>
          <p:cNvSpPr>
            <a:spLocks noGrp="1" noChangeArrowheads="1"/>
          </p:cNvSpPr>
          <p:nvPr>
            <p:ph type="body" sz="half" idx="1"/>
          </p:nvPr>
        </p:nvSpPr>
        <p:spPr>
          <a:xfrm>
            <a:off x="611188" y="1196975"/>
            <a:ext cx="8064500" cy="4319588"/>
          </a:xfrm>
        </p:spPr>
        <p:txBody>
          <a:bodyPr/>
          <a:lstStyle/>
          <a:p>
            <a:pPr marL="609600" indent="-609600" eaLnBrk="1" hangingPunct="1">
              <a:spcBef>
                <a:spcPct val="0"/>
              </a:spcBef>
              <a:spcAft>
                <a:spcPct val="20000"/>
              </a:spcAft>
              <a:buFontTx/>
              <a:buBlip>
                <a:blip r:embed="rId1"/>
              </a:buBlip>
              <a:defRPr/>
            </a:pPr>
            <a:r>
              <a:rPr kumimoji="1" lang="zh-CN" altLang="en-US" b="1" smtClean="0">
                <a:solidFill>
                  <a:srgbClr val="0033CC"/>
                </a:solidFill>
                <a:effectLst>
                  <a:outerShdw blurRad="38100" dist="38100" dir="2700000" algn="tl">
                    <a:srgbClr val="C0C0C0"/>
                  </a:outerShdw>
                </a:effectLst>
              </a:rPr>
              <a:t>微程序设计步骤：</a:t>
            </a:r>
            <a:endParaRPr kumimoji="1" lang="zh-CN" altLang="en-US" b="1" smtClean="0">
              <a:solidFill>
                <a:srgbClr val="0033CC"/>
              </a:solidFill>
              <a:effectLst>
                <a:outerShdw blurRad="38100" dist="38100" dir="2700000" algn="tl">
                  <a:srgbClr val="C0C0C0"/>
                </a:outerShdw>
              </a:effectLst>
            </a:endParaRPr>
          </a:p>
          <a:p>
            <a:pPr marL="609600" indent="-609600" eaLnBrk="1" hangingPunct="1">
              <a:spcBef>
                <a:spcPct val="0"/>
              </a:spcBef>
              <a:spcAft>
                <a:spcPct val="20000"/>
              </a:spcAft>
              <a:buFont typeface="Wingdings" panose="05000000000000000000" pitchFamily="2" charset="2"/>
              <a:buAutoNum type="arabicParenR"/>
              <a:defRPr/>
            </a:pPr>
            <a:r>
              <a:rPr kumimoji="1" lang="zh-CN" altLang="en-US" sz="2800" b="1" smtClean="0">
                <a:solidFill>
                  <a:srgbClr val="0033CC"/>
                </a:solidFill>
                <a:effectLst>
                  <a:outerShdw blurRad="38100" dist="38100" dir="2700000" algn="tl">
                    <a:srgbClr val="C0C0C0"/>
                  </a:outerShdw>
                </a:effectLst>
              </a:rPr>
              <a:t>根据数据通路，</a:t>
            </a:r>
            <a:r>
              <a:rPr kumimoji="1" lang="zh-CN" altLang="en-US" sz="2800" b="1" smtClean="0">
                <a:solidFill>
                  <a:srgbClr val="CC0099"/>
                </a:solidFill>
                <a:effectLst>
                  <a:outerShdw blurRad="38100" dist="38100" dir="2700000" algn="tl">
                    <a:srgbClr val="C0C0C0"/>
                  </a:outerShdw>
                </a:effectLst>
              </a:rPr>
              <a:t>写出每条指令的执行过程</a:t>
            </a:r>
            <a:r>
              <a:rPr kumimoji="1" lang="zh-CN" altLang="en-US" sz="2800" b="1" smtClean="0">
                <a:solidFill>
                  <a:srgbClr val="0033CC"/>
                </a:solidFill>
                <a:effectLst>
                  <a:outerShdw blurRad="38100" dist="38100" dir="2700000" algn="tl">
                    <a:srgbClr val="C0C0C0"/>
                  </a:outerShdw>
                </a:effectLst>
              </a:rPr>
              <a:t>，画出微程序流程图。</a:t>
            </a:r>
            <a:endParaRPr kumimoji="1" lang="zh-CN" altLang="en-US" sz="2800" b="1" smtClean="0">
              <a:solidFill>
                <a:srgbClr val="0033CC"/>
              </a:solidFill>
              <a:effectLst>
                <a:outerShdw blurRad="38100" dist="38100" dir="2700000" algn="tl">
                  <a:srgbClr val="C0C0C0"/>
                </a:outerShdw>
              </a:effectLst>
            </a:endParaRPr>
          </a:p>
          <a:p>
            <a:pPr marL="609600" indent="-609600" eaLnBrk="1" hangingPunct="1">
              <a:spcBef>
                <a:spcPct val="0"/>
              </a:spcBef>
              <a:spcAft>
                <a:spcPct val="20000"/>
              </a:spcAft>
              <a:buFont typeface="Wingdings" panose="05000000000000000000" pitchFamily="2" charset="2"/>
              <a:buAutoNum type="arabicParenR"/>
              <a:defRPr/>
            </a:pPr>
            <a:r>
              <a:rPr kumimoji="1" lang="zh-CN" altLang="en-US" sz="2800" b="1" smtClean="0">
                <a:solidFill>
                  <a:srgbClr val="0033CC"/>
                </a:solidFill>
                <a:effectLst>
                  <a:outerShdw blurRad="38100" dist="38100" dir="2700000" algn="tl">
                    <a:srgbClr val="C0C0C0"/>
                  </a:outerShdw>
                </a:effectLst>
              </a:rPr>
              <a:t>写出每条微指令所</a:t>
            </a:r>
            <a:r>
              <a:rPr kumimoji="1" lang="zh-CN" altLang="en-US" sz="2800" b="1" smtClean="0">
                <a:solidFill>
                  <a:srgbClr val="CC0099"/>
                </a:solidFill>
                <a:effectLst>
                  <a:outerShdw blurRad="38100" dist="38100" dir="2700000" algn="tl">
                    <a:srgbClr val="C0C0C0"/>
                  </a:outerShdw>
                </a:effectLst>
              </a:rPr>
              <a:t>发出的微操作控制信号</a:t>
            </a:r>
            <a:r>
              <a:rPr kumimoji="1" lang="zh-CN" altLang="en-US" sz="2800" b="1" smtClean="0">
                <a:solidFill>
                  <a:srgbClr val="0033CC"/>
                </a:solidFill>
                <a:effectLst>
                  <a:outerShdw blurRad="38100" dist="38100" dir="2700000" algn="tl">
                    <a:srgbClr val="C0C0C0"/>
                  </a:outerShdw>
                </a:effectLst>
              </a:rPr>
              <a:t>。</a:t>
            </a:r>
            <a:endParaRPr kumimoji="1" lang="zh-CN" altLang="en-US" sz="2800" b="1" smtClean="0">
              <a:solidFill>
                <a:srgbClr val="0033CC"/>
              </a:solidFill>
              <a:effectLst>
                <a:outerShdw blurRad="38100" dist="38100" dir="2700000" algn="tl">
                  <a:srgbClr val="C0C0C0"/>
                </a:outerShdw>
              </a:effectLst>
            </a:endParaRPr>
          </a:p>
          <a:p>
            <a:pPr marL="609600" indent="-609600" eaLnBrk="1" hangingPunct="1">
              <a:spcBef>
                <a:spcPct val="0"/>
              </a:spcBef>
              <a:spcAft>
                <a:spcPct val="20000"/>
              </a:spcAft>
              <a:buFont typeface="Wingdings" panose="05000000000000000000" pitchFamily="2" charset="2"/>
              <a:buAutoNum type="arabicParenR"/>
              <a:defRPr/>
            </a:pPr>
            <a:r>
              <a:rPr kumimoji="1" lang="zh-CN" altLang="en-US" sz="2800" b="1" smtClean="0">
                <a:solidFill>
                  <a:srgbClr val="0033CC"/>
                </a:solidFill>
                <a:effectLst>
                  <a:outerShdw blurRad="38100" dist="38100" dir="2700000" algn="tl">
                    <a:srgbClr val="C0C0C0"/>
                  </a:outerShdw>
                </a:effectLst>
              </a:rPr>
              <a:t>按照微指令格式，</a:t>
            </a:r>
            <a:r>
              <a:rPr kumimoji="1" lang="zh-CN" altLang="en-US" sz="2800" b="1" smtClean="0">
                <a:solidFill>
                  <a:srgbClr val="CC0099"/>
                </a:solidFill>
                <a:effectLst>
                  <a:outerShdw blurRad="38100" dist="38100" dir="2700000" algn="tl">
                    <a:srgbClr val="C0C0C0"/>
                  </a:outerShdw>
                </a:effectLst>
              </a:rPr>
              <a:t>编写每条微指令的代码</a:t>
            </a:r>
            <a:r>
              <a:rPr kumimoji="1" lang="zh-CN" altLang="en-US" sz="2800" b="1" smtClean="0">
                <a:solidFill>
                  <a:srgbClr val="0033CC"/>
                </a:solidFill>
                <a:effectLst>
                  <a:outerShdw blurRad="38100" dist="38100" dir="2700000" algn="tl">
                    <a:srgbClr val="C0C0C0"/>
                  </a:outerShdw>
                </a:effectLst>
              </a:rPr>
              <a:t>。</a:t>
            </a:r>
            <a:endParaRPr kumimoji="1" lang="zh-CN" altLang="en-US" sz="2800" b="1" smtClean="0">
              <a:solidFill>
                <a:srgbClr val="0033CC"/>
              </a:solidFill>
              <a:effectLst>
                <a:outerShdw blurRad="38100" dist="38100" dir="2700000" algn="tl">
                  <a:srgbClr val="C0C0C0"/>
                </a:outerShdw>
              </a:effectLst>
            </a:endParaRPr>
          </a:p>
          <a:p>
            <a:pPr marL="609600" indent="-609600" eaLnBrk="1" hangingPunct="1">
              <a:spcBef>
                <a:spcPct val="0"/>
              </a:spcBef>
              <a:spcAft>
                <a:spcPct val="20000"/>
              </a:spcAft>
              <a:buFont typeface="Wingdings" panose="05000000000000000000" pitchFamily="2" charset="2"/>
              <a:buAutoNum type="arabicParenR"/>
              <a:defRPr/>
            </a:pPr>
            <a:r>
              <a:rPr kumimoji="1" lang="zh-CN" altLang="en-US" sz="2800" b="1" smtClean="0">
                <a:solidFill>
                  <a:srgbClr val="0033CC"/>
                </a:solidFill>
                <a:effectLst>
                  <a:outerShdw blurRad="38100" dist="38100" dir="2700000" algn="tl">
                    <a:srgbClr val="C0C0C0"/>
                  </a:outerShdw>
                </a:effectLst>
              </a:rPr>
              <a:t>对照指令的执行流程图，</a:t>
            </a:r>
            <a:r>
              <a:rPr kumimoji="1" lang="zh-CN" altLang="en-US" sz="2800" b="1" smtClean="0">
                <a:solidFill>
                  <a:srgbClr val="CC0099"/>
                </a:solidFill>
                <a:effectLst>
                  <a:outerShdw blurRad="38100" dist="38100" dir="2700000" algn="tl">
                    <a:srgbClr val="C0C0C0"/>
                  </a:outerShdw>
                </a:effectLst>
              </a:rPr>
              <a:t>分配微指令的地址</a:t>
            </a:r>
            <a:endParaRPr kumimoji="1" lang="zh-CN" altLang="en-US" sz="2800" b="1" smtClean="0">
              <a:solidFill>
                <a:srgbClr val="CC0099"/>
              </a:solidFill>
              <a:effectLst>
                <a:outerShdw blurRad="38100" dist="38100" dir="2700000" algn="tl">
                  <a:srgbClr val="C0C0C0"/>
                </a:outerShdw>
              </a:effectLst>
            </a:endParaRPr>
          </a:p>
          <a:p>
            <a:pPr marL="609600" indent="-609600" eaLnBrk="1" hangingPunct="1">
              <a:spcBef>
                <a:spcPct val="0"/>
              </a:spcBef>
              <a:spcAft>
                <a:spcPct val="20000"/>
              </a:spcAft>
              <a:buFont typeface="Wingdings" panose="05000000000000000000" pitchFamily="2" charset="2"/>
              <a:buAutoNum type="arabicParenR"/>
              <a:defRPr/>
            </a:pPr>
            <a:r>
              <a:rPr kumimoji="1" lang="zh-CN" altLang="en-US" sz="2800" b="1" smtClean="0">
                <a:solidFill>
                  <a:srgbClr val="0033CC"/>
                </a:solidFill>
                <a:effectLst>
                  <a:outerShdw blurRad="38100" dist="38100" dir="2700000" algn="tl">
                    <a:srgbClr val="C0C0C0"/>
                  </a:outerShdw>
                </a:effectLst>
              </a:rPr>
              <a:t>将写好的微指令按分配好的微地址</a:t>
            </a:r>
            <a:r>
              <a:rPr kumimoji="1" lang="zh-CN" altLang="en-US" sz="2800" b="1" smtClean="0">
                <a:solidFill>
                  <a:srgbClr val="CC0099"/>
                </a:solidFill>
                <a:effectLst>
                  <a:outerShdw blurRad="38100" dist="38100" dir="2700000" algn="tl">
                    <a:srgbClr val="C0C0C0"/>
                  </a:outerShdw>
                </a:effectLst>
              </a:rPr>
              <a:t>装入控制存储器</a:t>
            </a:r>
            <a:r>
              <a:rPr kumimoji="1" lang="zh-CN" altLang="en-US" sz="2800" b="1" smtClean="0">
                <a:solidFill>
                  <a:srgbClr val="0033CC"/>
                </a:solidFill>
                <a:effectLst>
                  <a:outerShdw blurRad="38100" dist="38100" dir="2700000" algn="tl">
                    <a:srgbClr val="C0C0C0"/>
                  </a:outerShdw>
                </a:effectLst>
              </a:rPr>
              <a:t>。</a:t>
            </a:r>
            <a:endParaRPr kumimoji="1" lang="zh-CN" altLang="en-US" sz="2800" b="1" smtClean="0">
              <a:solidFill>
                <a:srgbClr val="0033CC"/>
              </a:solidFill>
              <a:effectLst>
                <a:outerShdw blurRad="38100" dist="38100" dir="2700000" algn="tl">
                  <a:srgbClr val="C0C0C0"/>
                </a:outerShdw>
              </a:effectLs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6"/>
          <p:cNvSpPr>
            <a:spLocks noGrp="1" noChangeArrowheads="1"/>
          </p:cNvSpPr>
          <p:nvPr>
            <p:ph type="sldNum" sz="quarter" idx="12"/>
          </p:nvPr>
        </p:nvSpPr>
        <p:spPr>
          <a:xfrm>
            <a:off x="6553200" y="6453188"/>
            <a:ext cx="1905000" cy="252412"/>
          </a:xfrm>
          <a:noFill/>
        </p:spPr>
        <p:txBody>
          <a:bodyPr/>
          <a:lstStyle/>
          <a:p>
            <a:fld id="{713CDA32-FB9E-4E5F-8DAD-6BD228F25EF8}" type="slidenum">
              <a:rPr lang="en-US" altLang="zh-CN"/>
            </a:fld>
            <a:endParaRPr lang="en-US" altLang="zh-CN"/>
          </a:p>
        </p:txBody>
      </p:sp>
      <p:sp>
        <p:nvSpPr>
          <p:cNvPr id="233474" name="Rectangle 2"/>
          <p:cNvSpPr>
            <a:spLocks noGrp="1" noChangeArrowheads="1"/>
          </p:cNvSpPr>
          <p:nvPr>
            <p:ph type="title"/>
          </p:nvPr>
        </p:nvSpPr>
        <p:spPr/>
        <p:txBody>
          <a:bodyPr/>
          <a:lstStyle/>
          <a:p>
            <a:pPr eaLnBrk="1" hangingPunct="1">
              <a:defRPr/>
            </a:pPr>
            <a:r>
              <a:rPr kumimoji="1" lang="zh-CN" altLang="en-US" sz="3600" b="1" smtClean="0">
                <a:solidFill>
                  <a:srgbClr val="6600CC"/>
                </a:solidFill>
                <a:effectLst>
                  <a:outerShdw blurRad="38100" dist="38100" dir="2700000" algn="tl">
                    <a:srgbClr val="C0C0C0"/>
                  </a:outerShdw>
                </a:effectLst>
              </a:rPr>
              <a:t>（五）微程序设计举例</a:t>
            </a:r>
            <a:endParaRPr kumimoji="1" lang="zh-CN" altLang="en-US" sz="3600" b="1" smtClean="0">
              <a:solidFill>
                <a:srgbClr val="6600CC"/>
              </a:solidFill>
              <a:effectLst>
                <a:outerShdw blurRad="38100" dist="38100" dir="2700000" algn="tl">
                  <a:srgbClr val="C0C0C0"/>
                </a:outerShdw>
              </a:effectLst>
            </a:endParaRPr>
          </a:p>
        </p:txBody>
      </p:sp>
      <p:sp>
        <p:nvSpPr>
          <p:cNvPr id="233475" name="Rectangle 3"/>
          <p:cNvSpPr>
            <a:spLocks noGrp="1" noChangeArrowheads="1"/>
          </p:cNvSpPr>
          <p:nvPr>
            <p:ph type="body" sz="half" idx="1"/>
          </p:nvPr>
        </p:nvSpPr>
        <p:spPr>
          <a:xfrm>
            <a:off x="611188" y="1196975"/>
            <a:ext cx="7921625" cy="719138"/>
          </a:xfrm>
        </p:spPr>
        <p:txBody>
          <a:bodyPr/>
          <a:lstStyle/>
          <a:p>
            <a:pPr eaLnBrk="1" hangingPunct="1">
              <a:lnSpc>
                <a:spcPct val="90000"/>
              </a:lnSpc>
              <a:spcBef>
                <a:spcPct val="0"/>
              </a:spcBef>
              <a:spcAft>
                <a:spcPct val="20000"/>
              </a:spcAft>
              <a:buFontTx/>
              <a:buBlip>
                <a:blip r:embed="rId1"/>
              </a:buBlip>
              <a:defRPr/>
            </a:pPr>
            <a:r>
              <a:rPr kumimoji="1" lang="zh-CN" altLang="en-US" b="1" smtClean="0">
                <a:solidFill>
                  <a:srgbClr val="0033CC"/>
                </a:solidFill>
                <a:effectLst>
                  <a:outerShdw blurRad="38100" dist="38100" dir="2700000" algn="tl">
                    <a:srgbClr val="C0C0C0"/>
                  </a:outerShdw>
                </a:effectLst>
              </a:rPr>
              <a:t>假设存放在存储器中的二条指令内容为：</a:t>
            </a:r>
            <a:endParaRPr kumimoji="1" lang="zh-CN" altLang="en-US" b="1" smtClean="0">
              <a:solidFill>
                <a:srgbClr val="0033CC"/>
              </a:solidFill>
              <a:effectLst>
                <a:outerShdw blurRad="38100" dist="38100" dir="2700000" algn="tl">
                  <a:srgbClr val="C0C0C0"/>
                </a:outerShdw>
              </a:effectLst>
            </a:endParaRPr>
          </a:p>
        </p:txBody>
      </p:sp>
      <p:graphicFrame>
        <p:nvGraphicFramePr>
          <p:cNvPr id="31749" name="文本占位符 31748"/>
          <p:cNvGraphicFramePr>
            <a:graphicFrameLocks noGrp="1"/>
          </p:cNvGraphicFramePr>
          <p:nvPr>
            <p:ph type="body" sz="half" idx="1"/>
          </p:nvPr>
        </p:nvGraphicFramePr>
        <p:xfrm>
          <a:off x="539750" y="1916113"/>
          <a:ext cx="7991475" cy="2887663"/>
        </p:xfrm>
        <a:graphic>
          <a:graphicData uri="http://schemas.openxmlformats.org/drawingml/2006/table">
            <a:tbl>
              <a:tblPr/>
              <a:tblGrid>
                <a:gridCol w="990600"/>
                <a:gridCol w="3328988"/>
                <a:gridCol w="1612900"/>
                <a:gridCol w="2058987"/>
              </a:tblGrid>
              <a:tr h="936625">
                <a:tc>
                  <a:txBody>
                    <a:bodyPr/>
                    <a:lstStyle/>
                    <a:p>
                      <a:pPr lvl="0" algn="ctr" eaLnBrk="1" hangingPunct="1">
                        <a:lnSpc>
                          <a:spcPct val="90000"/>
                        </a:lnSpc>
                        <a:spcAft>
                          <a:spcPct val="20000"/>
                        </a:spcAft>
                        <a:buNone/>
                      </a:pPr>
                      <a:r>
                        <a:rPr lang="zh-CN" altLang="en-US" sz="28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rPr>
                        <a:t>地址</a:t>
                      </a:r>
                      <a:endParaRPr lang="zh-CN" altLang="en-US" sz="28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8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rPr>
                        <a:t>机器码</a:t>
                      </a:r>
                      <a:endParaRPr lang="zh-CN" altLang="en-US" sz="28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8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rPr>
                        <a:t>助记符</a:t>
                      </a:r>
                      <a:endParaRPr lang="zh-CN" altLang="en-US" sz="28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8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rPr>
                        <a:t>功能</a:t>
                      </a:r>
                      <a:endParaRPr lang="zh-CN" altLang="en-US" sz="28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r>
              <a:tr h="503238">
                <a:tc>
                  <a:txBody>
                    <a:bodyPr/>
                    <a:lstStyle/>
                    <a:p>
                      <a:pPr lvl="0" algn="ctr" eaLnBrk="1" hangingPunct="1">
                        <a:lnSpc>
                          <a:spcPct val="90000"/>
                        </a:lnSpc>
                        <a:spcAft>
                          <a:spcPct val="20000"/>
                        </a:spcAft>
                        <a:buNone/>
                      </a:pPr>
                      <a:r>
                        <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rPr>
                        <a:t>04H</a:t>
                      </a:r>
                      <a:endPar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eaLnBrk="1" hangingPunct="1">
                        <a:lnSpc>
                          <a:spcPct val="90000"/>
                        </a:lnSpc>
                        <a:spcAft>
                          <a:spcPct val="20000"/>
                        </a:spcAft>
                        <a:buNone/>
                      </a:pPr>
                      <a:r>
                        <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rPr>
                        <a:t>0101 0000</a:t>
                      </a:r>
                      <a:endPar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rowSpan="2">
                  <a:txBody>
                    <a:bodyPr/>
                    <a:lstStyle/>
                    <a:p>
                      <a:pPr lvl="0" algn="ctr" eaLnBrk="1" hangingPunct="1">
                        <a:lnSpc>
                          <a:spcPct val="90000"/>
                        </a:lnSpc>
                        <a:spcAft>
                          <a:spcPct val="20000"/>
                        </a:spcAft>
                        <a:buNone/>
                      </a:pPr>
                      <a:r>
                        <a:rPr lang="en-US" altLang="zh-CN" sz="24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rPr>
                        <a:t>ADD R</a:t>
                      </a:r>
                      <a:r>
                        <a:rPr lang="en-US" altLang="zh-CN" sz="2400" b="1" baseline="-30000"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rPr>
                        <a:t>0</a:t>
                      </a:r>
                      <a:r>
                        <a:rPr lang="en-US" altLang="zh-CN" sz="24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rPr>
                        <a:t>, 06H</a:t>
                      </a:r>
                      <a:endParaRPr lang="en-US" altLang="zh-CN" sz="24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rowSpan="2">
                  <a:txBody>
                    <a:bodyPr/>
                    <a:lstStyle/>
                    <a:p>
                      <a:pPr lvl="0" algn="ctr" eaLnBrk="1" hangingPunct="1">
                        <a:lnSpc>
                          <a:spcPct val="90000"/>
                        </a:lnSpc>
                        <a:spcAft>
                          <a:spcPct val="20000"/>
                        </a:spcAft>
                        <a:buNone/>
                      </a:pPr>
                      <a:r>
                        <a:rPr lang="en-US" altLang="zh-CN" sz="2400" b="1" dirty="0">
                          <a:solidFill>
                            <a:srgbClr val="006600"/>
                          </a:solidFill>
                          <a:effectLst>
                            <a:outerShdw blurRad="38100" dist="38100" dir="2700000">
                              <a:srgbClr val="000000"/>
                            </a:outerShdw>
                          </a:effectLst>
                          <a:latin typeface="Times New Roman" panose="02020603050405020304" pitchFamily="18" charset="0"/>
                          <a:ea typeface="新宋体" panose="02010609030101010101" charset="-122"/>
                        </a:rPr>
                        <a:t>(R</a:t>
                      </a:r>
                      <a:r>
                        <a:rPr lang="en-US" altLang="zh-CN" sz="2400" b="1" baseline="-25000" dirty="0">
                          <a:solidFill>
                            <a:srgbClr val="006600"/>
                          </a:solidFill>
                          <a:effectLst>
                            <a:outerShdw blurRad="38100" dist="38100" dir="2700000">
                              <a:srgbClr val="000000"/>
                            </a:outerShdw>
                          </a:effectLst>
                          <a:latin typeface="Times New Roman" panose="02020603050405020304" pitchFamily="18" charset="0"/>
                          <a:ea typeface="新宋体" panose="02010609030101010101" charset="-122"/>
                        </a:rPr>
                        <a:t>0</a:t>
                      </a:r>
                      <a:r>
                        <a:rPr lang="en-US" altLang="zh-CN" sz="2400" b="1" dirty="0">
                          <a:solidFill>
                            <a:srgbClr val="006600"/>
                          </a:solidFill>
                          <a:effectLst>
                            <a:outerShdw blurRad="38100" dist="38100" dir="2700000">
                              <a:srgbClr val="000000"/>
                            </a:outerShdw>
                          </a:effectLst>
                          <a:latin typeface="Times New Roman" panose="02020603050405020304" pitchFamily="18" charset="0"/>
                          <a:ea typeface="新宋体" panose="02010609030101010101" charset="-122"/>
                        </a:rPr>
                        <a:t>)+06H</a:t>
                      </a:r>
                      <a:r>
                        <a:rPr lang="en-US" altLang="zh-CN" sz="2400" b="1" dirty="0">
                          <a:solidFill>
                            <a:srgbClr val="006600"/>
                          </a:solidFill>
                          <a:effectLst>
                            <a:outerShdw blurRad="38100" dist="38100" dir="2700000">
                              <a:srgbClr val="000000"/>
                            </a:outerShdw>
                          </a:effectLst>
                          <a:latin typeface="Times New Roman" panose="02020603050405020304" pitchFamily="18" charset="0"/>
                          <a:ea typeface="新宋体" panose="02010609030101010101" charset="-122"/>
                          <a:sym typeface="Wingdings" panose="05000000000000000000" pitchFamily="2" charset="2"/>
                        </a:rPr>
                        <a:t>R</a:t>
                      </a:r>
                      <a:r>
                        <a:rPr lang="en-US" altLang="zh-CN" sz="2400" b="1" baseline="-25000" dirty="0">
                          <a:solidFill>
                            <a:srgbClr val="006600"/>
                          </a:solidFill>
                          <a:effectLst>
                            <a:outerShdw blurRad="38100" dist="38100" dir="2700000">
                              <a:srgbClr val="000000"/>
                            </a:outerShdw>
                          </a:effectLst>
                          <a:latin typeface="Times New Roman" panose="02020603050405020304" pitchFamily="18" charset="0"/>
                          <a:ea typeface="新宋体" panose="02010609030101010101" charset="-122"/>
                          <a:sym typeface="Wingdings" panose="05000000000000000000" pitchFamily="2" charset="2"/>
                        </a:rPr>
                        <a:t>0</a:t>
                      </a:r>
                      <a:endParaRPr lang="en-US" altLang="zh-CN" sz="2400" b="1" baseline="-25000" dirty="0">
                        <a:solidFill>
                          <a:srgbClr val="006600"/>
                        </a:solidFill>
                        <a:effectLst>
                          <a:outerShdw blurRad="38100" dist="38100" dir="2700000">
                            <a:srgbClr val="000000"/>
                          </a:outerShdw>
                        </a:effectLst>
                        <a:latin typeface="Times New Roman" panose="02020603050405020304" pitchFamily="18" charset="0"/>
                        <a:ea typeface="新宋体" panose="02010609030101010101" charset="-122"/>
                        <a:sym typeface="Wingdings" panose="05000000000000000000" pitchFamily="2" charset="2"/>
                      </a:endParaRPr>
                    </a:p>
                  </a:txBody>
                  <a:tcPr marL="39600" marR="39600" marT="39600" marB="396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r>
              <a:tr h="471487">
                <a:tc>
                  <a:txBody>
                    <a:bodyPr/>
                    <a:lstStyle/>
                    <a:p>
                      <a:pPr lvl="0" algn="ctr" eaLnBrk="1" hangingPunct="1">
                        <a:lnSpc>
                          <a:spcPct val="90000"/>
                        </a:lnSpc>
                        <a:spcAft>
                          <a:spcPct val="20000"/>
                        </a:spcAft>
                        <a:buNone/>
                      </a:pPr>
                      <a:r>
                        <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rPr>
                        <a:t>05H</a:t>
                      </a:r>
                      <a:endPar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eaLnBrk="1" hangingPunct="1">
                        <a:lnSpc>
                          <a:spcPct val="90000"/>
                        </a:lnSpc>
                        <a:spcAft>
                          <a:spcPct val="20000"/>
                        </a:spcAft>
                        <a:buNone/>
                      </a:pPr>
                      <a:r>
                        <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rPr>
                        <a:t>0000 0110</a:t>
                      </a:r>
                      <a:r>
                        <a:rPr lang="zh-CN" altLang="en-US"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rPr>
                        <a:t>（立即数）</a:t>
                      </a:r>
                      <a:endParaRPr lang="zh-CN" altLang="en-US"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504825">
                <a:tc>
                  <a:txBody>
                    <a:bodyPr/>
                    <a:lstStyle/>
                    <a:p>
                      <a:pPr lvl="0" algn="ctr" eaLnBrk="1" hangingPunct="1">
                        <a:lnSpc>
                          <a:spcPct val="90000"/>
                        </a:lnSpc>
                        <a:spcAft>
                          <a:spcPct val="20000"/>
                        </a:spcAft>
                        <a:buNone/>
                      </a:pPr>
                      <a:r>
                        <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rPr>
                        <a:t>06H</a:t>
                      </a:r>
                      <a:endPar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eaLnBrk="1" hangingPunct="1">
                        <a:lnSpc>
                          <a:spcPct val="90000"/>
                        </a:lnSpc>
                        <a:spcAft>
                          <a:spcPct val="20000"/>
                        </a:spcAft>
                        <a:buNone/>
                      </a:pPr>
                      <a:r>
                        <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rPr>
                        <a:t>1000 0000</a:t>
                      </a:r>
                      <a:endPar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rowSpan="2">
                  <a:txBody>
                    <a:bodyPr/>
                    <a:lstStyle/>
                    <a:p>
                      <a:pPr lvl="0" algn="ctr" eaLnBrk="1" hangingPunct="1">
                        <a:lnSpc>
                          <a:spcPct val="90000"/>
                        </a:lnSpc>
                        <a:spcAft>
                          <a:spcPct val="20000"/>
                        </a:spcAft>
                        <a:buNone/>
                      </a:pPr>
                      <a:r>
                        <a:rPr lang="en-US" altLang="zh-CN" sz="24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rPr>
                        <a:t>JMP 04H</a:t>
                      </a:r>
                      <a:endParaRPr lang="en-US" altLang="zh-CN" sz="2400" b="1" dirty="0">
                        <a:solidFill>
                          <a:srgbClr val="A50021"/>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rowSpan="2">
                  <a:txBody>
                    <a:bodyPr/>
                    <a:lstStyle/>
                    <a:p>
                      <a:pPr lvl="0" algn="ctr" eaLnBrk="1" hangingPunct="1">
                        <a:lnSpc>
                          <a:spcPct val="90000"/>
                        </a:lnSpc>
                        <a:spcAft>
                          <a:spcPct val="20000"/>
                        </a:spcAft>
                        <a:buNone/>
                      </a:pPr>
                      <a:r>
                        <a:rPr lang="en-US" altLang="zh-CN" sz="2400" b="1" dirty="0">
                          <a:solidFill>
                            <a:srgbClr val="006600"/>
                          </a:solidFill>
                          <a:effectLst>
                            <a:outerShdw blurRad="38100" dist="38100" dir="2700000">
                              <a:srgbClr val="000000"/>
                            </a:outerShdw>
                          </a:effectLst>
                          <a:latin typeface="Times New Roman" panose="02020603050405020304" pitchFamily="18" charset="0"/>
                          <a:ea typeface="新宋体" panose="02010609030101010101" charset="-122"/>
                        </a:rPr>
                        <a:t>04H</a:t>
                      </a:r>
                      <a:r>
                        <a:rPr lang="en-US" altLang="zh-CN" sz="2400" b="1" dirty="0">
                          <a:solidFill>
                            <a:srgbClr val="006600"/>
                          </a:solidFill>
                          <a:effectLst>
                            <a:outerShdw blurRad="38100" dist="38100" dir="2700000">
                              <a:srgbClr val="000000"/>
                            </a:outerShdw>
                          </a:effectLst>
                          <a:latin typeface="Times New Roman" panose="02020603050405020304" pitchFamily="18" charset="0"/>
                          <a:ea typeface="新宋体" panose="02010609030101010101" charset="-122"/>
                          <a:sym typeface="Wingdings" panose="05000000000000000000" pitchFamily="2" charset="2"/>
                        </a:rPr>
                        <a:t>PC</a:t>
                      </a:r>
                      <a:endParaRPr lang="en-US" altLang="zh-CN" sz="2400" b="1" dirty="0">
                        <a:solidFill>
                          <a:srgbClr val="006600"/>
                        </a:solidFill>
                        <a:effectLst>
                          <a:outerShdw blurRad="38100" dist="38100" dir="2700000">
                            <a:srgbClr val="000000"/>
                          </a:outerShdw>
                        </a:effectLst>
                        <a:latin typeface="Times New Roman" panose="02020603050405020304" pitchFamily="18" charset="0"/>
                        <a:ea typeface="新宋体" panose="02010609030101010101" charset="-122"/>
                        <a:sym typeface="Wingdings" panose="05000000000000000000" pitchFamily="2" charset="2"/>
                      </a:endParaRPr>
                    </a:p>
                  </a:txBody>
                  <a:tcPr marL="39600" marR="39600" marT="39600" marB="396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r>
              <a:tr h="471488">
                <a:tc>
                  <a:txBody>
                    <a:bodyPr/>
                    <a:lstStyle/>
                    <a:p>
                      <a:pPr lvl="0" algn="ctr" eaLnBrk="1" hangingPunct="1">
                        <a:lnSpc>
                          <a:spcPct val="90000"/>
                        </a:lnSpc>
                        <a:spcAft>
                          <a:spcPct val="20000"/>
                        </a:spcAft>
                        <a:buNone/>
                      </a:pPr>
                      <a:r>
                        <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rPr>
                        <a:t>07H</a:t>
                      </a:r>
                      <a:endPar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eaLnBrk="1" hangingPunct="1">
                        <a:lnSpc>
                          <a:spcPct val="90000"/>
                        </a:lnSpc>
                        <a:spcAft>
                          <a:spcPct val="20000"/>
                        </a:spcAft>
                        <a:buNone/>
                      </a:pPr>
                      <a:r>
                        <a:rPr lang="en-US" altLang="zh-CN"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rPr>
                        <a:t>0000 0100</a:t>
                      </a:r>
                      <a:r>
                        <a:rPr lang="zh-CN" altLang="en-US"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rPr>
                        <a:t>（转移地址）</a:t>
                      </a:r>
                      <a:endParaRPr lang="zh-CN" altLang="en-US" sz="2400" b="1" dirty="0">
                        <a:solidFill>
                          <a:srgbClr val="0033CC"/>
                        </a:solidFill>
                        <a:effectLst>
                          <a:outerShdw blurRad="38100" dist="38100" dir="2700000">
                            <a:srgbClr val="000000"/>
                          </a:outerShdw>
                        </a:effectLst>
                        <a:latin typeface="Times New Roman" panose="02020603050405020304" pitchFamily="18" charset="0"/>
                        <a:ea typeface="新宋体" panose="02010609030101010101" charset="-122"/>
                      </a:endParaRPr>
                    </a:p>
                  </a:txBody>
                  <a:tcPr marL="39600" marR="39600" marT="39600" marB="396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749"/>
                                        </p:tgtEl>
                                        <p:attrNameLst>
                                          <p:attrName>style.visibility</p:attrName>
                                        </p:attrNameLst>
                                      </p:cBhvr>
                                      <p:to>
                                        <p:strVal val="visible"/>
                                      </p:to>
                                    </p:set>
                                    <p:anim calcmode="lin" valueType="num">
                                      <p:cBhvr>
                                        <p:cTn id="7" dur="500" fill="hold"/>
                                        <p:tgtEl>
                                          <p:spTgt spid="31749"/>
                                        </p:tgtEl>
                                        <p:attrNameLst>
                                          <p:attrName>ppt_x</p:attrName>
                                        </p:attrNameLst>
                                      </p:cBhvr>
                                      <p:tavLst>
                                        <p:tav tm="0">
                                          <p:val>
                                            <p:strVal val="0-#ppt_w/2"/>
                                          </p:val>
                                        </p:tav>
                                        <p:tav tm="100000">
                                          <p:val>
                                            <p:strVal val="#ppt_x"/>
                                          </p:val>
                                        </p:tav>
                                      </p:tavLst>
                                    </p:anim>
                                    <p:anim calcmode="lin" valueType="num">
                                      <p:cBhvr>
                                        <p:cTn id="8" dur="500" fill="hold"/>
                                        <p:tgtEl>
                                          <p:spTgt spid="3174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5"/>
          <p:cNvSpPr>
            <a:spLocks noGrp="1" noChangeArrowheads="1"/>
          </p:cNvSpPr>
          <p:nvPr>
            <p:ph type="sldNum" sz="quarter" idx="12"/>
          </p:nvPr>
        </p:nvSpPr>
        <p:spPr>
          <a:xfrm>
            <a:off x="6553200" y="6453188"/>
            <a:ext cx="1905000" cy="252412"/>
          </a:xfrm>
          <a:noFill/>
        </p:spPr>
        <p:txBody>
          <a:bodyPr/>
          <a:lstStyle/>
          <a:p>
            <a:fld id="{4BBE2934-13C6-412C-B415-83BF81A4F2F9}" type="slidenum">
              <a:rPr lang="en-US" altLang="zh-CN"/>
            </a:fld>
            <a:endParaRPr lang="en-US" altLang="zh-CN"/>
          </a:p>
        </p:txBody>
      </p:sp>
      <p:sp>
        <p:nvSpPr>
          <p:cNvPr id="209606" name="Rectangle 1734"/>
          <p:cNvSpPr>
            <a:spLocks noGrp="1" noChangeArrowheads="1"/>
          </p:cNvSpPr>
          <p:nvPr>
            <p:ph type="title"/>
          </p:nvPr>
        </p:nvSpPr>
        <p:spPr/>
        <p:txBody>
          <a:bodyPr/>
          <a:lstStyle/>
          <a:p>
            <a:pPr eaLnBrk="1" hangingPunct="1">
              <a:defRPr/>
            </a:pPr>
            <a:r>
              <a:rPr kumimoji="1" lang="en-US" altLang="zh-CN" sz="3600" b="1" smtClean="0">
                <a:solidFill>
                  <a:srgbClr val="A50021"/>
                </a:solidFill>
                <a:effectLst>
                  <a:outerShdw blurRad="38100" dist="38100" dir="2700000" algn="tl">
                    <a:srgbClr val="C0C0C0"/>
                  </a:outerShdw>
                </a:effectLst>
              </a:rPr>
              <a:t>1</a:t>
            </a:r>
            <a:r>
              <a:rPr kumimoji="1" lang="zh-CN" altLang="en-US" sz="3600" b="1" smtClean="0">
                <a:solidFill>
                  <a:srgbClr val="A50021"/>
                </a:solidFill>
                <a:effectLst>
                  <a:outerShdw blurRad="38100" dist="38100" dir="2700000" algn="tl">
                    <a:srgbClr val="C0C0C0"/>
                  </a:outerShdw>
                </a:effectLst>
              </a:rPr>
              <a:t>、指令执行过程</a:t>
            </a:r>
            <a:endParaRPr kumimoji="1" lang="zh-CN" altLang="en-US" sz="3600" b="1" smtClean="0">
              <a:solidFill>
                <a:srgbClr val="A50021"/>
              </a:solidFill>
              <a:effectLst>
                <a:outerShdw blurRad="38100" dist="38100" dir="2700000" algn="tl">
                  <a:srgbClr val="C0C0C0"/>
                </a:outerShdw>
              </a:effectLst>
            </a:endParaRPr>
          </a:p>
        </p:txBody>
      </p:sp>
      <p:sp>
        <p:nvSpPr>
          <p:cNvPr id="209607" name="Rectangle 1735"/>
          <p:cNvSpPr>
            <a:spLocks noGrp="1" noChangeArrowheads="1"/>
          </p:cNvSpPr>
          <p:nvPr>
            <p:ph idx="1"/>
          </p:nvPr>
        </p:nvSpPr>
        <p:spPr/>
        <p:txBody>
          <a:bodyPr/>
          <a:lstStyle/>
          <a:p>
            <a:pPr eaLnBrk="1" hangingPunct="1">
              <a:spcBef>
                <a:spcPct val="0"/>
              </a:spcBef>
              <a:spcAft>
                <a:spcPct val="20000"/>
              </a:spcAft>
              <a:buFontTx/>
              <a:buBlip>
                <a:blip r:embed="rId1"/>
              </a:buBlip>
              <a:defRPr/>
            </a:pPr>
            <a:r>
              <a:rPr kumimoji="1" lang="en-US" altLang="zh-CN" sz="2800" b="1" smtClean="0">
                <a:solidFill>
                  <a:srgbClr val="A50021"/>
                </a:solidFill>
                <a:effectLst>
                  <a:outerShdw blurRad="38100" dist="38100" dir="2700000" algn="tl">
                    <a:srgbClr val="C0C0C0"/>
                  </a:outerShdw>
                </a:effectLst>
              </a:rPr>
              <a:t>ADD R</a:t>
            </a:r>
            <a:r>
              <a:rPr kumimoji="1" lang="en-US" altLang="zh-CN" sz="2800" b="1" baseline="-30000" smtClean="0">
                <a:solidFill>
                  <a:srgbClr val="A50021"/>
                </a:solidFill>
                <a:effectLst>
                  <a:outerShdw blurRad="38100" dist="38100" dir="2700000" algn="tl">
                    <a:srgbClr val="C0C0C0"/>
                  </a:outerShdw>
                </a:effectLst>
              </a:rPr>
              <a:t>0</a:t>
            </a:r>
            <a:r>
              <a:rPr kumimoji="1" lang="en-US" altLang="zh-CN" sz="2800" b="1" smtClean="0">
                <a:solidFill>
                  <a:srgbClr val="A50021"/>
                </a:solidFill>
                <a:effectLst>
                  <a:outerShdw blurRad="38100" dist="38100" dir="2700000" algn="tl">
                    <a:srgbClr val="C0C0C0"/>
                  </a:outerShdw>
                </a:effectLst>
              </a:rPr>
              <a:t>, 06H</a:t>
            </a:r>
            <a:endParaRPr kumimoji="1" lang="en-US" altLang="zh-CN" sz="2800" b="1" smtClean="0">
              <a:solidFill>
                <a:srgbClr val="A50021"/>
              </a:solidFill>
              <a:effectLst>
                <a:outerShdw blurRad="38100" dist="38100" dir="2700000" algn="tl">
                  <a:srgbClr val="C0C0C0"/>
                </a:outerShdw>
              </a:effectLst>
            </a:endParaRPr>
          </a:p>
          <a:p>
            <a:pPr eaLnBrk="1" hangingPunct="1">
              <a:spcBef>
                <a:spcPct val="0"/>
              </a:spcBef>
              <a:spcAft>
                <a:spcPct val="20000"/>
              </a:spcAft>
              <a:buFontTx/>
              <a:buBlip>
                <a:blip r:embed="rId1"/>
              </a:buBlip>
              <a:defRPr/>
            </a:pPr>
            <a:r>
              <a:rPr kumimoji="1" lang="zh-CN" altLang="en-US" sz="2800" b="1" smtClean="0">
                <a:solidFill>
                  <a:srgbClr val="006600"/>
                </a:solidFill>
                <a:effectLst>
                  <a:outerShdw blurRad="38100" dist="38100" dir="2700000" algn="tl">
                    <a:srgbClr val="C0C0C0"/>
                  </a:outerShdw>
                </a:effectLst>
                <a:sym typeface="Wingdings" panose="05000000000000000000" pitchFamily="2" charset="2"/>
              </a:rPr>
              <a:t>取指令：</a:t>
            </a:r>
            <a:endParaRPr kumimoji="1" lang="zh-CN" altLang="en-US" sz="2800" b="1" smtClean="0">
              <a:solidFill>
                <a:srgbClr val="006600"/>
              </a:solidFill>
              <a:effectLst>
                <a:outerShdw blurRad="38100" dist="38100" dir="2700000" algn="tl">
                  <a:srgbClr val="C0C0C0"/>
                </a:outerShdw>
              </a:effectLst>
              <a:sym typeface="Wingdings" panose="05000000000000000000" pitchFamily="2" charset="2"/>
            </a:endParaRPr>
          </a:p>
          <a:p>
            <a:pPr lvl="1" eaLnBrk="1" hangingPunct="1">
              <a:spcBef>
                <a:spcPct val="0"/>
              </a:spcBef>
              <a:spcAft>
                <a:spcPct val="20000"/>
              </a:spcAft>
              <a:buFontTx/>
              <a:buBlip>
                <a:blip r:embed="rId2"/>
              </a:buBlip>
              <a:defRPr/>
            </a:pP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M1 (</a:t>
            </a:r>
            <a:r>
              <a:rPr kumimoji="1" lang="zh-CN" altLang="en-US" sz="2400" b="1" smtClean="0">
                <a:solidFill>
                  <a:schemeClr val="tx2"/>
                </a:solidFill>
                <a:effectLst>
                  <a:outerShdw blurRad="38100" dist="38100" dir="2700000" algn="tl">
                    <a:srgbClr val="C0C0C0"/>
                  </a:outerShdw>
                </a:effectLst>
                <a:sym typeface="Wingdings" panose="05000000000000000000" pitchFamily="2" charset="2"/>
              </a:rPr>
              <a:t>送存储器地址</a:t>
            </a: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a:t>
            </a:r>
            <a:r>
              <a:rPr kumimoji="1" lang="zh-CN" altLang="en-US" sz="2400" b="1" smtClean="0">
                <a:solidFill>
                  <a:schemeClr val="tx2"/>
                </a:solidFill>
                <a:effectLst>
                  <a:outerShdw blurRad="38100" dist="38100" dir="2700000" algn="tl">
                    <a:srgbClr val="C0C0C0"/>
                  </a:outerShdw>
                </a:effectLst>
                <a:sym typeface="Wingdings" panose="05000000000000000000" pitchFamily="2" charset="2"/>
              </a:rPr>
              <a:t>：</a:t>
            </a: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PCAR, PC+1</a:t>
            </a:r>
            <a:endParaRPr kumimoji="1" lang="en-US" altLang="zh-CN" sz="2400" b="1" smtClean="0">
              <a:solidFill>
                <a:schemeClr val="tx2"/>
              </a:solidFill>
              <a:effectLst>
                <a:outerShdw blurRad="38100" dist="38100" dir="2700000" algn="tl">
                  <a:srgbClr val="C0C0C0"/>
                </a:outerShdw>
              </a:effectLst>
              <a:sym typeface="Wingdings" panose="05000000000000000000" pitchFamily="2" charset="2"/>
            </a:endParaRPr>
          </a:p>
          <a:p>
            <a:pPr lvl="1" eaLnBrk="1" hangingPunct="1">
              <a:spcBef>
                <a:spcPct val="0"/>
              </a:spcBef>
              <a:spcAft>
                <a:spcPct val="20000"/>
              </a:spcAft>
              <a:buFontTx/>
              <a:buBlip>
                <a:blip r:embed="rId2"/>
              </a:buBlip>
              <a:defRPr/>
            </a:pP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M2 (</a:t>
            </a:r>
            <a:r>
              <a:rPr kumimoji="1" lang="zh-CN" altLang="en-US" sz="2400" b="1" smtClean="0">
                <a:solidFill>
                  <a:schemeClr val="tx2"/>
                </a:solidFill>
                <a:effectLst>
                  <a:outerShdw blurRad="38100" dist="38100" dir="2700000" algn="tl">
                    <a:srgbClr val="C0C0C0"/>
                  </a:outerShdw>
                </a:effectLst>
                <a:sym typeface="Wingdings" panose="05000000000000000000" pitchFamily="2" charset="2"/>
              </a:rPr>
              <a:t>读存储器，指令译码</a:t>
            </a: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a:t>
            </a:r>
            <a:r>
              <a:rPr kumimoji="1" lang="zh-CN" altLang="en-US" sz="2400" b="1" smtClean="0">
                <a:solidFill>
                  <a:schemeClr val="tx2"/>
                </a:solidFill>
                <a:effectLst>
                  <a:outerShdw blurRad="38100" dist="38100" dir="2700000" algn="tl">
                    <a:srgbClr val="C0C0C0"/>
                  </a:outerShdw>
                </a:effectLst>
                <a:sym typeface="Wingdings" panose="05000000000000000000" pitchFamily="2" charset="2"/>
              </a:rPr>
              <a:t>：	</a:t>
            </a: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MEM IR,J1#</a:t>
            </a:r>
            <a:endParaRPr kumimoji="1" lang="en-US" altLang="zh-CN" sz="2400" b="1" smtClean="0">
              <a:solidFill>
                <a:schemeClr val="tx2"/>
              </a:solidFill>
              <a:effectLst>
                <a:outerShdw blurRad="38100" dist="38100" dir="2700000" algn="tl">
                  <a:srgbClr val="C0C0C0"/>
                </a:outerShdw>
              </a:effectLst>
              <a:sym typeface="Wingdings" panose="05000000000000000000" pitchFamily="2" charset="2"/>
            </a:endParaRPr>
          </a:p>
          <a:p>
            <a:pPr eaLnBrk="1" hangingPunct="1">
              <a:spcBef>
                <a:spcPct val="0"/>
              </a:spcBef>
              <a:spcAft>
                <a:spcPct val="20000"/>
              </a:spcAft>
              <a:buFontTx/>
              <a:buBlip>
                <a:blip r:embed="rId1"/>
              </a:buBlip>
              <a:defRPr/>
            </a:pPr>
            <a:r>
              <a:rPr kumimoji="1" lang="zh-CN" altLang="en-US" sz="2800" b="1" smtClean="0">
                <a:solidFill>
                  <a:srgbClr val="006600"/>
                </a:solidFill>
                <a:effectLst>
                  <a:outerShdw blurRad="38100" dist="38100" dir="2700000" algn="tl">
                    <a:srgbClr val="C0C0C0"/>
                  </a:outerShdw>
                </a:effectLst>
                <a:sym typeface="Wingdings" panose="05000000000000000000" pitchFamily="2" charset="2"/>
              </a:rPr>
              <a:t>执行指令：</a:t>
            </a:r>
            <a:endParaRPr kumimoji="1" lang="zh-CN" altLang="en-US" sz="2800" b="1" smtClean="0">
              <a:solidFill>
                <a:srgbClr val="006600"/>
              </a:solidFill>
              <a:effectLst>
                <a:outerShdw blurRad="38100" dist="38100" dir="2700000" algn="tl">
                  <a:srgbClr val="C0C0C0"/>
                </a:outerShdw>
              </a:effectLst>
              <a:sym typeface="Wingdings" panose="05000000000000000000" pitchFamily="2" charset="2"/>
            </a:endParaRPr>
          </a:p>
          <a:p>
            <a:pPr lvl="1" eaLnBrk="1" hangingPunct="1">
              <a:spcBef>
                <a:spcPct val="0"/>
              </a:spcBef>
              <a:spcAft>
                <a:spcPct val="20000"/>
              </a:spcAft>
              <a:buFontTx/>
              <a:buBlip>
                <a:blip r:embed="rId2"/>
              </a:buBlip>
              <a:defRPr/>
            </a:pP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M3</a:t>
            </a:r>
            <a:r>
              <a:rPr kumimoji="1" lang="zh-CN" altLang="en-US" sz="2400" b="1" smtClean="0">
                <a:solidFill>
                  <a:schemeClr val="tx2"/>
                </a:solidFill>
                <a:effectLst>
                  <a:outerShdw blurRad="38100" dist="38100" dir="2700000" algn="tl">
                    <a:srgbClr val="C0C0C0"/>
                  </a:outerShdw>
                </a:effectLst>
                <a:sym typeface="Wingdings" panose="05000000000000000000" pitchFamily="2" charset="2"/>
              </a:rPr>
              <a:t>（取源操作数－送地址）：</a:t>
            </a: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PCAR, PC+1</a:t>
            </a:r>
            <a:endParaRPr kumimoji="1" lang="en-US" altLang="zh-CN" sz="2400" b="1" smtClean="0">
              <a:solidFill>
                <a:schemeClr val="tx2"/>
              </a:solidFill>
              <a:effectLst>
                <a:outerShdw blurRad="38100" dist="38100" dir="2700000" algn="tl">
                  <a:srgbClr val="C0C0C0"/>
                </a:outerShdw>
              </a:effectLst>
              <a:sym typeface="Wingdings" panose="05000000000000000000" pitchFamily="2" charset="2"/>
            </a:endParaRPr>
          </a:p>
          <a:p>
            <a:pPr lvl="1" eaLnBrk="1" hangingPunct="1">
              <a:spcBef>
                <a:spcPct val="0"/>
              </a:spcBef>
              <a:spcAft>
                <a:spcPct val="20000"/>
              </a:spcAft>
              <a:buFontTx/>
              <a:buBlip>
                <a:blip r:embed="rId2"/>
              </a:buBlip>
              <a:defRPr/>
            </a:pP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M4</a:t>
            </a:r>
            <a:r>
              <a:rPr kumimoji="1" lang="zh-CN" altLang="en-US" sz="2400" b="1" smtClean="0">
                <a:solidFill>
                  <a:schemeClr val="tx2"/>
                </a:solidFill>
                <a:effectLst>
                  <a:outerShdw blurRad="38100" dist="38100" dir="2700000" algn="tl">
                    <a:srgbClr val="C0C0C0"/>
                  </a:outerShdw>
                </a:effectLst>
                <a:sym typeface="Wingdings" panose="05000000000000000000" pitchFamily="2" charset="2"/>
              </a:rPr>
              <a:t>（取源操作数－读）：</a:t>
            </a: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MEM DA1</a:t>
            </a:r>
            <a:endParaRPr kumimoji="1" lang="en-US" altLang="zh-CN" sz="2400" b="1" smtClean="0">
              <a:solidFill>
                <a:schemeClr val="tx2"/>
              </a:solidFill>
              <a:effectLst>
                <a:outerShdw blurRad="38100" dist="38100" dir="2700000" algn="tl">
                  <a:srgbClr val="C0C0C0"/>
                </a:outerShdw>
              </a:effectLst>
              <a:sym typeface="Wingdings" panose="05000000000000000000" pitchFamily="2" charset="2"/>
            </a:endParaRPr>
          </a:p>
          <a:p>
            <a:pPr lvl="1" eaLnBrk="1" hangingPunct="1">
              <a:spcBef>
                <a:spcPct val="0"/>
              </a:spcBef>
              <a:spcAft>
                <a:spcPct val="20000"/>
              </a:spcAft>
              <a:buFontTx/>
              <a:buBlip>
                <a:blip r:embed="rId2"/>
              </a:buBlip>
              <a:defRPr/>
            </a:pP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M5</a:t>
            </a:r>
            <a:r>
              <a:rPr kumimoji="1" lang="zh-CN" altLang="en-US" sz="2400" b="1" smtClean="0">
                <a:solidFill>
                  <a:schemeClr val="tx2"/>
                </a:solidFill>
                <a:effectLst>
                  <a:outerShdw blurRad="38100" dist="38100" dir="2700000" algn="tl">
                    <a:srgbClr val="C0C0C0"/>
                  </a:outerShdw>
                </a:effectLst>
                <a:sym typeface="Wingdings" panose="05000000000000000000" pitchFamily="2" charset="2"/>
              </a:rPr>
              <a:t>（取目的操作数）： </a:t>
            </a: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R0DA2</a:t>
            </a:r>
            <a:endParaRPr kumimoji="1" lang="en-US" altLang="zh-CN" sz="2400" b="1" smtClean="0">
              <a:solidFill>
                <a:schemeClr val="tx2"/>
              </a:solidFill>
              <a:effectLst>
                <a:outerShdw blurRad="38100" dist="38100" dir="2700000" algn="tl">
                  <a:srgbClr val="C0C0C0"/>
                </a:outerShdw>
              </a:effectLst>
              <a:sym typeface="Wingdings" panose="05000000000000000000" pitchFamily="2" charset="2"/>
            </a:endParaRPr>
          </a:p>
          <a:p>
            <a:pPr lvl="1" eaLnBrk="1" hangingPunct="1">
              <a:spcBef>
                <a:spcPct val="0"/>
              </a:spcBef>
              <a:spcAft>
                <a:spcPct val="20000"/>
              </a:spcAft>
              <a:buFontTx/>
              <a:buBlip>
                <a:blip r:embed="rId2"/>
              </a:buBlip>
              <a:defRPr/>
            </a:pP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M6</a:t>
            </a:r>
            <a:r>
              <a:rPr kumimoji="1" lang="zh-CN" altLang="en-US" sz="2400" b="1" smtClean="0">
                <a:solidFill>
                  <a:schemeClr val="tx2"/>
                </a:solidFill>
                <a:effectLst>
                  <a:outerShdw blurRad="38100" dist="38100" dir="2700000" algn="tl">
                    <a:srgbClr val="C0C0C0"/>
                  </a:outerShdw>
                </a:effectLst>
                <a:sym typeface="Wingdings" panose="05000000000000000000" pitchFamily="2" charset="2"/>
              </a:rPr>
              <a:t>（计算并置结果）：</a:t>
            </a:r>
            <a:r>
              <a:rPr kumimoji="1" lang="en-US" altLang="zh-CN" sz="2400" b="1" smtClean="0">
                <a:solidFill>
                  <a:schemeClr val="tx2"/>
                </a:solidFill>
                <a:effectLst>
                  <a:outerShdw blurRad="38100" dist="38100" dir="2700000" algn="tl">
                    <a:srgbClr val="C0C0C0"/>
                  </a:outerShdw>
                </a:effectLst>
                <a:sym typeface="Wingdings" panose="05000000000000000000" pitchFamily="2" charset="2"/>
              </a:rPr>
              <a:t>DA1+DA2Rd</a:t>
            </a:r>
            <a:endParaRPr kumimoji="1" lang="en-US" altLang="zh-CN" sz="2400" b="1" smtClean="0">
              <a:solidFill>
                <a:schemeClr val="tx2"/>
              </a:solidFill>
              <a:effectLst>
                <a:outerShdw blurRad="38100" dist="38100" dir="2700000" algn="tl">
                  <a:srgbClr val="C0C0C0"/>
                </a:outerShdw>
              </a:effectLst>
              <a:sym typeface="Wingdings" panose="05000000000000000000" pitchFamily="2" charset="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a:spLocks noGrp="1" noChangeArrowheads="1"/>
          </p:cNvSpPr>
          <p:nvPr>
            <p:ph type="sldNum" sz="quarter" idx="12"/>
          </p:nvPr>
        </p:nvSpPr>
        <p:spPr>
          <a:xfrm>
            <a:off x="6553200" y="6453188"/>
            <a:ext cx="1905000" cy="252412"/>
          </a:xfrm>
          <a:noFill/>
        </p:spPr>
        <p:txBody>
          <a:bodyPr/>
          <a:lstStyle/>
          <a:p>
            <a:fld id="{8732DB64-3A2B-456A-9887-72E75D89F140}" type="slidenum">
              <a:rPr lang="en-US" altLang="zh-CN"/>
            </a:fld>
            <a:endParaRPr lang="en-US" altLang="zh-CN"/>
          </a:p>
        </p:txBody>
      </p:sp>
      <p:sp>
        <p:nvSpPr>
          <p:cNvPr id="286722" name="Rectangle 2"/>
          <p:cNvSpPr>
            <a:spLocks noGrp="1" noChangeArrowheads="1"/>
          </p:cNvSpPr>
          <p:nvPr>
            <p:ph type="title"/>
          </p:nvPr>
        </p:nvSpPr>
        <p:spPr>
          <a:xfrm>
            <a:off x="2700338" y="5734050"/>
            <a:ext cx="3382962" cy="731838"/>
          </a:xfrm>
        </p:spPr>
        <p:txBody>
          <a:bodyPr/>
          <a:lstStyle/>
          <a:p>
            <a:pPr eaLnBrk="1" hangingPunct="1">
              <a:defRPr/>
            </a:pPr>
            <a:r>
              <a:rPr kumimoji="1" lang="zh-CN" altLang="en-US" sz="2800" b="1" smtClean="0">
                <a:solidFill>
                  <a:srgbClr val="6600CC"/>
                </a:solidFill>
                <a:effectLst>
                  <a:outerShdw blurRad="38100" dist="38100" dir="2700000" algn="tl">
                    <a:srgbClr val="C0C0C0"/>
                  </a:outerShdw>
                </a:effectLst>
              </a:rPr>
              <a:t>（一）模型计算机系统结构</a:t>
            </a:r>
            <a:endParaRPr kumimoji="1" lang="zh-CN" altLang="en-US" sz="2800" b="1" smtClean="0">
              <a:solidFill>
                <a:srgbClr val="6600CC"/>
              </a:solidFill>
              <a:effectLst>
                <a:outerShdw blurRad="38100" dist="38100" dir="2700000" algn="tl">
                  <a:srgbClr val="C0C0C0"/>
                </a:outerShdw>
              </a:effectLst>
            </a:endParaRPr>
          </a:p>
        </p:txBody>
      </p:sp>
      <p:graphicFrame>
        <p:nvGraphicFramePr>
          <p:cNvPr id="286723" name="Object 3"/>
          <p:cNvGraphicFramePr>
            <a:graphicFrameLocks noGrp="1"/>
          </p:cNvGraphicFramePr>
          <p:nvPr>
            <p:ph idx="1"/>
          </p:nvPr>
        </p:nvGraphicFramePr>
        <p:xfrm>
          <a:off x="395288" y="188913"/>
          <a:ext cx="8569325" cy="6003925"/>
        </p:xfrm>
        <a:graphic>
          <a:graphicData uri="http://schemas.openxmlformats.org/presentationml/2006/ole">
            <mc:AlternateContent xmlns:mc="http://schemas.openxmlformats.org/markup-compatibility/2006">
              <mc:Choice xmlns:v="urn:schemas-microsoft-com:vml" Requires="v">
                <p:oleObj spid="_x0000_s7169" name="" r:id="rId1" imgW="7735570" imgH="5423535" progId="Visio.Drawing.11">
                  <p:embed/>
                </p:oleObj>
              </mc:Choice>
              <mc:Fallback>
                <p:oleObj name="" r:id="rId1" imgW="7735570" imgH="5423535" progId="Visio.Drawing.11">
                  <p:embed/>
                  <p:pic>
                    <p:nvPicPr>
                      <p:cNvPr id="0" name="Object 3"/>
                      <p:cNvPicPr>
                        <a:picLocks noGrp="1"/>
                      </p:cNvPicPr>
                      <p:nvPr/>
                    </p:nvPicPr>
                    <p:blipFill>
                      <a:blip r:embed="rId2"/>
                      <a:stretch>
                        <a:fillRect/>
                      </a:stretch>
                    </p:blipFill>
                    <p:spPr>
                      <a:xfrm>
                        <a:off x="395288" y="188913"/>
                        <a:ext cx="8569325" cy="6003925"/>
                      </a:xfrm>
                      <a:prstGeom prst="rect">
                        <a:avLst/>
                      </a:prstGeom>
                      <a:noFill/>
                      <a:ln w="38100">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86723"/>
                                        </p:tgtEl>
                                        <p:attrNameLst>
                                          <p:attrName>style.visibility</p:attrName>
                                        </p:attrNameLst>
                                      </p:cBhvr>
                                      <p:to>
                                        <p:strVal val="visible"/>
                                      </p:to>
                                    </p:set>
                                    <p:anim calcmode="lin" valueType="num">
                                      <p:cBhvr>
                                        <p:cTn id="7" dur="1" fill="hold"/>
                                        <p:tgtEl>
                                          <p:spTgt spid="28672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6"/>
          <p:cNvSpPr>
            <a:spLocks noGrp="1" noChangeArrowheads="1"/>
          </p:cNvSpPr>
          <p:nvPr>
            <p:ph type="sldNum" sz="quarter" idx="12"/>
          </p:nvPr>
        </p:nvSpPr>
        <p:spPr>
          <a:xfrm>
            <a:off x="6553200" y="6453188"/>
            <a:ext cx="1905000" cy="252412"/>
          </a:xfrm>
          <a:noFill/>
        </p:spPr>
        <p:txBody>
          <a:bodyPr/>
          <a:lstStyle/>
          <a:p>
            <a:fld id="{0516E782-A304-455A-A81C-8A66443D2539}" type="slidenum">
              <a:rPr lang="en-US" altLang="zh-CN"/>
            </a:fld>
            <a:endParaRPr lang="en-US" altLang="zh-CN"/>
          </a:p>
        </p:txBody>
      </p:sp>
      <p:sp>
        <p:nvSpPr>
          <p:cNvPr id="214018" name="Rectangle 2"/>
          <p:cNvSpPr>
            <a:spLocks noGrp="1" noChangeArrowheads="1"/>
          </p:cNvSpPr>
          <p:nvPr>
            <p:ph type="title"/>
          </p:nvPr>
        </p:nvSpPr>
        <p:spPr/>
        <p:txBody>
          <a:bodyPr/>
          <a:lstStyle/>
          <a:p>
            <a:pPr eaLnBrk="1" hangingPunct="1">
              <a:defRPr/>
            </a:pPr>
            <a:r>
              <a:rPr kumimoji="1" lang="en-US" altLang="zh-CN" sz="3600" b="1" smtClean="0">
                <a:solidFill>
                  <a:srgbClr val="A50021"/>
                </a:solidFill>
                <a:effectLst>
                  <a:outerShdw blurRad="38100" dist="38100" dir="2700000" algn="tl">
                    <a:srgbClr val="C0C0C0"/>
                  </a:outerShdw>
                </a:effectLst>
              </a:rPr>
              <a:t>1</a:t>
            </a:r>
            <a:r>
              <a:rPr kumimoji="1" lang="zh-CN" altLang="en-US" sz="3600" b="1" smtClean="0">
                <a:solidFill>
                  <a:srgbClr val="A50021"/>
                </a:solidFill>
                <a:effectLst>
                  <a:outerShdw blurRad="38100" dist="38100" dir="2700000" algn="tl">
                    <a:srgbClr val="C0C0C0"/>
                  </a:outerShdw>
                </a:effectLst>
              </a:rPr>
              <a:t>、指令执行过程</a:t>
            </a:r>
            <a:endParaRPr kumimoji="1" lang="zh-CN" altLang="en-US" sz="3600" b="1" smtClean="0">
              <a:solidFill>
                <a:srgbClr val="A50021"/>
              </a:solidFill>
              <a:effectLst>
                <a:outerShdw blurRad="38100" dist="38100" dir="2700000" algn="tl">
                  <a:srgbClr val="C0C0C0"/>
                </a:outerShdw>
              </a:effectLst>
            </a:endParaRPr>
          </a:p>
        </p:txBody>
      </p:sp>
      <p:sp>
        <p:nvSpPr>
          <p:cNvPr id="214019" name="Rectangle 3"/>
          <p:cNvSpPr>
            <a:spLocks noGrp="1" noChangeArrowheads="1"/>
          </p:cNvSpPr>
          <p:nvPr>
            <p:ph type="body" sz="half" idx="1"/>
          </p:nvPr>
        </p:nvSpPr>
        <p:spPr>
          <a:xfrm>
            <a:off x="214313" y="1196975"/>
            <a:ext cx="4206875" cy="4679950"/>
          </a:xfrm>
        </p:spPr>
        <p:txBody>
          <a:bodyPr/>
          <a:lstStyle/>
          <a:p>
            <a:pPr eaLnBrk="1" hangingPunct="1">
              <a:lnSpc>
                <a:spcPct val="90000"/>
              </a:lnSpc>
              <a:spcBef>
                <a:spcPct val="0"/>
              </a:spcBef>
              <a:spcAft>
                <a:spcPct val="20000"/>
              </a:spcAft>
              <a:buFontTx/>
              <a:buBlip>
                <a:blip r:embed="rId1"/>
              </a:buBlip>
              <a:defRPr/>
            </a:pPr>
            <a:r>
              <a:rPr kumimoji="1" lang="en-US" altLang="zh-CN" sz="2800" b="1" dirty="0" smtClean="0">
                <a:solidFill>
                  <a:srgbClr val="A50021"/>
                </a:solidFill>
                <a:effectLst>
                  <a:outerShdw blurRad="38100" dist="38100" dir="2700000" algn="tl">
                    <a:srgbClr val="C0C0C0"/>
                  </a:outerShdw>
                </a:effectLst>
              </a:rPr>
              <a:t>JMP ADDR</a:t>
            </a:r>
            <a:endParaRPr kumimoji="1" lang="en-US" altLang="zh-CN" sz="2800" b="1" dirty="0" smtClean="0">
              <a:solidFill>
                <a:srgbClr val="A50021"/>
              </a:solidFill>
              <a:effectLst>
                <a:outerShdw blurRad="38100" dist="38100" dir="2700000" algn="tl">
                  <a:srgbClr val="C0C0C0"/>
                </a:outerShdw>
              </a:effectLst>
            </a:endParaRPr>
          </a:p>
          <a:p>
            <a:pPr eaLnBrk="1" hangingPunct="1">
              <a:lnSpc>
                <a:spcPct val="90000"/>
              </a:lnSpc>
              <a:spcBef>
                <a:spcPct val="0"/>
              </a:spcBef>
              <a:spcAft>
                <a:spcPct val="20000"/>
              </a:spcAft>
              <a:buFontTx/>
              <a:buBlip>
                <a:blip r:embed="rId1"/>
              </a:buBlip>
              <a:defRPr/>
            </a:pPr>
            <a:r>
              <a:rPr kumimoji="1" lang="zh-CN" altLang="en-US" sz="2800" b="1" dirty="0" smtClean="0">
                <a:solidFill>
                  <a:srgbClr val="006600"/>
                </a:solidFill>
                <a:effectLst>
                  <a:outerShdw blurRad="38100" dist="38100" dir="2700000" algn="tl">
                    <a:srgbClr val="C0C0C0"/>
                  </a:outerShdw>
                </a:effectLst>
                <a:sym typeface="Wingdings" panose="05000000000000000000" pitchFamily="2" charset="2"/>
              </a:rPr>
              <a:t>取指令：</a:t>
            </a:r>
            <a:endParaRPr kumimoji="1" lang="zh-CN" altLang="en-US" sz="2800" b="1" dirty="0" smtClean="0">
              <a:solidFill>
                <a:srgbClr val="006600"/>
              </a:solidFill>
              <a:effectLst>
                <a:outerShdw blurRad="38100" dist="38100" dir="2700000" algn="tl">
                  <a:srgbClr val="C0C0C0"/>
                </a:outerShdw>
              </a:effectLst>
              <a:sym typeface="Wingdings" panose="05000000000000000000" pitchFamily="2" charset="2"/>
            </a:endParaRPr>
          </a:p>
          <a:p>
            <a:pPr lvl="1" eaLnBrk="1" hangingPunct="1">
              <a:lnSpc>
                <a:spcPct val="90000"/>
              </a:lnSpc>
              <a:spcBef>
                <a:spcPct val="0"/>
              </a:spcBef>
              <a:spcAft>
                <a:spcPct val="20000"/>
              </a:spcAft>
              <a:buFontTx/>
              <a:buBlip>
                <a:blip r:embed="rId2"/>
              </a:buBlip>
              <a:defRPr/>
            </a:pPr>
            <a:r>
              <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rPr>
              <a:t>M1 (</a:t>
            </a:r>
            <a:r>
              <a:rPr kumimoji="1" lang="zh-CN" altLang="en-US" sz="2400" b="1" dirty="0" smtClean="0">
                <a:solidFill>
                  <a:schemeClr val="tx2"/>
                </a:solidFill>
                <a:effectLst>
                  <a:outerShdw blurRad="38100" dist="38100" dir="2700000" algn="tl">
                    <a:srgbClr val="C0C0C0"/>
                  </a:outerShdw>
                </a:effectLst>
                <a:sym typeface="Wingdings" panose="05000000000000000000" pitchFamily="2" charset="2"/>
              </a:rPr>
              <a:t>送存储器地址</a:t>
            </a:r>
            <a:r>
              <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rPr>
              <a:t>)</a:t>
            </a:r>
            <a:r>
              <a:rPr kumimoji="1" lang="zh-CN" altLang="en-US" sz="2400" b="1" dirty="0" smtClean="0">
                <a:solidFill>
                  <a:schemeClr val="tx2"/>
                </a:solidFill>
                <a:effectLst>
                  <a:outerShdw blurRad="38100" dist="38100" dir="2700000" algn="tl">
                    <a:srgbClr val="C0C0C0"/>
                  </a:outerShdw>
                </a:effectLst>
                <a:sym typeface="Wingdings" panose="05000000000000000000" pitchFamily="2" charset="2"/>
              </a:rPr>
              <a:t>：</a:t>
            </a:r>
            <a:r>
              <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rPr>
              <a:t>PCAR, PC+1</a:t>
            </a:r>
            <a:endPar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endParaRPr>
          </a:p>
          <a:p>
            <a:pPr lvl="1" eaLnBrk="1" hangingPunct="1">
              <a:lnSpc>
                <a:spcPct val="90000"/>
              </a:lnSpc>
              <a:spcBef>
                <a:spcPct val="0"/>
              </a:spcBef>
              <a:spcAft>
                <a:spcPct val="20000"/>
              </a:spcAft>
              <a:buFontTx/>
              <a:buBlip>
                <a:blip r:embed="rId2"/>
              </a:buBlip>
              <a:defRPr/>
            </a:pPr>
            <a:r>
              <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rPr>
              <a:t>M2 (</a:t>
            </a:r>
            <a:r>
              <a:rPr kumimoji="1" lang="zh-CN" altLang="en-US" sz="2400" b="1" dirty="0" smtClean="0">
                <a:solidFill>
                  <a:schemeClr val="tx2"/>
                </a:solidFill>
                <a:effectLst>
                  <a:outerShdw blurRad="38100" dist="38100" dir="2700000" algn="tl">
                    <a:srgbClr val="C0C0C0"/>
                  </a:outerShdw>
                </a:effectLst>
                <a:sym typeface="Wingdings" panose="05000000000000000000" pitchFamily="2" charset="2"/>
              </a:rPr>
              <a:t>读存储器</a:t>
            </a:r>
            <a:r>
              <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rPr>
              <a:t>,</a:t>
            </a:r>
            <a:r>
              <a:rPr kumimoji="1" lang="zh-CN" altLang="en-US" sz="2400" b="1" dirty="0" smtClean="0">
                <a:solidFill>
                  <a:schemeClr val="tx2"/>
                </a:solidFill>
                <a:effectLst>
                  <a:outerShdw blurRad="38100" dist="38100" dir="2700000" algn="tl">
                    <a:srgbClr val="C0C0C0"/>
                  </a:outerShdw>
                </a:effectLst>
                <a:sym typeface="Wingdings" panose="05000000000000000000" pitchFamily="2" charset="2"/>
              </a:rPr>
              <a:t>指令译码</a:t>
            </a:r>
            <a:r>
              <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rPr>
              <a:t>)</a:t>
            </a:r>
            <a:r>
              <a:rPr kumimoji="1" lang="zh-CN" altLang="en-US" sz="2400" b="1" dirty="0" smtClean="0">
                <a:solidFill>
                  <a:schemeClr val="tx2"/>
                </a:solidFill>
                <a:effectLst>
                  <a:outerShdw blurRad="38100" dist="38100" dir="2700000" algn="tl">
                    <a:srgbClr val="C0C0C0"/>
                  </a:outerShdw>
                </a:effectLst>
                <a:sym typeface="Wingdings" panose="05000000000000000000" pitchFamily="2" charset="2"/>
              </a:rPr>
              <a:t>：</a:t>
            </a:r>
            <a:r>
              <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rPr>
              <a:t>RAMIR, J1#</a:t>
            </a:r>
            <a:endPar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endParaRPr>
          </a:p>
          <a:p>
            <a:pPr eaLnBrk="1" hangingPunct="1">
              <a:lnSpc>
                <a:spcPct val="90000"/>
              </a:lnSpc>
              <a:spcBef>
                <a:spcPct val="0"/>
              </a:spcBef>
              <a:spcAft>
                <a:spcPct val="20000"/>
              </a:spcAft>
              <a:buFontTx/>
              <a:buBlip>
                <a:blip r:embed="rId1"/>
              </a:buBlip>
              <a:defRPr/>
            </a:pPr>
            <a:r>
              <a:rPr kumimoji="1" lang="zh-CN" altLang="en-US" sz="2800" b="1" dirty="0" smtClean="0">
                <a:solidFill>
                  <a:srgbClr val="006600"/>
                </a:solidFill>
                <a:effectLst>
                  <a:outerShdw blurRad="38100" dist="38100" dir="2700000" algn="tl">
                    <a:srgbClr val="C0C0C0"/>
                  </a:outerShdw>
                </a:effectLst>
                <a:sym typeface="Wingdings" panose="05000000000000000000" pitchFamily="2" charset="2"/>
              </a:rPr>
              <a:t>执行指令：</a:t>
            </a:r>
            <a:endParaRPr kumimoji="1" lang="zh-CN" altLang="en-US" sz="2800" b="1" dirty="0" smtClean="0">
              <a:solidFill>
                <a:srgbClr val="006600"/>
              </a:solidFill>
              <a:effectLst>
                <a:outerShdw blurRad="38100" dist="38100" dir="2700000" algn="tl">
                  <a:srgbClr val="C0C0C0"/>
                </a:outerShdw>
              </a:effectLst>
              <a:sym typeface="Wingdings" panose="05000000000000000000" pitchFamily="2" charset="2"/>
            </a:endParaRPr>
          </a:p>
          <a:p>
            <a:pPr lvl="1" eaLnBrk="1" hangingPunct="1">
              <a:lnSpc>
                <a:spcPct val="90000"/>
              </a:lnSpc>
              <a:spcBef>
                <a:spcPct val="0"/>
              </a:spcBef>
              <a:spcAft>
                <a:spcPct val="20000"/>
              </a:spcAft>
              <a:buFontTx/>
              <a:buBlip>
                <a:blip r:embed="rId2"/>
              </a:buBlip>
              <a:defRPr/>
            </a:pPr>
            <a:r>
              <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rPr>
              <a:t>M4</a:t>
            </a:r>
            <a:r>
              <a:rPr kumimoji="1" lang="zh-CN" altLang="en-US" sz="2400" b="1" dirty="0" smtClean="0">
                <a:solidFill>
                  <a:schemeClr val="tx2"/>
                </a:solidFill>
                <a:effectLst>
                  <a:outerShdw blurRad="38100" dist="38100" dir="2700000" algn="tl">
                    <a:srgbClr val="C0C0C0"/>
                  </a:outerShdw>
                </a:effectLst>
                <a:sym typeface="Wingdings" panose="05000000000000000000" pitchFamily="2" charset="2"/>
              </a:rPr>
              <a:t>（取操作数－送地址）：</a:t>
            </a:r>
            <a:r>
              <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rPr>
              <a:t>PCAR, PC+1</a:t>
            </a:r>
            <a:endPar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endParaRPr>
          </a:p>
          <a:p>
            <a:pPr lvl="1" eaLnBrk="1" hangingPunct="1">
              <a:lnSpc>
                <a:spcPct val="90000"/>
              </a:lnSpc>
              <a:spcBef>
                <a:spcPct val="0"/>
              </a:spcBef>
              <a:spcAft>
                <a:spcPct val="20000"/>
              </a:spcAft>
              <a:buFontTx/>
              <a:buBlip>
                <a:blip r:embed="rId2"/>
              </a:buBlip>
              <a:defRPr/>
            </a:pPr>
            <a:r>
              <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rPr>
              <a:t>M5</a:t>
            </a:r>
            <a:r>
              <a:rPr kumimoji="1" lang="zh-CN" altLang="en-US" sz="2400" b="1" dirty="0" smtClean="0">
                <a:solidFill>
                  <a:schemeClr val="tx2"/>
                </a:solidFill>
                <a:effectLst>
                  <a:outerShdw blurRad="38100" dist="38100" dir="2700000" algn="tl">
                    <a:srgbClr val="C0C0C0"/>
                  </a:outerShdw>
                </a:effectLst>
                <a:sym typeface="Wingdings" panose="05000000000000000000" pitchFamily="2" charset="2"/>
              </a:rPr>
              <a:t>（取操作数－读）：</a:t>
            </a:r>
            <a:r>
              <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rPr>
              <a:t>RAM PC</a:t>
            </a:r>
            <a:endParaRPr kumimoji="1" lang="en-US" altLang="zh-CN" sz="2400" b="1" dirty="0" smtClean="0">
              <a:solidFill>
                <a:schemeClr val="tx2"/>
              </a:solidFill>
              <a:effectLst>
                <a:outerShdw blurRad="38100" dist="38100" dir="2700000" algn="tl">
                  <a:srgbClr val="C0C0C0"/>
                </a:outerShdw>
              </a:effectLst>
              <a:sym typeface="Wingdings" panose="05000000000000000000" pitchFamily="2" charset="2"/>
            </a:endParaRPr>
          </a:p>
        </p:txBody>
      </p:sp>
      <p:pic>
        <p:nvPicPr>
          <p:cNvPr id="30724" name="Picture 5"/>
          <p:cNvPicPr>
            <a:picLocks noGrp="1" noChangeAspect="1" noChangeArrowheads="1"/>
          </p:cNvPicPr>
          <p:nvPr>
            <p:ph sz="half" idx="2"/>
          </p:nvPr>
        </p:nvPicPr>
        <p:blipFill>
          <a:blip r:embed="rId3" cstate="print"/>
          <a:srcRect/>
          <a:stretch>
            <a:fillRect/>
          </a:stretch>
        </p:blipFill>
        <p:spPr>
          <a:xfrm>
            <a:off x="4638675" y="1357313"/>
            <a:ext cx="4132263" cy="5259387"/>
          </a:xfrm>
          <a:solidFill>
            <a:srgbClr val="FFCCFF"/>
          </a:solid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p:nvPr/>
        </p:nvSpPr>
        <p:spPr>
          <a:xfrm>
            <a:off x="228600" y="458788"/>
            <a:ext cx="8534400" cy="5508625"/>
          </a:xfrm>
          <a:prstGeom prst="rect">
            <a:avLst/>
          </a:prstGeom>
          <a:noFill/>
          <a:ln w="9525">
            <a:noFill/>
            <a:miter/>
          </a:ln>
        </p:spPr>
        <p:txBody>
          <a:bodyPr anchor="t">
            <a:spAutoFit/>
          </a:bodyPr>
          <a:lstStyle/>
          <a:p>
            <a:pPr lvl="0" algn="just" defTabSz="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sz="3200" dirty="0">
                <a:latin typeface="Times New Roman" panose="02020603050405020304" pitchFamily="18" charset="0"/>
                <a:ea typeface="宋体" panose="02010600030101010101" pitchFamily="2" charset="-122"/>
              </a:rPr>
              <a:t>例</a:t>
            </a:r>
            <a:r>
              <a:rPr lang="en-US" altLang="zh-CN" sz="3200" dirty="0">
                <a:latin typeface="Times New Roman" panose="02020603050405020304" pitchFamily="18" charset="0"/>
                <a:ea typeface="宋体" panose="02010600030101010101" pitchFamily="2" charset="-122"/>
              </a:rPr>
              <a:t>3</a:t>
            </a:r>
            <a:r>
              <a:rPr lang="zh-CN" altLang="en-US" sz="3200" dirty="0">
                <a:latin typeface="Times New Roman" panose="02020603050405020304" pitchFamily="18" charset="0"/>
                <a:ea typeface="宋体" panose="02010600030101010101" pitchFamily="2" charset="-122"/>
              </a:rPr>
              <a:t>：</a:t>
            </a:r>
            <a:endParaRPr lang="en-US" altLang="zh-CN" sz="3200" dirty="0">
              <a:latin typeface="Times New Roman" panose="02020603050405020304" pitchFamily="18" charset="0"/>
              <a:ea typeface="宋体" panose="02010600030101010101" pitchFamily="2" charset="-122"/>
            </a:endParaRPr>
          </a:p>
          <a:p>
            <a:pPr lvl="0" algn="just" defTabSz="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sz="3200" dirty="0">
                <a:latin typeface="Times New Roman" panose="02020603050405020304" pitchFamily="18" charset="0"/>
                <a:ea typeface="宋体" panose="02010600030101010101" pitchFamily="2" charset="-122"/>
              </a:rPr>
              <a:t>把十进制数－</a:t>
            </a:r>
            <a:r>
              <a:rPr lang="en-US" altLang="zh-CN" sz="3200" dirty="0">
                <a:latin typeface="Times New Roman" panose="02020603050405020304" pitchFamily="18" charset="0"/>
                <a:ea typeface="宋体" panose="02010600030101010101" pitchFamily="2" charset="-122"/>
              </a:rPr>
              <a:t>33.5</a:t>
            </a:r>
            <a:r>
              <a:rPr lang="zh-CN" altLang="en-US" sz="3200" dirty="0">
                <a:latin typeface="Times New Roman" panose="02020603050405020304" pitchFamily="18" charset="0"/>
                <a:ea typeface="宋体" panose="02010600030101010101" pitchFamily="2" charset="-122"/>
              </a:rPr>
              <a:t>转换为</a:t>
            </a:r>
            <a:r>
              <a:rPr lang="en-US" altLang="zh-CN" sz="3200" dirty="0">
                <a:latin typeface="Times New Roman" panose="02020603050405020304" pitchFamily="18" charset="0"/>
                <a:ea typeface="宋体" panose="02010600030101010101" pitchFamily="2" charset="-122"/>
              </a:rPr>
              <a:t>IEEE754</a:t>
            </a:r>
            <a:r>
              <a:rPr lang="zh-CN" altLang="en-US" sz="3200" dirty="0">
                <a:latin typeface="Times New Roman" panose="02020603050405020304" pitchFamily="18" charset="0"/>
                <a:ea typeface="宋体" panose="02010600030101010101" pitchFamily="2" charset="-122"/>
              </a:rPr>
              <a:t>标准的单精度规格化数的表示形式。</a:t>
            </a:r>
            <a:endParaRPr lang="zh-CN" altLang="en-US" sz="3200" dirty="0">
              <a:latin typeface="Times New Roman" panose="02020603050405020304" pitchFamily="18" charset="0"/>
              <a:ea typeface="宋体" panose="02010600030101010101" pitchFamily="2" charset="-122"/>
            </a:endParaRPr>
          </a:p>
          <a:p>
            <a:pPr lvl="0" algn="just" defTabSz="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sz="3200" dirty="0">
                <a:latin typeface="Times New Roman" panose="02020603050405020304" pitchFamily="18" charset="0"/>
                <a:ea typeface="宋体" panose="02010600030101010101" pitchFamily="2" charset="-122"/>
              </a:rPr>
              <a:t>         </a:t>
            </a:r>
            <a:endParaRPr lang="zh-CN" altLang="en-US" sz="3200" dirty="0">
              <a:latin typeface="Times New Roman" panose="02020603050405020304" pitchFamily="18" charset="0"/>
              <a:ea typeface="宋体" panose="02010600030101010101" pitchFamily="2" charset="-122"/>
            </a:endParaRPr>
          </a:p>
          <a:p>
            <a:pPr lvl="0" algn="just" defTabSz="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sz="3200" dirty="0">
                <a:latin typeface="Times New Roman" panose="02020603050405020304" pitchFamily="18" charset="0"/>
                <a:ea typeface="宋体" panose="02010600030101010101" pitchFamily="2" charset="-122"/>
              </a:rPr>
              <a:t>   解</a:t>
            </a:r>
            <a:r>
              <a:rPr lang="en-US" altLang="zh-CN" sz="3200" dirty="0">
                <a:latin typeface="Times New Roman" panose="02020603050405020304" pitchFamily="18" charset="0"/>
                <a:ea typeface="宋体" panose="02010600030101010101" pitchFamily="2" charset="-122"/>
              </a:rPr>
              <a:t>:   </a:t>
            </a:r>
            <a:r>
              <a:rPr lang="zh-CN" altLang="en-US" sz="3200" dirty="0">
                <a:latin typeface="Times New Roman" panose="02020603050405020304" pitchFamily="18" charset="0"/>
                <a:ea typeface="宋体" panose="02010600030101010101" pitchFamily="2" charset="-122"/>
              </a:rPr>
              <a:t>（－</a:t>
            </a:r>
            <a:r>
              <a:rPr lang="en-US" altLang="zh-CN" sz="3200" dirty="0">
                <a:latin typeface="Times New Roman" panose="02020603050405020304" pitchFamily="18" charset="0"/>
                <a:ea typeface="宋体" panose="02010600030101010101" pitchFamily="2" charset="-122"/>
              </a:rPr>
              <a:t>33.5</a:t>
            </a:r>
            <a:r>
              <a:rPr lang="zh-CN" altLang="en-US" sz="3200" dirty="0">
                <a:latin typeface="Times New Roman" panose="02020603050405020304" pitchFamily="18" charset="0"/>
                <a:ea typeface="宋体" panose="02010600030101010101" pitchFamily="2" charset="-122"/>
              </a:rPr>
              <a:t>）</a:t>
            </a:r>
            <a:r>
              <a:rPr lang="en-US" altLang="zh-CN" sz="3200" baseline="-15000" dirty="0">
                <a:latin typeface="Times New Roman" panose="02020603050405020304" pitchFamily="18" charset="0"/>
                <a:ea typeface="宋体" panose="02010600030101010101" pitchFamily="2" charset="-122"/>
              </a:rPr>
              <a:t>10</a:t>
            </a:r>
            <a:r>
              <a:rPr lang="en-US" altLang="zh-CN" sz="3200" dirty="0">
                <a:latin typeface="Times New Roman" panose="02020603050405020304" pitchFamily="18" charset="0"/>
                <a:ea typeface="宋体" panose="02010600030101010101" pitchFamily="2" charset="-122"/>
              </a:rPr>
              <a:t>=</a:t>
            </a:r>
            <a:r>
              <a:rPr lang="zh-CN" altLang="en-US" sz="3200" dirty="0">
                <a:latin typeface="Times New Roman" panose="02020603050405020304" pitchFamily="18" charset="0"/>
                <a:ea typeface="宋体" panose="02010600030101010101" pitchFamily="2" charset="-122"/>
              </a:rPr>
              <a:t>（－</a:t>
            </a:r>
            <a:r>
              <a:rPr lang="en-US" altLang="zh-CN" sz="3200" dirty="0">
                <a:latin typeface="Times New Roman" panose="02020603050405020304" pitchFamily="18" charset="0"/>
                <a:ea typeface="宋体" panose="02010600030101010101" pitchFamily="2" charset="-122"/>
              </a:rPr>
              <a:t>100001.1</a:t>
            </a:r>
            <a:r>
              <a:rPr lang="zh-CN" altLang="en-US" sz="3200" dirty="0">
                <a:latin typeface="Times New Roman" panose="02020603050405020304" pitchFamily="18" charset="0"/>
                <a:ea typeface="宋体" panose="02010600030101010101" pitchFamily="2" charset="-122"/>
              </a:rPr>
              <a:t>）</a:t>
            </a:r>
            <a:r>
              <a:rPr lang="en-US" altLang="zh-CN" sz="3200" baseline="-15000" dirty="0">
                <a:latin typeface="Times New Roman" panose="02020603050405020304" pitchFamily="18" charset="0"/>
                <a:ea typeface="宋体" panose="02010600030101010101" pitchFamily="2" charset="-122"/>
              </a:rPr>
              <a:t>2</a:t>
            </a:r>
            <a:endParaRPr lang="en-US" altLang="zh-CN" sz="3200" baseline="-15000" dirty="0">
              <a:latin typeface="Times New Roman" panose="02020603050405020304" pitchFamily="18" charset="0"/>
              <a:ea typeface="宋体" panose="02010600030101010101" pitchFamily="2" charset="-122"/>
            </a:endParaRPr>
          </a:p>
          <a:p>
            <a:pPr lvl="0" algn="just" defTabSz="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x-none" sz="3200" dirty="0">
                <a:latin typeface="Times New Roman" panose="02020603050405020304" pitchFamily="18" charset="0"/>
                <a:ea typeface="宋体" panose="02010600030101010101" pitchFamily="2" charset="-122"/>
              </a:rPr>
              <a:t>                                  </a:t>
            </a:r>
            <a:r>
              <a:rPr lang="en-US" altLang="zh-CN" sz="3200" dirty="0">
                <a:latin typeface="Times New Roman" panose="02020603050405020304" pitchFamily="18" charset="0"/>
                <a:ea typeface="宋体" panose="02010600030101010101" pitchFamily="2" charset="-122"/>
              </a:rPr>
              <a:t>=</a:t>
            </a:r>
            <a:r>
              <a:rPr lang="zh-CN" altLang="en-US" sz="3200" dirty="0">
                <a:latin typeface="Times New Roman" panose="02020603050405020304" pitchFamily="18" charset="0"/>
                <a:ea typeface="宋体" panose="02010600030101010101" pitchFamily="2" charset="-122"/>
              </a:rPr>
              <a:t>（－</a:t>
            </a:r>
            <a:r>
              <a:rPr lang="en-US" altLang="zh-CN" sz="3200" dirty="0">
                <a:latin typeface="Times New Roman" panose="02020603050405020304" pitchFamily="18" charset="0"/>
                <a:ea typeface="宋体" panose="02010600030101010101" pitchFamily="2" charset="-122"/>
              </a:rPr>
              <a:t>2</a:t>
            </a:r>
            <a:r>
              <a:rPr lang="en-US" altLang="zh-CN" sz="3200" baseline="30000" dirty="0">
                <a:latin typeface="Times New Roman" panose="02020603050405020304" pitchFamily="18" charset="0"/>
                <a:ea typeface="宋体" panose="02010600030101010101" pitchFamily="2" charset="-122"/>
              </a:rPr>
              <a:t>101</a:t>
            </a:r>
            <a:r>
              <a:rPr lang="en-US" altLang="zh-CN" sz="3200" dirty="0">
                <a:latin typeface="Arial" panose="020B0604020202020204" pitchFamily="34" charset="0"/>
                <a:ea typeface="宋体" panose="02010600030101010101" pitchFamily="2" charset="-122"/>
              </a:rPr>
              <a:t>×1</a:t>
            </a:r>
            <a:r>
              <a:rPr lang="en-US" altLang="zh-CN" sz="3200" dirty="0">
                <a:latin typeface="Times New Roman" panose="02020603050405020304" pitchFamily="18" charset="0"/>
                <a:ea typeface="宋体" panose="02010600030101010101" pitchFamily="2" charset="-122"/>
              </a:rPr>
              <a:t>.000011</a:t>
            </a:r>
            <a:r>
              <a:rPr lang="zh-CN" altLang="en-US" sz="3200" dirty="0">
                <a:latin typeface="Times New Roman" panose="02020603050405020304" pitchFamily="18" charset="0"/>
                <a:ea typeface="宋体" panose="02010600030101010101" pitchFamily="2" charset="-122"/>
              </a:rPr>
              <a:t>）</a:t>
            </a:r>
            <a:r>
              <a:rPr lang="en-US" altLang="zh-CN" sz="3200" baseline="-15000" dirty="0">
                <a:latin typeface="Times New Roman" panose="02020603050405020304" pitchFamily="18" charset="0"/>
                <a:ea typeface="宋体" panose="02010600030101010101" pitchFamily="2" charset="-122"/>
              </a:rPr>
              <a:t>2</a:t>
            </a:r>
            <a:endParaRPr lang="en-US" altLang="zh-CN" sz="3200" baseline="-15000" dirty="0">
              <a:latin typeface="Times New Roman" panose="02020603050405020304" pitchFamily="18" charset="0"/>
              <a:ea typeface="宋体" panose="02010600030101010101" pitchFamily="2" charset="-122"/>
            </a:endParaRPr>
          </a:p>
          <a:p>
            <a:pPr lvl="0" algn="just" defTabSz="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sz="3200" dirty="0">
                <a:latin typeface="Times New Roman" panose="02020603050405020304" pitchFamily="18" charset="0"/>
                <a:ea typeface="宋体" panose="02010600030101010101" pitchFamily="2" charset="-122"/>
              </a:rPr>
              <a:t>故规格化的浮点数：</a:t>
            </a:r>
            <a:endParaRPr lang="zh-CN" altLang="en-US" sz="3200" dirty="0">
              <a:latin typeface="Times New Roman" panose="02020603050405020304" pitchFamily="18" charset="0"/>
              <a:ea typeface="宋体" panose="02010600030101010101" pitchFamily="2" charset="-122"/>
            </a:endParaRPr>
          </a:p>
          <a:p>
            <a:pPr lvl="0" algn="just" defTabSz="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zh-CN" altLang="en-US" sz="3200" dirty="0">
                <a:latin typeface="Times New Roman" panose="02020603050405020304" pitchFamily="18" charset="0"/>
                <a:ea typeface="宋体" panose="02010600030101010101" pitchFamily="2" charset="-122"/>
              </a:rPr>
              <a:t>     </a:t>
            </a:r>
            <a:r>
              <a:rPr lang="en-US" altLang="zh-CN" sz="3200" dirty="0">
                <a:latin typeface="Times New Roman" panose="02020603050405020304" pitchFamily="18" charset="0"/>
                <a:ea typeface="宋体" panose="02010600030101010101" pitchFamily="2" charset="-122"/>
              </a:rPr>
              <a:t>S=1,  E= 127 + 5 = 132=2</a:t>
            </a:r>
            <a:r>
              <a:rPr lang="en-US" altLang="zh-CN" sz="3200" baseline="30000" dirty="0">
                <a:latin typeface="Times New Roman" panose="02020603050405020304" pitchFamily="18" charset="0"/>
                <a:ea typeface="宋体" panose="02010600030101010101" pitchFamily="2" charset="-122"/>
              </a:rPr>
              <a:t>7</a:t>
            </a:r>
            <a:r>
              <a:rPr lang="en-US" altLang="zh-CN" sz="3200" dirty="0">
                <a:latin typeface="Times New Roman" panose="02020603050405020304" pitchFamily="18" charset="0"/>
                <a:ea typeface="宋体" panose="02010600030101010101" pitchFamily="2" charset="-122"/>
              </a:rPr>
              <a:t>+2</a:t>
            </a:r>
            <a:r>
              <a:rPr lang="en-US" altLang="zh-CN" sz="3200" baseline="30000" dirty="0">
                <a:latin typeface="Times New Roman" panose="02020603050405020304" pitchFamily="18" charset="0"/>
                <a:ea typeface="宋体" panose="02010600030101010101" pitchFamily="2" charset="-122"/>
              </a:rPr>
              <a:t>2</a:t>
            </a:r>
            <a:r>
              <a:rPr lang="en-US" altLang="zh-CN" sz="3200" dirty="0">
                <a:latin typeface="Times New Roman" panose="02020603050405020304" pitchFamily="18" charset="0"/>
                <a:ea typeface="宋体" panose="02010600030101010101" pitchFamily="2" charset="-122"/>
              </a:rPr>
              <a:t>=(10000100) </a:t>
            </a:r>
            <a:r>
              <a:rPr lang="en-US" altLang="zh-CN" sz="3200" baseline="-15000" dirty="0">
                <a:latin typeface="Times New Roman" panose="02020603050405020304" pitchFamily="18" charset="0"/>
                <a:ea typeface="宋体" panose="02010600030101010101" pitchFamily="2" charset="-122"/>
              </a:rPr>
              <a:t>2</a:t>
            </a:r>
            <a:r>
              <a:rPr lang="en-US" altLang="zh-CN" sz="3200" dirty="0">
                <a:latin typeface="Times New Roman" panose="02020603050405020304" pitchFamily="18" charset="0"/>
                <a:ea typeface="宋体" panose="02010600030101010101" pitchFamily="2" charset="-122"/>
              </a:rPr>
              <a:t>,  </a:t>
            </a:r>
            <a:endParaRPr lang="en-US" altLang="zh-CN" sz="3200" dirty="0">
              <a:latin typeface="Times New Roman" panose="02020603050405020304" pitchFamily="18" charset="0"/>
              <a:ea typeface="宋体" panose="02010600030101010101" pitchFamily="2" charset="-122"/>
            </a:endParaRPr>
          </a:p>
          <a:p>
            <a:pPr lvl="0" algn="just" defTabSz="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zh-CN" sz="3200" dirty="0">
                <a:latin typeface="Times New Roman" panose="02020603050405020304" pitchFamily="18" charset="0"/>
                <a:ea typeface="宋体" panose="02010600030101010101" pitchFamily="2" charset="-122"/>
              </a:rPr>
              <a:t>      </a:t>
            </a:r>
            <a:endParaRPr lang="en-US" altLang="zh-CN" sz="3200" dirty="0">
              <a:latin typeface="Times New Roman" panose="02020603050405020304" pitchFamily="18" charset="0"/>
              <a:ea typeface="宋体" panose="02010600030101010101" pitchFamily="2" charset="-122"/>
            </a:endParaRPr>
          </a:p>
          <a:p>
            <a:pPr lvl="0" algn="just" defTabSz="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zh-CN" sz="3200" dirty="0">
                <a:solidFill>
                  <a:schemeClr val="tx2"/>
                </a:solidFill>
                <a:latin typeface="Times New Roman" panose="02020603050405020304" pitchFamily="18" charset="0"/>
                <a:ea typeface="宋体" panose="02010600030101010101" pitchFamily="2" charset="-122"/>
              </a:rPr>
              <a:t>    </a:t>
            </a:r>
            <a:r>
              <a:rPr lang="en-US" altLang="zh-CN" sz="3200" dirty="0">
                <a:solidFill>
                  <a:srgbClr val="FF0000"/>
                </a:solidFill>
                <a:latin typeface="Times New Roman" panose="02020603050405020304" pitchFamily="18" charset="0"/>
                <a:ea typeface="宋体" panose="02010600030101010101" pitchFamily="2" charset="-122"/>
              </a:rPr>
              <a:t>1</a:t>
            </a:r>
            <a:r>
              <a:rPr lang="en-US" altLang="zh-CN" sz="3200" dirty="0">
                <a:solidFill>
                  <a:schemeClr val="tx2"/>
                </a:solidFill>
                <a:latin typeface="Times New Roman" panose="02020603050405020304" pitchFamily="18" charset="0"/>
                <a:ea typeface="宋体" panose="02010600030101010101" pitchFamily="2" charset="-122"/>
              </a:rPr>
              <a:t>100 0010 </a:t>
            </a:r>
            <a:r>
              <a:rPr lang="en-US" altLang="zh-CN" sz="3200" dirty="0">
                <a:latin typeface="Times New Roman" panose="02020603050405020304" pitchFamily="18" charset="0"/>
                <a:ea typeface="宋体" panose="02010600030101010101" pitchFamily="2" charset="-122"/>
              </a:rPr>
              <a:t>0</a:t>
            </a:r>
            <a:r>
              <a:rPr lang="en-US" altLang="zh-CN" sz="3200" dirty="0">
                <a:solidFill>
                  <a:srgbClr val="FF0000"/>
                </a:solidFill>
                <a:latin typeface="Times New Roman" panose="02020603050405020304" pitchFamily="18" charset="0"/>
                <a:ea typeface="宋体" panose="02010600030101010101" pitchFamily="2" charset="-122"/>
              </a:rPr>
              <a:t>000</a:t>
            </a:r>
            <a:r>
              <a:rPr lang="en-US" altLang="zh-CN" sz="3200" dirty="0">
                <a:solidFill>
                  <a:schemeClr val="folHlink"/>
                </a:solidFill>
                <a:latin typeface="Times New Roman" panose="02020603050405020304" pitchFamily="18" charset="0"/>
                <a:ea typeface="宋体" panose="02010600030101010101" pitchFamily="2" charset="-122"/>
              </a:rPr>
              <a:t> </a:t>
            </a:r>
            <a:r>
              <a:rPr lang="en-US" altLang="zh-CN" sz="3200" dirty="0">
                <a:solidFill>
                  <a:srgbClr val="FF0000"/>
                </a:solidFill>
                <a:latin typeface="Times New Roman" panose="02020603050405020304" pitchFamily="18" charset="0"/>
                <a:ea typeface="宋体" panose="02010600030101010101" pitchFamily="2" charset="-122"/>
              </a:rPr>
              <a:t>0110 0000 0000 0000 0000</a:t>
            </a:r>
            <a:r>
              <a:rPr lang="en-US" altLang="zh-CN" sz="3200" dirty="0">
                <a:solidFill>
                  <a:schemeClr val="folHlink"/>
                </a:solidFill>
                <a:latin typeface="Times New Roman" panose="02020603050405020304" pitchFamily="18" charset="0"/>
                <a:ea typeface="宋体" panose="02010600030101010101" pitchFamily="2" charset="-122"/>
              </a:rPr>
              <a:t>         </a:t>
            </a:r>
            <a:endParaRPr lang="en-US" altLang="zh-CN" sz="3200" dirty="0">
              <a:solidFill>
                <a:schemeClr val="folHlink"/>
              </a:solidFill>
              <a:latin typeface="Times New Roman" panose="02020603050405020304" pitchFamily="18" charset="0"/>
              <a:ea typeface="宋体" panose="02010600030101010101" pitchFamily="2" charset="-122"/>
            </a:endParaRPr>
          </a:p>
          <a:p>
            <a:pPr lvl="0" algn="just" defTabSz="0" eaLnBrk="0" hangingPunct="0">
              <a:tabLst>
                <a:tab pos="266700" algn="l"/>
                <a:tab pos="533400" algn="l"/>
                <a:tab pos="800100" algn="l"/>
                <a:tab pos="1066800" algn="l"/>
                <a:tab pos="1333500" algn="l"/>
                <a:tab pos="1600200" algn="l"/>
                <a:tab pos="1866900" algn="l"/>
                <a:tab pos="2133600" algn="l"/>
                <a:tab pos="2400300" algn="l"/>
                <a:tab pos="2667000" algn="l"/>
                <a:tab pos="2933700" algn="l"/>
                <a:tab pos="3200400" algn="l"/>
                <a:tab pos="3467100" algn="l"/>
                <a:tab pos="3733800" algn="l"/>
                <a:tab pos="4200525" algn="l"/>
              </a:tabLst>
            </a:pPr>
            <a:r>
              <a:rPr lang="en-US" altLang="zh-CN" sz="3200" dirty="0">
                <a:solidFill>
                  <a:schemeClr val="folHlink"/>
                </a:solidFill>
                <a:latin typeface="Times New Roman" panose="02020603050405020304" pitchFamily="18" charset="0"/>
                <a:ea typeface="宋体" panose="02010600030101010101" pitchFamily="2" charset="-122"/>
              </a:rPr>
              <a:t>    C2060000</a:t>
            </a:r>
            <a:r>
              <a:rPr lang="en-US" altLang="zh-CN" sz="3200" baseline="-15000" dirty="0">
                <a:latin typeface="Times New Roman" panose="02020603050405020304" pitchFamily="18" charset="0"/>
                <a:ea typeface="宋体" panose="02010600030101010101" pitchFamily="2" charset="-122"/>
              </a:rPr>
              <a:t>H</a:t>
            </a:r>
            <a:r>
              <a:rPr lang="en-US" altLang="zh-CN" sz="3200" dirty="0">
                <a:latin typeface="Times New Roman" panose="02020603050405020304" pitchFamily="18" charset="0"/>
                <a:ea typeface="宋体" panose="02010600030101010101" pitchFamily="2" charset="-122"/>
              </a:rPr>
              <a:t>     </a:t>
            </a:r>
            <a:endParaRPr lang="en-US" altLang="zh-CN" sz="3200" dirty="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78">
                                            <p:txEl>
                                              <p:pRg st="0" end="0"/>
                                            </p:txEl>
                                          </p:spTgt>
                                        </p:tgtEl>
                                        <p:attrNameLst>
                                          <p:attrName>style.visibility</p:attrName>
                                        </p:attrNameLst>
                                      </p:cBhvr>
                                      <p:to>
                                        <p:strVal val="visible"/>
                                      </p:to>
                                    </p:set>
                                    <p:anim calcmode="lin" valueType="num">
                                      <p:cBhvr additive="base">
                                        <p:cTn id="7" dur="500" fill="hold"/>
                                        <p:tgtEl>
                                          <p:spTgt spid="501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0178">
                                            <p:txEl>
                                              <p:pRg st="1" end="1"/>
                                            </p:txEl>
                                          </p:spTgt>
                                        </p:tgtEl>
                                        <p:attrNameLst>
                                          <p:attrName>style.visibility</p:attrName>
                                        </p:attrNameLst>
                                      </p:cBhvr>
                                      <p:to>
                                        <p:strVal val="visible"/>
                                      </p:to>
                                    </p:set>
                                    <p:anim calcmode="lin" valueType="num">
                                      <p:cBhvr additive="base">
                                        <p:cTn id="11" dur="500" fill="hold"/>
                                        <p:tgtEl>
                                          <p:spTgt spid="5017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01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0178">
                                            <p:txEl>
                                              <p:pRg st="3" end="3"/>
                                            </p:txEl>
                                          </p:spTgt>
                                        </p:tgtEl>
                                        <p:attrNameLst>
                                          <p:attrName>style.visibility</p:attrName>
                                        </p:attrNameLst>
                                      </p:cBhvr>
                                      <p:to>
                                        <p:strVal val="visible"/>
                                      </p:to>
                                    </p:set>
                                    <p:anim calcmode="lin" valueType="num">
                                      <p:cBhvr additive="base">
                                        <p:cTn id="17" dur="500" fill="hold"/>
                                        <p:tgtEl>
                                          <p:spTgt spid="50178">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0178">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0178">
                                            <p:txEl>
                                              <p:pRg st="4" end="4"/>
                                            </p:txEl>
                                          </p:spTgt>
                                        </p:tgtEl>
                                        <p:attrNameLst>
                                          <p:attrName>style.visibility</p:attrName>
                                        </p:attrNameLst>
                                      </p:cBhvr>
                                      <p:to>
                                        <p:strVal val="visible"/>
                                      </p:to>
                                    </p:set>
                                    <p:anim calcmode="lin" valueType="num">
                                      <p:cBhvr additive="base">
                                        <p:cTn id="21" dur="500" fill="hold"/>
                                        <p:tgtEl>
                                          <p:spTgt spid="50178">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017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0178">
                                            <p:txEl>
                                              <p:pRg st="5" end="5"/>
                                            </p:txEl>
                                          </p:spTgt>
                                        </p:tgtEl>
                                        <p:attrNameLst>
                                          <p:attrName>style.visibility</p:attrName>
                                        </p:attrNameLst>
                                      </p:cBhvr>
                                      <p:to>
                                        <p:strVal val="visible"/>
                                      </p:to>
                                    </p:set>
                                    <p:anim calcmode="lin" valueType="num">
                                      <p:cBhvr additive="base">
                                        <p:cTn id="27" dur="500" fill="hold"/>
                                        <p:tgtEl>
                                          <p:spTgt spid="50178">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0178">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0178">
                                            <p:txEl>
                                              <p:pRg st="6" end="6"/>
                                            </p:txEl>
                                          </p:spTgt>
                                        </p:tgtEl>
                                        <p:attrNameLst>
                                          <p:attrName>style.visibility</p:attrName>
                                        </p:attrNameLst>
                                      </p:cBhvr>
                                      <p:to>
                                        <p:strVal val="visible"/>
                                      </p:to>
                                    </p:set>
                                    <p:anim calcmode="lin" valueType="num">
                                      <p:cBhvr additive="base">
                                        <p:cTn id="31" dur="500" fill="hold"/>
                                        <p:tgtEl>
                                          <p:spTgt spid="5017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017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0178">
                                            <p:txEl>
                                              <p:pRg st="8" end="8"/>
                                            </p:txEl>
                                          </p:spTgt>
                                        </p:tgtEl>
                                        <p:attrNameLst>
                                          <p:attrName>style.visibility</p:attrName>
                                        </p:attrNameLst>
                                      </p:cBhvr>
                                      <p:to>
                                        <p:strVal val="visible"/>
                                      </p:to>
                                    </p:set>
                                    <p:anim calcmode="lin" valueType="num">
                                      <p:cBhvr additive="base">
                                        <p:cTn id="37" dur="500" fill="hold"/>
                                        <p:tgtEl>
                                          <p:spTgt spid="5017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0178">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0178">
                                            <p:txEl>
                                              <p:pRg st="9" end="9"/>
                                            </p:txEl>
                                          </p:spTgt>
                                        </p:tgtEl>
                                        <p:attrNameLst>
                                          <p:attrName>style.visibility</p:attrName>
                                        </p:attrNameLst>
                                      </p:cBhvr>
                                      <p:to>
                                        <p:strVal val="visible"/>
                                      </p:to>
                                    </p:set>
                                    <p:anim calcmode="lin" valueType="num">
                                      <p:cBhvr additive="base">
                                        <p:cTn id="41" dur="500" fill="hold"/>
                                        <p:tgtEl>
                                          <p:spTgt spid="50178">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017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6"/>
          <p:cNvSpPr>
            <a:spLocks noGrp="1" noChangeArrowheads="1"/>
          </p:cNvSpPr>
          <p:nvPr>
            <p:ph type="sldNum" sz="quarter" idx="12"/>
          </p:nvPr>
        </p:nvSpPr>
        <p:spPr>
          <a:xfrm>
            <a:off x="6553200" y="6453188"/>
            <a:ext cx="1905000" cy="252412"/>
          </a:xfrm>
          <a:noFill/>
        </p:spPr>
        <p:txBody>
          <a:bodyPr/>
          <a:lstStyle/>
          <a:p>
            <a:fld id="{7A5E3769-583F-4DDC-9261-CC33074E0426}" type="slidenum">
              <a:rPr lang="en-US" altLang="zh-CN"/>
            </a:fld>
            <a:endParaRPr lang="en-US" altLang="zh-CN"/>
          </a:p>
        </p:txBody>
      </p:sp>
      <p:sp>
        <p:nvSpPr>
          <p:cNvPr id="228580" name="Rectangle 228"/>
          <p:cNvSpPr>
            <a:spLocks noGrp="1" noChangeArrowheads="1"/>
          </p:cNvSpPr>
          <p:nvPr>
            <p:ph type="title"/>
          </p:nvPr>
        </p:nvSpPr>
        <p:spPr/>
        <p:txBody>
          <a:bodyPr/>
          <a:lstStyle/>
          <a:p>
            <a:pPr eaLnBrk="1" hangingPunct="1">
              <a:defRPr/>
            </a:pPr>
            <a:r>
              <a:rPr kumimoji="1" lang="en-US" altLang="zh-CN" sz="3600" b="1" smtClean="0">
                <a:solidFill>
                  <a:srgbClr val="A50021"/>
                </a:solidFill>
                <a:effectLst>
                  <a:outerShdw blurRad="38100" dist="38100" dir="2700000" algn="tl">
                    <a:srgbClr val="C0C0C0"/>
                  </a:outerShdw>
                </a:effectLst>
              </a:rPr>
              <a:t>2</a:t>
            </a:r>
            <a:r>
              <a:rPr kumimoji="1" lang="zh-CN" altLang="en-US" sz="3600" b="1" smtClean="0">
                <a:solidFill>
                  <a:srgbClr val="A50021"/>
                </a:solidFill>
                <a:effectLst>
                  <a:outerShdw blurRad="38100" dist="38100" dir="2700000" algn="tl">
                    <a:srgbClr val="C0C0C0"/>
                  </a:outerShdw>
                </a:effectLst>
              </a:rPr>
              <a:t>、指令执行时产生的微操作序列</a:t>
            </a:r>
            <a:endParaRPr kumimoji="1" lang="zh-CN" altLang="en-US" sz="3600" b="1" smtClean="0">
              <a:solidFill>
                <a:srgbClr val="A50021"/>
              </a:solidFill>
              <a:effectLst>
                <a:outerShdw blurRad="38100" dist="38100" dir="2700000" algn="tl">
                  <a:srgbClr val="C0C0C0"/>
                </a:outerShdw>
              </a:effectLst>
            </a:endParaRPr>
          </a:p>
        </p:txBody>
      </p:sp>
      <p:graphicFrame>
        <p:nvGraphicFramePr>
          <p:cNvPr id="34820" name="内容占位符 34819"/>
          <p:cNvGraphicFramePr>
            <a:graphicFrameLocks noGrp="1"/>
          </p:cNvGraphicFramePr>
          <p:nvPr>
            <p:ph sz="half" idx="1"/>
          </p:nvPr>
        </p:nvGraphicFramePr>
        <p:xfrm>
          <a:off x="468313" y="1341438"/>
          <a:ext cx="8135938" cy="4480560"/>
        </p:xfrm>
        <a:graphic>
          <a:graphicData uri="http://schemas.openxmlformats.org/drawingml/2006/table">
            <a:tbl>
              <a:tblPr/>
              <a:tblGrid>
                <a:gridCol w="969963"/>
                <a:gridCol w="1117600"/>
                <a:gridCol w="2465387"/>
                <a:gridCol w="3582988"/>
              </a:tblGrid>
              <a:tr h="457200">
                <a:tc>
                  <a:txBody>
                    <a:bodyPr/>
                    <a:lstStyle/>
                    <a:p>
                      <a:pPr lvl="0" algn="ctr" eaLnBrk="1" hangingPunct="1">
                        <a:lnSpc>
                          <a:spcPct val="90000"/>
                        </a:lnSpc>
                        <a:spcAft>
                          <a:spcPct val="20000"/>
                        </a:spcAft>
                        <a:buNone/>
                      </a:pPr>
                      <a:endParaRPr lang="zh-CN" altLang="zh-CN" sz="2400" b="1" dirty="0">
                        <a:solidFill>
                          <a:srgbClr val="0000CC"/>
                        </a:solidFill>
                        <a:effectLst>
                          <a:outerShdw blurRad="38100" dist="38100" dir="2700000">
                            <a:srgbClr val="C0C0C0"/>
                          </a:outerShdw>
                        </a:effectLst>
                        <a:latin typeface="Arial" panose="020B0604020202020204" pitchFamily="34" charset="0"/>
                        <a:ea typeface="新宋体" panose="02010609030101010101" charset="-122"/>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zh-CN" altLang="en-US" sz="2400" b="1" dirty="0">
                          <a:solidFill>
                            <a:srgbClr val="0000CC"/>
                          </a:solidFill>
                          <a:latin typeface="Arial" panose="020B0604020202020204" pitchFamily="34" charset="0"/>
                          <a:ea typeface="新宋体" panose="02010609030101010101" charset="-122"/>
                        </a:rPr>
                        <a:t>序号</a:t>
                      </a:r>
                      <a:endParaRPr lang="zh-CN" altLang="en-US"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zh-CN" altLang="en-US" sz="2400" b="1" dirty="0">
                          <a:solidFill>
                            <a:srgbClr val="0000CC"/>
                          </a:solidFill>
                          <a:latin typeface="Arial" panose="020B0604020202020204" pitchFamily="34" charset="0"/>
                          <a:ea typeface="新宋体" panose="02010609030101010101" charset="-122"/>
                        </a:rPr>
                        <a:t>功能</a:t>
                      </a:r>
                      <a:endParaRPr lang="zh-CN" altLang="en-US"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zh-CN" altLang="en-US" sz="2400" b="1" dirty="0">
                          <a:solidFill>
                            <a:srgbClr val="0000CC"/>
                          </a:solidFill>
                          <a:latin typeface="Arial" panose="020B0604020202020204" pitchFamily="34" charset="0"/>
                          <a:ea typeface="新宋体" panose="02010609030101010101" charset="-122"/>
                        </a:rPr>
                        <a:t>发送控制信号</a:t>
                      </a:r>
                      <a:endParaRPr lang="zh-CN" altLang="en-US"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rowSpan="2">
                  <a:txBody>
                    <a:bodyPr/>
                    <a:lstStyle/>
                    <a:p>
                      <a:pPr lvl="0" algn="ctr" eaLnBrk="1" hangingPunct="1">
                        <a:lnSpc>
                          <a:spcPct val="90000"/>
                        </a:lnSpc>
                        <a:spcAft>
                          <a:spcPct val="20000"/>
                        </a:spcAft>
                        <a:buNone/>
                      </a:pPr>
                      <a:r>
                        <a:rPr lang="zh-CN" altLang="en-US" sz="2400" b="1" dirty="0">
                          <a:solidFill>
                            <a:srgbClr val="0000CC"/>
                          </a:solidFill>
                          <a:latin typeface="Arial" panose="020B0604020202020204" pitchFamily="34" charset="0"/>
                          <a:ea typeface="新宋体" panose="02010609030101010101" charset="-122"/>
                        </a:rPr>
                        <a:t>取指令</a:t>
                      </a:r>
                      <a:endParaRPr lang="zh-CN" altLang="en-US" sz="2400" b="1" dirty="0">
                        <a:solidFill>
                          <a:srgbClr val="0000CC"/>
                        </a:solidFill>
                        <a:latin typeface="Arial" panose="020B0604020202020204" pitchFamily="34" charset="0"/>
                        <a:ea typeface="新宋体" panose="02010609030101010101" charset="-122"/>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zh-CN" altLang="en-US" sz="2400" b="1" dirty="0">
                          <a:solidFill>
                            <a:srgbClr val="0000CC"/>
                          </a:solidFill>
                          <a:latin typeface="Arial" panose="020B0604020202020204" pitchFamily="34" charset="0"/>
                          <a:ea typeface="新宋体" panose="02010609030101010101" charset="-122"/>
                        </a:rPr>
                        <a:t>（</a:t>
                      </a:r>
                      <a:r>
                        <a:rPr lang="en-US" altLang="zh-CN" sz="2400" b="1" dirty="0">
                          <a:solidFill>
                            <a:srgbClr val="0000CC"/>
                          </a:solidFill>
                          <a:latin typeface="Arial" panose="020B0604020202020204" pitchFamily="34" charset="0"/>
                          <a:ea typeface="新宋体" panose="02010609030101010101" charset="-122"/>
                        </a:rPr>
                        <a:t>1</a:t>
                      </a:r>
                      <a:r>
                        <a:rPr lang="zh-CN" altLang="en-US" sz="2400" b="1" dirty="0">
                          <a:solidFill>
                            <a:srgbClr val="0000CC"/>
                          </a:solidFill>
                          <a:latin typeface="Arial" panose="020B0604020202020204" pitchFamily="34" charset="0"/>
                          <a:ea typeface="新宋体" panose="02010609030101010101" charset="-122"/>
                        </a:rPr>
                        <a:t>）</a:t>
                      </a:r>
                      <a:endParaRPr lang="zh-CN" altLang="en-US"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PC→AR,PC+1</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PC-B#,B-AR,PC+1,</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FF"/>
                    </a:solidFill>
                  </a:tcPr>
                </a:tc>
              </a:tr>
              <a:tr h="45720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p>
                      <a:pPr lvl="0" algn="ctr" eaLnBrk="1" hangingPunct="1">
                        <a:buNone/>
                      </a:pPr>
                      <a:r>
                        <a:rPr lang="zh-CN" altLang="en-US" sz="2400" b="1" dirty="0">
                          <a:solidFill>
                            <a:srgbClr val="0000CC"/>
                          </a:solidFill>
                          <a:latin typeface="Arial" panose="020B0604020202020204" pitchFamily="34" charset="0"/>
                          <a:ea typeface="新宋体" panose="02010609030101010101" charset="-122"/>
                        </a:rPr>
                        <a:t>（</a:t>
                      </a:r>
                      <a:r>
                        <a:rPr lang="en-US" altLang="zh-CN" sz="2400" b="1" dirty="0">
                          <a:solidFill>
                            <a:srgbClr val="0000CC"/>
                          </a:solidFill>
                          <a:latin typeface="Arial" panose="020B0604020202020204" pitchFamily="34" charset="0"/>
                          <a:ea typeface="新宋体" panose="02010609030101010101" charset="-122"/>
                        </a:rPr>
                        <a:t>2</a:t>
                      </a:r>
                      <a:r>
                        <a:rPr lang="zh-CN" altLang="en-US" sz="2400" b="1" dirty="0">
                          <a:solidFill>
                            <a:srgbClr val="0000CC"/>
                          </a:solidFill>
                          <a:latin typeface="Arial" panose="020B0604020202020204" pitchFamily="34" charset="0"/>
                          <a:ea typeface="新宋体" panose="02010609030101010101" charset="-122"/>
                        </a:rPr>
                        <a:t>）</a:t>
                      </a:r>
                      <a:endParaRPr lang="zh-CN" altLang="en-US"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MEM→IR</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M-R#,B-IR,J1#</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rowSpan="4">
                  <a:txBody>
                    <a:bodyPr/>
                    <a:lstStyle/>
                    <a:p>
                      <a:pPr lvl="0" algn="ctr" eaLnBrk="1" hangingPunct="1">
                        <a:lnSpc>
                          <a:spcPct val="90000"/>
                        </a:lnSpc>
                        <a:spcAft>
                          <a:spcPct val="20000"/>
                        </a:spcAft>
                        <a:buNone/>
                      </a:pPr>
                      <a:r>
                        <a:rPr lang="en-US" altLang="zh-CN" sz="2400" b="1" dirty="0">
                          <a:solidFill>
                            <a:srgbClr val="0000CC"/>
                          </a:solidFill>
                          <a:effectLst>
                            <a:outerShdw blurRad="38100" dist="38100" dir="2700000">
                              <a:srgbClr val="C0C0C0"/>
                            </a:outerShdw>
                          </a:effectLst>
                          <a:latin typeface="Arial" panose="020B0604020202020204" pitchFamily="34" charset="0"/>
                          <a:ea typeface="新宋体" panose="02010609030101010101" charset="-122"/>
                        </a:rPr>
                        <a:t>ADD</a:t>
                      </a:r>
                      <a:endParaRPr lang="en-US" altLang="zh-CN" sz="2400" b="1" dirty="0">
                        <a:solidFill>
                          <a:srgbClr val="0000CC"/>
                        </a:solidFill>
                        <a:effectLst>
                          <a:outerShdw blurRad="38100" dist="38100" dir="2700000">
                            <a:srgbClr val="C0C0C0"/>
                          </a:outerShdw>
                        </a:effectLst>
                        <a:latin typeface="Arial" panose="020B0604020202020204" pitchFamily="34" charset="0"/>
                        <a:ea typeface="新宋体" panose="02010609030101010101" charset="-122"/>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zh-CN" altLang="en-US" sz="2400" b="1" dirty="0">
                          <a:solidFill>
                            <a:srgbClr val="0000CC"/>
                          </a:solidFill>
                          <a:latin typeface="Arial" panose="020B0604020202020204" pitchFamily="34" charset="0"/>
                          <a:ea typeface="新宋体" panose="02010609030101010101" charset="-122"/>
                        </a:rPr>
                        <a:t>（</a:t>
                      </a:r>
                      <a:r>
                        <a:rPr lang="en-US" altLang="zh-CN" sz="2400" b="1" dirty="0">
                          <a:solidFill>
                            <a:srgbClr val="0000CC"/>
                          </a:solidFill>
                          <a:latin typeface="Arial" panose="020B0604020202020204" pitchFamily="34" charset="0"/>
                          <a:ea typeface="新宋体" panose="02010609030101010101" charset="-122"/>
                        </a:rPr>
                        <a:t>1</a:t>
                      </a:r>
                      <a:r>
                        <a:rPr lang="zh-CN" altLang="en-US" sz="2400" b="1" dirty="0">
                          <a:solidFill>
                            <a:srgbClr val="0000CC"/>
                          </a:solidFill>
                          <a:latin typeface="Arial" panose="020B0604020202020204" pitchFamily="34" charset="0"/>
                          <a:ea typeface="新宋体" panose="02010609030101010101" charset="-122"/>
                        </a:rPr>
                        <a:t>）</a:t>
                      </a:r>
                      <a:endParaRPr lang="zh-CN" altLang="en-US"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PC→AR,PC+1</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PC-B#,B-AR,PC+1,</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FFCC"/>
                    </a:solidFill>
                  </a:tcPr>
                </a:tc>
              </a:tr>
              <a:tr h="45720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p>
                      <a:pPr lvl="0" algn="ctr" eaLnBrk="1" hangingPunct="1">
                        <a:buNone/>
                      </a:pPr>
                      <a:r>
                        <a:rPr lang="zh-CN" altLang="en-US" sz="2400" b="1" dirty="0">
                          <a:solidFill>
                            <a:srgbClr val="0000CC"/>
                          </a:solidFill>
                          <a:latin typeface="Arial" panose="020B0604020202020204" pitchFamily="34" charset="0"/>
                          <a:ea typeface="新宋体" panose="02010609030101010101" charset="-122"/>
                        </a:rPr>
                        <a:t>（</a:t>
                      </a:r>
                      <a:r>
                        <a:rPr lang="en-US" altLang="zh-CN" sz="2400" b="1" dirty="0">
                          <a:solidFill>
                            <a:srgbClr val="0000CC"/>
                          </a:solidFill>
                          <a:latin typeface="Arial" panose="020B0604020202020204" pitchFamily="34" charset="0"/>
                          <a:ea typeface="新宋体" panose="02010609030101010101" charset="-122"/>
                        </a:rPr>
                        <a:t>2</a:t>
                      </a:r>
                      <a:r>
                        <a:rPr lang="zh-CN" altLang="en-US" sz="2400" b="1" dirty="0">
                          <a:solidFill>
                            <a:srgbClr val="0000CC"/>
                          </a:solidFill>
                          <a:latin typeface="Arial" panose="020B0604020202020204" pitchFamily="34" charset="0"/>
                          <a:ea typeface="新宋体" panose="02010609030101010101" charset="-122"/>
                        </a:rPr>
                        <a:t>）</a:t>
                      </a:r>
                      <a:endParaRPr lang="zh-CN" altLang="en-US"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MEM→DA1</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M-R#,B-DA1</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p>
                      <a:pPr lvl="0" algn="ctr" eaLnBrk="1" hangingPunct="1">
                        <a:buNone/>
                      </a:pPr>
                      <a:r>
                        <a:rPr lang="zh-CN" altLang="en-US" sz="2400" b="1" dirty="0">
                          <a:solidFill>
                            <a:srgbClr val="0000CC"/>
                          </a:solidFill>
                          <a:latin typeface="Arial" panose="020B0604020202020204" pitchFamily="34" charset="0"/>
                          <a:ea typeface="新宋体" panose="02010609030101010101" charset="-122"/>
                        </a:rPr>
                        <a:t>（</a:t>
                      </a:r>
                      <a:r>
                        <a:rPr lang="en-US" altLang="zh-CN" sz="2400" b="1" dirty="0">
                          <a:solidFill>
                            <a:srgbClr val="0000CC"/>
                          </a:solidFill>
                          <a:latin typeface="Arial" panose="020B0604020202020204" pitchFamily="34" charset="0"/>
                          <a:ea typeface="新宋体" panose="02010609030101010101" charset="-122"/>
                        </a:rPr>
                        <a:t>3</a:t>
                      </a:r>
                      <a:r>
                        <a:rPr lang="zh-CN" altLang="en-US" sz="2400" b="1" dirty="0">
                          <a:solidFill>
                            <a:srgbClr val="0000CC"/>
                          </a:solidFill>
                          <a:latin typeface="Arial" panose="020B0604020202020204" pitchFamily="34" charset="0"/>
                          <a:ea typeface="新宋体" panose="02010609030101010101" charset="-122"/>
                        </a:rPr>
                        <a:t>）</a:t>
                      </a:r>
                      <a:endParaRPr lang="zh-CN" altLang="en-US"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99"/>
                    </a:solid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R0→DA2</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99"/>
                    </a:solid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R0-B#,B-DA2</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99"/>
                    </a:solidFill>
                  </a:tcPr>
                </a:tc>
              </a:tr>
              <a:tr h="822325">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p>
                      <a:pPr lvl="0" algn="ctr" eaLnBrk="1" hangingPunct="1">
                        <a:buNone/>
                      </a:pPr>
                      <a:r>
                        <a:rPr lang="zh-CN" altLang="en-US" sz="2400" b="1" dirty="0">
                          <a:solidFill>
                            <a:srgbClr val="0000CC"/>
                          </a:solidFill>
                          <a:latin typeface="Arial" panose="020B0604020202020204" pitchFamily="34" charset="0"/>
                          <a:ea typeface="新宋体" panose="02010609030101010101" charset="-122"/>
                        </a:rPr>
                        <a:t>（</a:t>
                      </a:r>
                      <a:r>
                        <a:rPr lang="en-US" altLang="zh-CN" sz="2400" b="1" dirty="0">
                          <a:solidFill>
                            <a:srgbClr val="0000CC"/>
                          </a:solidFill>
                          <a:latin typeface="Arial" panose="020B0604020202020204" pitchFamily="34" charset="0"/>
                          <a:ea typeface="新宋体" panose="02010609030101010101" charset="-122"/>
                        </a:rPr>
                        <a:t>4</a:t>
                      </a:r>
                      <a:r>
                        <a:rPr lang="zh-CN" altLang="en-US" sz="2400" b="1" dirty="0">
                          <a:solidFill>
                            <a:srgbClr val="0000CC"/>
                          </a:solidFill>
                          <a:latin typeface="Arial" panose="020B0604020202020204" pitchFamily="34" charset="0"/>
                          <a:ea typeface="新宋体" panose="02010609030101010101" charset="-122"/>
                        </a:rPr>
                        <a:t>）</a:t>
                      </a:r>
                      <a:endParaRPr lang="zh-CN" altLang="en-US"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DA1+DA2→R0</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S3~S0,M,Ci=100101,ALU-B#,B-R0</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rowSpan="2">
                  <a:txBody>
                    <a:bodyPr/>
                    <a:lstStyle/>
                    <a:p>
                      <a:pPr lvl="0" algn="ctr" eaLnBrk="1" hangingPunct="1">
                        <a:lnSpc>
                          <a:spcPct val="90000"/>
                        </a:lnSpc>
                        <a:spcAft>
                          <a:spcPct val="20000"/>
                        </a:spcAft>
                        <a:buNone/>
                      </a:pPr>
                      <a:r>
                        <a:rPr lang="en-US" altLang="zh-CN" sz="2400" b="1" dirty="0">
                          <a:solidFill>
                            <a:srgbClr val="0000CC"/>
                          </a:solidFill>
                          <a:effectLst>
                            <a:outerShdw blurRad="38100" dist="38100" dir="2700000">
                              <a:srgbClr val="C0C0C0"/>
                            </a:outerShdw>
                          </a:effectLst>
                          <a:latin typeface="Arial" panose="020B0604020202020204" pitchFamily="34" charset="0"/>
                          <a:ea typeface="新宋体" panose="02010609030101010101" charset="-122"/>
                        </a:rPr>
                        <a:t>JMP</a:t>
                      </a:r>
                      <a:endParaRPr lang="en-US" altLang="zh-CN" sz="2400" b="1" dirty="0">
                        <a:solidFill>
                          <a:srgbClr val="0000CC"/>
                        </a:solidFill>
                        <a:effectLst>
                          <a:outerShdw blurRad="38100" dist="38100" dir="2700000">
                            <a:srgbClr val="C0C0C0"/>
                          </a:outerShdw>
                        </a:effectLst>
                        <a:latin typeface="Arial" panose="020B0604020202020204" pitchFamily="34" charset="0"/>
                        <a:ea typeface="新宋体" panose="02010609030101010101" charset="-122"/>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zh-CN" altLang="en-US" sz="2400" b="1" dirty="0">
                          <a:solidFill>
                            <a:srgbClr val="0000CC"/>
                          </a:solidFill>
                          <a:latin typeface="Arial" panose="020B0604020202020204" pitchFamily="34" charset="0"/>
                          <a:ea typeface="新宋体" panose="02010609030101010101" charset="-122"/>
                        </a:rPr>
                        <a:t>（</a:t>
                      </a:r>
                      <a:r>
                        <a:rPr lang="en-US" altLang="zh-CN" sz="2400" b="1" dirty="0">
                          <a:solidFill>
                            <a:srgbClr val="0000CC"/>
                          </a:solidFill>
                          <a:latin typeface="Arial" panose="020B0604020202020204" pitchFamily="34" charset="0"/>
                          <a:ea typeface="新宋体" panose="02010609030101010101" charset="-122"/>
                        </a:rPr>
                        <a:t>1</a:t>
                      </a:r>
                      <a:r>
                        <a:rPr lang="zh-CN" altLang="en-US" sz="2400" b="1" dirty="0">
                          <a:solidFill>
                            <a:srgbClr val="0000CC"/>
                          </a:solidFill>
                          <a:latin typeface="Arial" panose="020B0604020202020204" pitchFamily="34" charset="0"/>
                          <a:ea typeface="新宋体" panose="02010609030101010101" charset="-122"/>
                        </a:rPr>
                        <a:t>）</a:t>
                      </a:r>
                      <a:endParaRPr lang="zh-CN" altLang="en-US"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99CC"/>
                    </a:solid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PC→AR,PC+1</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99CC"/>
                    </a:solid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PC-B#,B-AR,PC+1,</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99CC"/>
                    </a:solidFill>
                  </a:tcPr>
                </a:tc>
              </a:tr>
              <a:tr h="45720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p>
                      <a:pPr lvl="0" algn="ctr" eaLnBrk="1" hangingPunct="1">
                        <a:buNone/>
                      </a:pPr>
                      <a:r>
                        <a:rPr lang="zh-CN" altLang="en-US" sz="2400" b="1" dirty="0">
                          <a:solidFill>
                            <a:srgbClr val="0000CC"/>
                          </a:solidFill>
                          <a:latin typeface="Arial" panose="020B0604020202020204" pitchFamily="34" charset="0"/>
                          <a:ea typeface="新宋体" panose="02010609030101010101" charset="-122"/>
                        </a:rPr>
                        <a:t>（</a:t>
                      </a:r>
                      <a:r>
                        <a:rPr lang="en-US" altLang="zh-CN" sz="2400" b="1" dirty="0">
                          <a:solidFill>
                            <a:srgbClr val="0000CC"/>
                          </a:solidFill>
                          <a:latin typeface="Arial" panose="020B0604020202020204" pitchFamily="34" charset="0"/>
                          <a:ea typeface="新宋体" panose="02010609030101010101" charset="-122"/>
                        </a:rPr>
                        <a:t>2</a:t>
                      </a:r>
                      <a:r>
                        <a:rPr lang="zh-CN" altLang="en-US" sz="2400" b="1" dirty="0">
                          <a:solidFill>
                            <a:srgbClr val="0000CC"/>
                          </a:solidFill>
                          <a:latin typeface="Arial" panose="020B0604020202020204" pitchFamily="34" charset="0"/>
                          <a:ea typeface="新宋体" panose="02010609030101010101" charset="-122"/>
                        </a:rPr>
                        <a:t>）</a:t>
                      </a:r>
                      <a:endParaRPr lang="zh-CN" altLang="en-US"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MEM→PC</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buNone/>
                      </a:pPr>
                      <a:r>
                        <a:rPr lang="en-US" altLang="zh-CN" sz="2400" b="1" dirty="0">
                          <a:solidFill>
                            <a:srgbClr val="0000CC"/>
                          </a:solidFill>
                          <a:latin typeface="Arial" panose="020B0604020202020204" pitchFamily="34" charset="0"/>
                          <a:ea typeface="新宋体" panose="02010609030101010101" charset="-122"/>
                        </a:rPr>
                        <a:t>M-R#,B-PC#</a:t>
                      </a:r>
                      <a:endParaRPr lang="en-US" altLang="zh-CN" sz="2400" b="1" dirty="0">
                        <a:solidFill>
                          <a:srgbClr val="0000CC"/>
                        </a:solidFill>
                        <a:latin typeface="Arial" panose="020B0604020202020204" pitchFamily="34" charset="0"/>
                        <a:ea typeface="新宋体" panose="0201060903010101010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4820"/>
                                        </p:tgtEl>
                                        <p:attrNameLst>
                                          <p:attrName>style.visibility</p:attrName>
                                        </p:attrNameLst>
                                      </p:cBhvr>
                                      <p:to>
                                        <p:strVal val="visible"/>
                                      </p:to>
                                    </p:set>
                                    <p:anim calcmode="lin" valueType="num">
                                      <p:cBhvr>
                                        <p:cTn id="7" dur="1" fill="hold"/>
                                        <p:tgtEl>
                                          <p:spTgt spid="3482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5"/>
          <p:cNvSpPr>
            <a:spLocks noGrp="1" noChangeArrowheads="1"/>
          </p:cNvSpPr>
          <p:nvPr>
            <p:ph type="sldNum" sz="quarter" idx="12"/>
          </p:nvPr>
        </p:nvSpPr>
        <p:spPr>
          <a:xfrm>
            <a:off x="6553200" y="6453188"/>
            <a:ext cx="1905000" cy="252412"/>
          </a:xfrm>
          <a:noFill/>
        </p:spPr>
        <p:txBody>
          <a:bodyPr/>
          <a:lstStyle/>
          <a:p>
            <a:fld id="{38FC1448-DDA6-40BA-BBFA-E7AA53287D19}" type="slidenum">
              <a:rPr lang="en-US" altLang="zh-CN">
                <a:latin typeface="Arial" panose="020B0604020202020204" pitchFamily="34" charset="0"/>
              </a:rPr>
            </a:fld>
            <a:endParaRPr lang="en-US" altLang="zh-CN">
              <a:latin typeface="Arial" panose="020B0604020202020204" pitchFamily="34" charset="0"/>
            </a:endParaRPr>
          </a:p>
        </p:txBody>
      </p:sp>
      <p:sp>
        <p:nvSpPr>
          <p:cNvPr id="287746" name="Rectangle 2"/>
          <p:cNvSpPr>
            <a:spLocks noGrp="1" noChangeArrowheads="1"/>
          </p:cNvSpPr>
          <p:nvPr>
            <p:ph type="title"/>
          </p:nvPr>
        </p:nvSpPr>
        <p:spPr/>
        <p:txBody>
          <a:bodyPr/>
          <a:lstStyle/>
          <a:p>
            <a:pPr eaLnBrk="1" hangingPunct="1">
              <a:defRPr/>
            </a:pPr>
            <a:r>
              <a:rPr kumimoji="1" lang="zh-CN" altLang="en-US" sz="3600" b="1" smtClean="0">
                <a:solidFill>
                  <a:srgbClr val="6600CC"/>
                </a:solidFill>
                <a:effectLst>
                  <a:outerShdw blurRad="38100" dist="38100" dir="2700000" algn="tl">
                    <a:srgbClr val="C0C0C0"/>
                  </a:outerShdw>
                </a:effectLst>
              </a:rPr>
              <a:t>（四）模型计算机控制信号</a:t>
            </a:r>
            <a:endParaRPr kumimoji="1" lang="zh-CN" altLang="en-US" sz="3600" b="1" smtClean="0">
              <a:solidFill>
                <a:srgbClr val="6600CC"/>
              </a:solidFill>
              <a:effectLst>
                <a:outerShdw blurRad="38100" dist="38100" dir="2700000" algn="tl">
                  <a:srgbClr val="C0C0C0"/>
                </a:outerShdw>
              </a:effectLst>
            </a:endParaRPr>
          </a:p>
        </p:txBody>
      </p:sp>
      <p:graphicFrame>
        <p:nvGraphicFramePr>
          <p:cNvPr id="35844" name="表格占位符 35843"/>
          <p:cNvGraphicFramePr>
            <a:graphicFrameLocks noGrp="1"/>
          </p:cNvGraphicFramePr>
          <p:nvPr>
            <p:ph type="tbl" idx="1"/>
          </p:nvPr>
        </p:nvGraphicFramePr>
        <p:xfrm>
          <a:off x="611188" y="1196975"/>
          <a:ext cx="8208963" cy="4736847"/>
        </p:xfrm>
        <a:graphic>
          <a:graphicData uri="http://schemas.openxmlformats.org/drawingml/2006/table">
            <a:tbl>
              <a:tblPr/>
              <a:tblGrid>
                <a:gridCol w="576263"/>
                <a:gridCol w="1081087"/>
                <a:gridCol w="2228850"/>
                <a:gridCol w="650875"/>
                <a:gridCol w="1152525"/>
                <a:gridCol w="2519363"/>
              </a:tblGrid>
              <a:tr h="669925">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序号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控制信号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功能</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序号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控制信号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功能</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514350">
                <a:tc>
                  <a:txBody>
                    <a:bodyPr/>
                    <a:lstStyle/>
                    <a:p>
                      <a:pPr marL="609600" lvl="0" indent="-60960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PC-B#</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指令地址送总线</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8</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S3</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rowSpan="4">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S3- S0</a:t>
                      </a:r>
                      <a:r>
                        <a:rPr lang="zh-CN" altLang="en-US" sz="2100" b="1" dirty="0">
                          <a:solidFill>
                            <a:srgbClr val="0033CC"/>
                          </a:solidFill>
                          <a:latin typeface="Times New Roman" panose="02020603050405020304" pitchFamily="18" charset="0"/>
                          <a:ea typeface="新宋体" panose="02010609030101010101" charset="-122"/>
                        </a:rPr>
                        <a:t>选择</a:t>
                      </a:r>
                      <a:r>
                        <a:rPr lang="en-US" altLang="zh-CN" sz="2100" b="1" dirty="0">
                          <a:solidFill>
                            <a:srgbClr val="0033CC"/>
                          </a:solidFill>
                          <a:latin typeface="Times New Roman" panose="02020603050405020304" pitchFamily="18" charset="0"/>
                          <a:ea typeface="新宋体" panose="02010609030101010101" charset="-122"/>
                        </a:rPr>
                        <a:t>ALU16</a:t>
                      </a:r>
                      <a:r>
                        <a:rPr lang="zh-CN" altLang="en-US" sz="2100" b="1" dirty="0">
                          <a:solidFill>
                            <a:srgbClr val="0033CC"/>
                          </a:solidFill>
                          <a:latin typeface="Times New Roman" panose="02020603050405020304" pitchFamily="18" charset="0"/>
                          <a:ea typeface="新宋体" panose="02010609030101010101" charset="-122"/>
                        </a:rPr>
                        <a:t>种运算之一</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B-AR</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总线数据打入</a:t>
                      </a:r>
                      <a:r>
                        <a:rPr lang="en-US" altLang="zh-CN" sz="2100" b="1" dirty="0">
                          <a:solidFill>
                            <a:srgbClr val="0033CC"/>
                          </a:solidFill>
                          <a:latin typeface="Times New Roman" panose="02020603050405020304" pitchFamily="18" charset="0"/>
                          <a:ea typeface="新宋体" panose="02010609030101010101" charset="-122"/>
                        </a:rPr>
                        <a:t>AR</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9</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S2</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3</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PC+1</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程序计数器</a:t>
                      </a:r>
                      <a:r>
                        <a:rPr lang="en-US" altLang="zh-CN" sz="2100" b="1" dirty="0">
                          <a:solidFill>
                            <a:srgbClr val="0033CC"/>
                          </a:solidFill>
                          <a:latin typeface="Times New Roman" panose="02020603050405020304" pitchFamily="18" charset="0"/>
                          <a:ea typeface="新宋体" panose="02010609030101010101" charset="-122"/>
                        </a:rPr>
                        <a:t>+1</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10</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S1</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4</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smtClean="0">
                          <a:solidFill>
                            <a:srgbClr val="CC0099"/>
                          </a:solidFill>
                          <a:latin typeface="Times New Roman" panose="02020603050405020304" pitchFamily="18" charset="0"/>
                          <a:ea typeface="新宋体" panose="02010609030101010101" charset="-122"/>
                        </a:rPr>
                        <a:t>B-PC#</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总线数据打入</a:t>
                      </a:r>
                      <a:r>
                        <a:rPr lang="en-US" altLang="zh-CN" sz="2100" b="1" dirty="0">
                          <a:solidFill>
                            <a:srgbClr val="0033CC"/>
                          </a:solidFill>
                          <a:latin typeface="Times New Roman" panose="02020603050405020304" pitchFamily="18" charset="0"/>
                          <a:ea typeface="新宋体" panose="02010609030101010101" charset="-122"/>
                        </a:rPr>
                        <a:t>PC</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11</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S0</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669925">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5</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B-IR</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总线数据打入</a:t>
                      </a:r>
                      <a:r>
                        <a:rPr lang="en-US" altLang="zh-CN" sz="2100" b="1" dirty="0">
                          <a:solidFill>
                            <a:srgbClr val="0033CC"/>
                          </a:solidFill>
                          <a:latin typeface="Times New Roman" panose="02020603050405020304" pitchFamily="18" charset="0"/>
                          <a:ea typeface="新宋体" panose="02010609030101010101" charset="-122"/>
                        </a:rPr>
                        <a:t>IR</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12</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M</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选择逻辑运算</a:t>
                      </a:r>
                      <a:r>
                        <a:rPr lang="en-US" altLang="zh-CN" sz="2100" b="1" dirty="0">
                          <a:solidFill>
                            <a:srgbClr val="0033CC"/>
                          </a:solidFill>
                          <a:latin typeface="Times New Roman" panose="02020603050405020304" pitchFamily="18" charset="0"/>
                          <a:ea typeface="新宋体" panose="02010609030101010101" charset="-122"/>
                        </a:rPr>
                        <a:t>(1)</a:t>
                      </a:r>
                      <a:r>
                        <a:rPr lang="zh-CN" altLang="en-US" sz="2100" b="1" dirty="0">
                          <a:solidFill>
                            <a:srgbClr val="0033CC"/>
                          </a:solidFill>
                          <a:latin typeface="Times New Roman" panose="02020603050405020304" pitchFamily="18" charset="0"/>
                          <a:ea typeface="新宋体" panose="02010609030101010101" charset="-122"/>
                        </a:rPr>
                        <a:t>和算数运算</a:t>
                      </a:r>
                      <a:r>
                        <a:rPr lang="en-US" altLang="zh-CN" sz="2100" b="1" dirty="0">
                          <a:solidFill>
                            <a:srgbClr val="0033CC"/>
                          </a:solidFill>
                          <a:latin typeface="Times New Roman" panose="02020603050405020304" pitchFamily="18" charset="0"/>
                          <a:ea typeface="新宋体" panose="02010609030101010101" charset="-122"/>
                        </a:rPr>
                        <a:t>(0)</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69925">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6</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M-W</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存储器写</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13</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B-DA1</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总线数据打入暂存器</a:t>
                      </a:r>
                      <a:r>
                        <a:rPr lang="en-US" altLang="zh-CN" sz="2100" b="1" dirty="0">
                          <a:solidFill>
                            <a:srgbClr val="0033CC"/>
                          </a:solidFill>
                          <a:latin typeface="Times New Roman" panose="02020603050405020304" pitchFamily="18" charset="0"/>
                          <a:ea typeface="新宋体" panose="02010609030101010101" charset="-122"/>
                        </a:rPr>
                        <a:t>DA1</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68338">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宋体" panose="02010600030101010101" pitchFamily="2" charset="-122"/>
                        </a:rPr>
                        <a:t>7</a:t>
                      </a:r>
                      <a:endParaRPr lang="en-US" altLang="zh-CN" sz="2100" b="1" dirty="0">
                        <a:solidFill>
                          <a:srgbClr val="0033CC"/>
                        </a:solidFill>
                        <a:latin typeface="Times New Roman" panose="02020603050405020304" pitchFamily="18" charset="0"/>
                        <a:ea typeface="宋体" panose="02010600030101010101" pitchFamily="2"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宋体" panose="02010600030101010101" pitchFamily="2" charset="-122"/>
                        </a:rPr>
                        <a:t>M-R</a:t>
                      </a:r>
                      <a:r>
                        <a:rPr lang="zh-CN" altLang="en-US" sz="2100" b="1" dirty="0">
                          <a:solidFill>
                            <a:srgbClr val="CC0099"/>
                          </a:solidFill>
                          <a:latin typeface="Times New Roman" panose="02020603050405020304" pitchFamily="18" charset="0"/>
                          <a:ea typeface="宋体" panose="02010600030101010101" pitchFamily="2" charset="-122"/>
                        </a:rPr>
                        <a:t>＃</a:t>
                      </a:r>
                      <a:endParaRPr lang="zh-CN" altLang="en-US" sz="2100" b="1" dirty="0">
                        <a:solidFill>
                          <a:srgbClr val="CC0099"/>
                        </a:solidFill>
                        <a:latin typeface="Times New Roman" panose="02020603050405020304" pitchFamily="18" charset="0"/>
                        <a:ea typeface="宋体" panose="02010600030101010101" pitchFamily="2"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存储器读</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14</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B-DA2</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总线数据打入暂存器</a:t>
                      </a:r>
                      <a:r>
                        <a:rPr lang="en-US" altLang="zh-CN" sz="2100" b="1" dirty="0">
                          <a:solidFill>
                            <a:srgbClr val="0033CC"/>
                          </a:solidFill>
                          <a:latin typeface="Times New Roman" panose="02020603050405020304" pitchFamily="18" charset="0"/>
                          <a:ea typeface="新宋体" panose="02010609030101010101" charset="-122"/>
                        </a:rPr>
                        <a:t>DA2</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5"/>
          <p:cNvSpPr>
            <a:spLocks noGrp="1" noChangeArrowheads="1"/>
          </p:cNvSpPr>
          <p:nvPr>
            <p:ph type="sldNum" sz="quarter" idx="12"/>
          </p:nvPr>
        </p:nvSpPr>
        <p:spPr>
          <a:xfrm>
            <a:off x="6553200" y="6453188"/>
            <a:ext cx="1905000" cy="252412"/>
          </a:xfrm>
          <a:noFill/>
        </p:spPr>
        <p:txBody>
          <a:bodyPr/>
          <a:lstStyle/>
          <a:p>
            <a:fld id="{4AAC6C51-9EC8-411B-AAF9-8B6400FC080D}" type="slidenum">
              <a:rPr lang="en-US" altLang="zh-CN">
                <a:latin typeface="Arial" panose="020B0604020202020204" pitchFamily="34" charset="0"/>
              </a:rPr>
            </a:fld>
            <a:endParaRPr lang="en-US" altLang="zh-CN">
              <a:latin typeface="Arial" panose="020B0604020202020204" pitchFamily="34" charset="0"/>
            </a:endParaRPr>
          </a:p>
        </p:txBody>
      </p:sp>
      <p:sp>
        <p:nvSpPr>
          <p:cNvPr id="288770" name="Rectangle 2"/>
          <p:cNvSpPr>
            <a:spLocks noGrp="1" noChangeArrowheads="1"/>
          </p:cNvSpPr>
          <p:nvPr>
            <p:ph type="title"/>
          </p:nvPr>
        </p:nvSpPr>
        <p:spPr/>
        <p:txBody>
          <a:bodyPr/>
          <a:lstStyle/>
          <a:p>
            <a:pPr eaLnBrk="1" hangingPunct="1">
              <a:defRPr/>
            </a:pPr>
            <a:r>
              <a:rPr kumimoji="1" lang="zh-CN" altLang="en-US" sz="3600" b="1" smtClean="0">
                <a:solidFill>
                  <a:srgbClr val="6600CC"/>
                </a:solidFill>
                <a:effectLst>
                  <a:outerShdw blurRad="38100" dist="38100" dir="2700000" algn="tl">
                    <a:srgbClr val="C0C0C0"/>
                  </a:outerShdw>
                </a:effectLst>
              </a:rPr>
              <a:t>（四）模型计算机控制信号</a:t>
            </a:r>
            <a:endParaRPr kumimoji="1" lang="zh-CN" altLang="en-US" sz="3600" b="1" smtClean="0">
              <a:solidFill>
                <a:srgbClr val="6600CC"/>
              </a:solidFill>
              <a:effectLst>
                <a:outerShdw blurRad="38100" dist="38100" dir="2700000" algn="tl">
                  <a:srgbClr val="C0C0C0"/>
                </a:outerShdw>
              </a:effectLst>
            </a:endParaRPr>
          </a:p>
        </p:txBody>
      </p:sp>
      <p:graphicFrame>
        <p:nvGraphicFramePr>
          <p:cNvPr id="36868" name="表格占位符 36867"/>
          <p:cNvGraphicFramePr>
            <a:graphicFrameLocks noGrp="1"/>
          </p:cNvGraphicFramePr>
          <p:nvPr>
            <p:ph type="tbl" idx="1"/>
          </p:nvPr>
        </p:nvGraphicFramePr>
        <p:xfrm>
          <a:off x="611188" y="1196975"/>
          <a:ext cx="8208963" cy="4828922"/>
        </p:xfrm>
        <a:graphic>
          <a:graphicData uri="http://schemas.openxmlformats.org/drawingml/2006/table">
            <a:tbl>
              <a:tblPr/>
              <a:tblGrid>
                <a:gridCol w="576263"/>
                <a:gridCol w="1152525"/>
                <a:gridCol w="2157412"/>
                <a:gridCol w="650875"/>
                <a:gridCol w="1152525"/>
                <a:gridCol w="2519363"/>
              </a:tblGrid>
              <a:tr h="669925">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序号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控制信号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功能</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序号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控制信号</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功能</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69925">
                <a:tc>
                  <a:txBody>
                    <a:bodyPr/>
                    <a:lstStyle/>
                    <a:p>
                      <a:pPr marL="609600" lvl="0" indent="-60960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15</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ALU-B</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chemeClr val="hlink"/>
                          </a:solidFill>
                          <a:latin typeface="Times New Roman" panose="02020603050405020304" pitchFamily="18" charset="0"/>
                          <a:ea typeface="新宋体" panose="02010609030101010101" charset="-122"/>
                        </a:rPr>
                        <a:t>运算器</a:t>
                      </a:r>
                      <a:r>
                        <a:rPr lang="en-US" altLang="zh-CN" sz="2100" b="1" dirty="0">
                          <a:solidFill>
                            <a:schemeClr val="hlink"/>
                          </a:solidFill>
                          <a:latin typeface="Times New Roman" panose="02020603050405020304" pitchFamily="18" charset="0"/>
                          <a:ea typeface="新宋体" panose="02010609030101010101" charset="-122"/>
                        </a:rPr>
                        <a:t>ALU</a:t>
                      </a:r>
                      <a:r>
                        <a:rPr lang="zh-CN" altLang="en-US" sz="2100" b="1" dirty="0">
                          <a:solidFill>
                            <a:schemeClr val="hlink"/>
                          </a:solidFill>
                          <a:latin typeface="Times New Roman" panose="02020603050405020304" pitchFamily="18" charset="0"/>
                          <a:ea typeface="新宋体" panose="02010609030101010101" charset="-122"/>
                        </a:rPr>
                        <a:t>内容送总线</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22</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R1-B</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chemeClr val="hlink"/>
                          </a:solidFill>
                          <a:latin typeface="Times New Roman" panose="02020603050405020304" pitchFamily="18" charset="0"/>
                          <a:ea typeface="新宋体" panose="02010609030101010101" charset="-122"/>
                        </a:rPr>
                        <a:t>R1</a:t>
                      </a:r>
                      <a:r>
                        <a:rPr lang="zh-CN" altLang="en-US" sz="2100" b="1" dirty="0">
                          <a:solidFill>
                            <a:schemeClr val="hlink"/>
                          </a:solidFill>
                          <a:latin typeface="Times New Roman" panose="02020603050405020304" pitchFamily="18" charset="0"/>
                          <a:ea typeface="新宋体" panose="02010609030101010101" charset="-122"/>
                        </a:rPr>
                        <a:t>内容送总线</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16</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Ci</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chemeClr val="hlink"/>
                          </a:solidFill>
                          <a:latin typeface="Times New Roman" panose="02020603050405020304" pitchFamily="18" charset="0"/>
                          <a:ea typeface="新宋体" panose="02010609030101010101" charset="-122"/>
                        </a:rPr>
                        <a:t>ALU</a:t>
                      </a:r>
                      <a:r>
                        <a:rPr lang="zh-CN" altLang="en-US" sz="2100" b="1" dirty="0">
                          <a:solidFill>
                            <a:schemeClr val="hlink"/>
                          </a:solidFill>
                          <a:latin typeface="Times New Roman" panose="02020603050405020304" pitchFamily="18" charset="0"/>
                          <a:ea typeface="新宋体" panose="02010609030101010101" charset="-122"/>
                        </a:rPr>
                        <a:t>进位输入</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23</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R2-B</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chemeClr val="hlink"/>
                          </a:solidFill>
                          <a:latin typeface="Times New Roman" panose="02020603050405020304" pitchFamily="18" charset="0"/>
                          <a:ea typeface="新宋体" panose="02010609030101010101" charset="-122"/>
                        </a:rPr>
                        <a:t>R2</a:t>
                      </a:r>
                      <a:r>
                        <a:rPr lang="zh-CN" altLang="en-US" sz="2100" b="1" dirty="0">
                          <a:solidFill>
                            <a:schemeClr val="hlink"/>
                          </a:solidFill>
                          <a:latin typeface="Times New Roman" panose="02020603050405020304" pitchFamily="18" charset="0"/>
                          <a:ea typeface="新宋体" panose="02010609030101010101" charset="-122"/>
                        </a:rPr>
                        <a:t>内容送总线</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17</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B-R0</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chemeClr val="hlink"/>
                          </a:solidFill>
                          <a:latin typeface="Times New Roman" panose="02020603050405020304" pitchFamily="18" charset="0"/>
                          <a:ea typeface="新宋体" panose="02010609030101010101" charset="-122"/>
                        </a:rPr>
                        <a:t>总线数据打入</a:t>
                      </a:r>
                      <a:r>
                        <a:rPr lang="en-US" altLang="zh-CN" sz="2100" b="1" dirty="0">
                          <a:solidFill>
                            <a:schemeClr val="hlink"/>
                          </a:solidFill>
                          <a:latin typeface="Times New Roman" panose="02020603050405020304" pitchFamily="18" charset="0"/>
                          <a:ea typeface="新宋体" panose="02010609030101010101" charset="-122"/>
                        </a:rPr>
                        <a:t>R0</a:t>
                      </a:r>
                      <a:endParaRPr lang="en-US" altLang="zh-CN"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24</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R3-B</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chemeClr val="hlink"/>
                          </a:solidFill>
                          <a:latin typeface="Times New Roman" panose="02020603050405020304" pitchFamily="18" charset="0"/>
                          <a:ea typeface="新宋体" panose="02010609030101010101" charset="-122"/>
                        </a:rPr>
                        <a:t>R3</a:t>
                      </a:r>
                      <a:r>
                        <a:rPr lang="zh-CN" altLang="en-US" sz="2100" b="1" dirty="0">
                          <a:solidFill>
                            <a:schemeClr val="hlink"/>
                          </a:solidFill>
                          <a:latin typeface="Times New Roman" panose="02020603050405020304" pitchFamily="18" charset="0"/>
                          <a:ea typeface="新宋体" panose="02010609030101010101" charset="-122"/>
                        </a:rPr>
                        <a:t>内容送总线</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69925">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18</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B-R1</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chemeClr val="hlink"/>
                          </a:solidFill>
                          <a:latin typeface="Times New Roman" panose="02020603050405020304" pitchFamily="18" charset="0"/>
                          <a:ea typeface="新宋体" panose="02010609030101010101" charset="-122"/>
                        </a:rPr>
                        <a:t>总线数据打入</a:t>
                      </a:r>
                      <a:r>
                        <a:rPr lang="en-US" altLang="zh-CN" sz="2100" b="1" dirty="0">
                          <a:solidFill>
                            <a:schemeClr val="hlink"/>
                          </a:solidFill>
                          <a:latin typeface="Times New Roman" panose="02020603050405020304" pitchFamily="18" charset="0"/>
                          <a:ea typeface="新宋体" panose="02010609030101010101" charset="-122"/>
                        </a:rPr>
                        <a:t>R1</a:t>
                      </a:r>
                      <a:endParaRPr lang="en-US" altLang="zh-CN"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25</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I/O-W</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00FF"/>
                          </a:solidFill>
                          <a:latin typeface="Times New Roman" panose="02020603050405020304" pitchFamily="18" charset="0"/>
                          <a:ea typeface="新宋体" panose="02010609030101010101" charset="-122"/>
                        </a:rPr>
                        <a:t>写（输出）</a:t>
                      </a:r>
                      <a:r>
                        <a:rPr lang="en-US" altLang="zh-CN" sz="2100" b="1" dirty="0">
                          <a:solidFill>
                            <a:srgbClr val="0000FF"/>
                          </a:solidFill>
                          <a:latin typeface="Times New Roman" panose="02020603050405020304" pitchFamily="18" charset="0"/>
                          <a:ea typeface="新宋体" panose="02010609030101010101" charset="-122"/>
                        </a:rPr>
                        <a:t>I/O</a:t>
                      </a:r>
                      <a:r>
                        <a:rPr lang="zh-CN" altLang="en-US" sz="2100" b="1" dirty="0">
                          <a:solidFill>
                            <a:srgbClr val="0000FF"/>
                          </a:solidFill>
                          <a:latin typeface="Times New Roman" panose="02020603050405020304" pitchFamily="18" charset="0"/>
                          <a:ea typeface="新宋体" panose="02010609030101010101" charset="-122"/>
                        </a:rPr>
                        <a:t>端口</a:t>
                      </a:r>
                      <a:endParaRPr lang="zh-CN" altLang="en-US" sz="2100" b="1" dirty="0">
                        <a:solidFill>
                          <a:srgbClr val="0000FF"/>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68338">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19</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B-R2</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chemeClr val="hlink"/>
                          </a:solidFill>
                          <a:latin typeface="Times New Roman" panose="02020603050405020304" pitchFamily="18" charset="0"/>
                          <a:ea typeface="新宋体" panose="02010609030101010101" charset="-122"/>
                        </a:rPr>
                        <a:t>总线数据打入</a:t>
                      </a:r>
                      <a:r>
                        <a:rPr lang="en-US" altLang="zh-CN" sz="2100" b="1" dirty="0">
                          <a:solidFill>
                            <a:schemeClr val="hlink"/>
                          </a:solidFill>
                          <a:latin typeface="Times New Roman" panose="02020603050405020304" pitchFamily="18" charset="0"/>
                          <a:ea typeface="新宋体" panose="02010609030101010101" charset="-122"/>
                        </a:rPr>
                        <a:t>R2</a:t>
                      </a:r>
                      <a:endParaRPr lang="en-US" altLang="zh-CN"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26</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I/O-W</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00FF"/>
                          </a:solidFill>
                          <a:latin typeface="Times New Roman" panose="02020603050405020304" pitchFamily="18" charset="0"/>
                          <a:ea typeface="新宋体" panose="02010609030101010101" charset="-122"/>
                        </a:rPr>
                        <a:t>读（输入）</a:t>
                      </a:r>
                      <a:r>
                        <a:rPr lang="en-US" altLang="zh-CN" sz="2100" b="1" dirty="0">
                          <a:solidFill>
                            <a:srgbClr val="0000FF"/>
                          </a:solidFill>
                          <a:latin typeface="Times New Roman" panose="02020603050405020304" pitchFamily="18" charset="0"/>
                          <a:ea typeface="新宋体" panose="02010609030101010101" charset="-122"/>
                        </a:rPr>
                        <a:t>I/O</a:t>
                      </a:r>
                      <a:r>
                        <a:rPr lang="zh-CN" altLang="en-US" sz="2100" b="1" dirty="0">
                          <a:solidFill>
                            <a:srgbClr val="0000FF"/>
                          </a:solidFill>
                          <a:latin typeface="Times New Roman" panose="02020603050405020304" pitchFamily="18" charset="0"/>
                          <a:ea typeface="新宋体" panose="02010609030101010101" charset="-122"/>
                        </a:rPr>
                        <a:t>端口</a:t>
                      </a:r>
                      <a:endParaRPr lang="zh-CN" altLang="en-US" sz="2100" b="1" dirty="0">
                        <a:solidFill>
                          <a:srgbClr val="0000FF"/>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514350">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20</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B-R3</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zh-CN" altLang="en-US" sz="2100" b="1" dirty="0">
                          <a:solidFill>
                            <a:schemeClr val="hlink"/>
                          </a:solidFill>
                          <a:latin typeface="Times New Roman" panose="02020603050405020304" pitchFamily="18" charset="0"/>
                          <a:ea typeface="新宋体" panose="02010609030101010101" charset="-122"/>
                        </a:rPr>
                        <a:t>总线数据打入</a:t>
                      </a:r>
                      <a:r>
                        <a:rPr lang="en-US" altLang="zh-CN" sz="2100" b="1" dirty="0">
                          <a:solidFill>
                            <a:schemeClr val="hlink"/>
                          </a:solidFill>
                          <a:latin typeface="Times New Roman" panose="02020603050405020304" pitchFamily="18" charset="0"/>
                          <a:ea typeface="新宋体" panose="02010609030101010101" charset="-122"/>
                        </a:rPr>
                        <a:t>R3</a:t>
                      </a:r>
                      <a:endParaRPr lang="en-US" altLang="zh-CN"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27</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Ai</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端口地址线</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CCECFF"/>
                    </a:solidFill>
                  </a:tcPr>
                </a:tc>
              </a:tr>
              <a:tr h="606425">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宋体" panose="02010600030101010101" pitchFamily="2" charset="-122"/>
                        </a:rPr>
                        <a:t>21</a:t>
                      </a:r>
                      <a:endParaRPr lang="en-US" altLang="zh-CN" sz="2100" b="1" dirty="0">
                        <a:solidFill>
                          <a:srgbClr val="0033CC"/>
                        </a:solidFill>
                        <a:latin typeface="Times New Roman" panose="02020603050405020304" pitchFamily="18" charset="0"/>
                        <a:ea typeface="宋体" panose="02010600030101010101" pitchFamily="2" charset="-122"/>
                      </a:endParaRP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R0-B</a:t>
                      </a:r>
                      <a:r>
                        <a:rPr lang="zh-CN" altLang="en-US" sz="2100" b="1" dirty="0">
                          <a:solidFill>
                            <a:srgbClr val="CC0099"/>
                          </a:solidFill>
                          <a:latin typeface="Times New Roman" panose="02020603050405020304" pitchFamily="18" charset="0"/>
                          <a:ea typeface="新宋体" panose="02010609030101010101" charset="-122"/>
                        </a:rPr>
                        <a:t>＃</a:t>
                      </a:r>
                      <a:endParaRPr lang="zh-CN" altLang="en-US"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chemeClr val="hlink"/>
                          </a:solidFill>
                          <a:latin typeface="Times New Roman" panose="02020603050405020304" pitchFamily="18" charset="0"/>
                          <a:ea typeface="新宋体" panose="02010609030101010101" charset="-122"/>
                        </a:rPr>
                        <a:t>R0</a:t>
                      </a:r>
                      <a:r>
                        <a:rPr lang="zh-CN" altLang="en-US" sz="2100" b="1" dirty="0">
                          <a:solidFill>
                            <a:schemeClr val="hlink"/>
                          </a:solidFill>
                          <a:latin typeface="Times New Roman" panose="02020603050405020304" pitchFamily="18" charset="0"/>
                          <a:ea typeface="新宋体" panose="02010609030101010101" charset="-122"/>
                        </a:rPr>
                        <a:t>内容送总线</a:t>
                      </a:r>
                      <a:endParaRPr lang="zh-CN" altLang="en-US" sz="2100" b="1" dirty="0">
                        <a:solidFill>
                          <a:schemeClr val="hlink"/>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CCFF"/>
                    </a:solidFill>
                  </a:tcPr>
                </a:tc>
                <a:tc>
                  <a:txBody>
                    <a:bodyPr/>
                    <a:lstStyle/>
                    <a:p>
                      <a:pPr lvl="0" algn="ctr" eaLnBrk="1" hangingPunct="1">
                        <a:lnSpc>
                          <a:spcPct val="90000"/>
                        </a:lnSpc>
                        <a:spcAft>
                          <a:spcPct val="20000"/>
                        </a:spcAft>
                        <a:buNone/>
                      </a:pPr>
                      <a:r>
                        <a:rPr lang="en-US" altLang="zh-CN" sz="2100" b="1" dirty="0">
                          <a:solidFill>
                            <a:srgbClr val="0033CC"/>
                          </a:solidFill>
                          <a:latin typeface="Times New Roman" panose="02020603050405020304" pitchFamily="18" charset="0"/>
                          <a:ea typeface="新宋体" panose="02010609030101010101" charset="-122"/>
                        </a:rPr>
                        <a:t>28</a:t>
                      </a:r>
                      <a:endParaRPr lang="en-US" altLang="zh-CN"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en-US" altLang="zh-CN" sz="2100" b="1" dirty="0">
                          <a:solidFill>
                            <a:srgbClr val="CC0099"/>
                          </a:solidFill>
                          <a:latin typeface="Times New Roman" panose="02020603050405020304" pitchFamily="18" charset="0"/>
                          <a:ea typeface="新宋体" panose="02010609030101010101" charset="-122"/>
                        </a:rPr>
                        <a:t>J1#</a:t>
                      </a:r>
                      <a:endParaRPr lang="en-US" altLang="zh-CN" sz="2100" b="1" dirty="0">
                        <a:solidFill>
                          <a:srgbClr val="CC0099"/>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c>
                  <a:txBody>
                    <a:bodyPr/>
                    <a:lstStyle/>
                    <a:p>
                      <a:pPr lvl="0" algn="ctr" eaLnBrk="1" hangingPunct="1">
                        <a:lnSpc>
                          <a:spcPct val="90000"/>
                        </a:lnSpc>
                        <a:spcAft>
                          <a:spcPct val="20000"/>
                        </a:spcAft>
                        <a:buNone/>
                      </a:pPr>
                      <a:r>
                        <a:rPr lang="zh-CN" altLang="en-US" sz="2100" b="1" dirty="0">
                          <a:solidFill>
                            <a:srgbClr val="0033CC"/>
                          </a:solidFill>
                          <a:latin typeface="Times New Roman" panose="02020603050405020304" pitchFamily="18" charset="0"/>
                          <a:ea typeface="新宋体" panose="02010609030101010101" charset="-122"/>
                        </a:rPr>
                        <a:t>指令译码器译码</a:t>
                      </a:r>
                      <a:endParaRPr lang="zh-CN" altLang="en-US" sz="2100" b="1" dirty="0">
                        <a:solidFill>
                          <a:srgbClr val="0033CC"/>
                        </a:solidFill>
                        <a:latin typeface="Times New Roman" panose="02020603050405020304" pitchFamily="18" charset="0"/>
                        <a:ea typeface="新宋体" panose="02010609030101010101" charset="-122"/>
                      </a:endParaRPr>
                    </a:p>
                  </a:txBody>
                  <a:tcPr marL="90000" marR="90000" marT="46800" marB="46800" anchor="ctr" anchorCtr="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CCECFF"/>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5"/>
          <p:cNvSpPr>
            <a:spLocks noGrp="1" noChangeArrowheads="1"/>
          </p:cNvSpPr>
          <p:nvPr>
            <p:ph type="sldNum" sz="quarter" idx="12"/>
          </p:nvPr>
        </p:nvSpPr>
        <p:spPr>
          <a:xfrm>
            <a:off x="6553200" y="6453188"/>
            <a:ext cx="1905000" cy="252412"/>
          </a:xfrm>
          <a:noFill/>
        </p:spPr>
        <p:txBody>
          <a:bodyPr/>
          <a:lstStyle/>
          <a:p>
            <a:fld id="{AE7A78FE-C98E-4F48-8E71-22D98F14770C}" type="slidenum">
              <a:rPr lang="en-US" altLang="zh-CN"/>
            </a:fld>
            <a:endParaRPr lang="en-US" altLang="zh-CN"/>
          </a:p>
        </p:txBody>
      </p:sp>
      <p:sp>
        <p:nvSpPr>
          <p:cNvPr id="212994" name="Rectangle 2"/>
          <p:cNvSpPr>
            <a:spLocks noGrp="1" noChangeArrowheads="1"/>
          </p:cNvSpPr>
          <p:nvPr>
            <p:ph type="title"/>
          </p:nvPr>
        </p:nvSpPr>
        <p:spPr/>
        <p:txBody>
          <a:bodyPr/>
          <a:lstStyle/>
          <a:p>
            <a:pPr eaLnBrk="1" hangingPunct="1">
              <a:defRPr/>
            </a:pPr>
            <a:r>
              <a:rPr kumimoji="1" lang="en-US" altLang="zh-CN" sz="3600" b="1" smtClean="0">
                <a:solidFill>
                  <a:srgbClr val="A50021"/>
                </a:solidFill>
                <a:effectLst>
                  <a:outerShdw blurRad="38100" dist="38100" dir="2700000" algn="tl">
                    <a:srgbClr val="C0C0C0"/>
                  </a:outerShdw>
                </a:effectLst>
              </a:rPr>
              <a:t>3</a:t>
            </a:r>
            <a:r>
              <a:rPr kumimoji="1" lang="zh-CN" altLang="en-US" sz="3600" b="1" smtClean="0">
                <a:solidFill>
                  <a:srgbClr val="A50021"/>
                </a:solidFill>
                <a:effectLst>
                  <a:outerShdw blurRad="38100" dist="38100" dir="2700000" algn="tl">
                    <a:srgbClr val="C0C0C0"/>
                  </a:outerShdw>
                </a:effectLst>
              </a:rPr>
              <a:t>、指令的微程序代码：</a:t>
            </a:r>
            <a:r>
              <a:rPr kumimoji="1" lang="en-US" altLang="zh-CN" sz="3600" b="1" smtClean="0">
                <a:solidFill>
                  <a:srgbClr val="A50021"/>
                </a:solidFill>
                <a:effectLst>
                  <a:outerShdw blurRad="38100" dist="38100" dir="2700000" algn="tl">
                    <a:srgbClr val="C0C0C0"/>
                  </a:outerShdw>
                </a:effectLst>
              </a:rPr>
              <a:t>ADD</a:t>
            </a:r>
            <a:endParaRPr kumimoji="1" lang="en-US" altLang="zh-CN" sz="3600" b="1" smtClean="0">
              <a:solidFill>
                <a:srgbClr val="A50021"/>
              </a:solidFill>
              <a:effectLst>
                <a:outerShdw blurRad="38100" dist="38100" dir="2700000" algn="tl">
                  <a:srgbClr val="C0C0C0"/>
                </a:outerShdw>
              </a:effectLst>
            </a:endParaRPr>
          </a:p>
        </p:txBody>
      </p:sp>
      <p:sp>
        <p:nvSpPr>
          <p:cNvPr id="34819" name="Rectangle 5"/>
          <p:cNvSpPr>
            <a:spLocks noChangeArrowheads="1"/>
          </p:cNvSpPr>
          <p:nvPr/>
        </p:nvSpPr>
        <p:spPr bwMode="auto">
          <a:xfrm>
            <a:off x="0" y="1795463"/>
            <a:ext cx="9144000" cy="0"/>
          </a:xfrm>
          <a:prstGeom prst="rect">
            <a:avLst/>
          </a:prstGeom>
          <a:noFill/>
          <a:ln w="28575">
            <a:noFill/>
            <a:miter lim="800000"/>
          </a:ln>
        </p:spPr>
        <p:txBody>
          <a:bodyPr wrap="none" anchor="ctr">
            <a:spAutoFit/>
          </a:bodyPr>
          <a:lstStyle/>
          <a:p>
            <a:endParaRPr lang="zh-CN" altLang="en-US">
              <a:latin typeface="Times New Roman" panose="02020603050405020304" pitchFamily="18" charset="0"/>
            </a:endParaRPr>
          </a:p>
        </p:txBody>
      </p:sp>
      <p:sp>
        <p:nvSpPr>
          <p:cNvPr id="34820" name="Rectangle 7"/>
          <p:cNvSpPr>
            <a:spLocks noChangeArrowheads="1"/>
          </p:cNvSpPr>
          <p:nvPr/>
        </p:nvSpPr>
        <p:spPr bwMode="auto">
          <a:xfrm>
            <a:off x="0" y="2052638"/>
            <a:ext cx="9144000" cy="0"/>
          </a:xfrm>
          <a:prstGeom prst="rect">
            <a:avLst/>
          </a:prstGeom>
          <a:noFill/>
          <a:ln w="28575">
            <a:noFill/>
            <a:miter lim="800000"/>
          </a:ln>
        </p:spPr>
        <p:txBody>
          <a:bodyPr wrap="none" anchor="ctr">
            <a:spAutoFit/>
          </a:bodyPr>
          <a:lstStyle/>
          <a:p>
            <a:endParaRPr lang="zh-CN" altLang="en-US">
              <a:latin typeface="Times New Roman" panose="02020603050405020304" pitchFamily="18" charset="0"/>
            </a:endParaRPr>
          </a:p>
        </p:txBody>
      </p:sp>
      <p:graphicFrame>
        <p:nvGraphicFramePr>
          <p:cNvPr id="34821" name="Object 6"/>
          <p:cNvGraphicFramePr/>
          <p:nvPr/>
        </p:nvGraphicFramePr>
        <p:xfrm>
          <a:off x="179388" y="1052513"/>
          <a:ext cx="8496300" cy="4432300"/>
        </p:xfrm>
        <a:graphic>
          <a:graphicData uri="http://schemas.openxmlformats.org/presentationml/2006/ole">
            <mc:AlternateContent xmlns:mc="http://schemas.openxmlformats.org/markup-compatibility/2006">
              <mc:Choice xmlns:v="urn:schemas-microsoft-com:vml" Requires="v">
                <p:oleObj spid="_x0000_s8193" name="" r:id="rId1" imgW="8166735" imgH="4277995" progId="Visio.Drawing.11">
                  <p:embed/>
                </p:oleObj>
              </mc:Choice>
              <mc:Fallback>
                <p:oleObj name="" r:id="rId1" imgW="8166735" imgH="4277995" progId="Visio.Drawing.11">
                  <p:embed/>
                  <p:pic>
                    <p:nvPicPr>
                      <p:cNvPr id="0" name="Object 6"/>
                      <p:cNvPicPr/>
                      <p:nvPr/>
                    </p:nvPicPr>
                    <p:blipFill>
                      <a:blip r:embed="rId2"/>
                      <a:stretch>
                        <a:fillRect/>
                      </a:stretch>
                    </p:blipFill>
                    <p:spPr>
                      <a:xfrm>
                        <a:off x="179388" y="1052513"/>
                        <a:ext cx="8496300" cy="4432300"/>
                      </a:xfrm>
                      <a:prstGeom prst="rect">
                        <a:avLst/>
                      </a:prstGeom>
                      <a:solidFill>
                        <a:srgbClr val="FFCCFF"/>
                      </a:solidFill>
                      <a:ln w="38100">
                        <a:noFill/>
                      </a:ln>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5"/>
          <p:cNvSpPr>
            <a:spLocks noGrp="1" noChangeArrowheads="1"/>
          </p:cNvSpPr>
          <p:nvPr>
            <p:ph type="sldNum" sz="quarter" idx="12"/>
          </p:nvPr>
        </p:nvSpPr>
        <p:spPr>
          <a:xfrm>
            <a:off x="6553200" y="6453188"/>
            <a:ext cx="1905000" cy="252412"/>
          </a:xfrm>
          <a:noFill/>
        </p:spPr>
        <p:txBody>
          <a:bodyPr/>
          <a:lstStyle/>
          <a:p>
            <a:fld id="{5C880350-AEF4-4348-92A5-8F294D0247FC}" type="slidenum">
              <a:rPr lang="en-US" altLang="zh-CN"/>
            </a:fld>
            <a:endParaRPr lang="en-US" altLang="zh-CN"/>
          </a:p>
        </p:txBody>
      </p:sp>
      <p:sp>
        <p:nvSpPr>
          <p:cNvPr id="215042" name="Rectangle 2"/>
          <p:cNvSpPr>
            <a:spLocks noGrp="1" noChangeArrowheads="1"/>
          </p:cNvSpPr>
          <p:nvPr>
            <p:ph type="title"/>
          </p:nvPr>
        </p:nvSpPr>
        <p:spPr/>
        <p:txBody>
          <a:bodyPr/>
          <a:lstStyle/>
          <a:p>
            <a:pPr eaLnBrk="1" hangingPunct="1">
              <a:defRPr/>
            </a:pPr>
            <a:r>
              <a:rPr kumimoji="1" lang="en-US" altLang="zh-CN" sz="3600" b="1" smtClean="0">
                <a:solidFill>
                  <a:srgbClr val="A50021"/>
                </a:solidFill>
                <a:effectLst>
                  <a:outerShdw blurRad="38100" dist="38100" dir="2700000" algn="tl">
                    <a:srgbClr val="C0C0C0"/>
                  </a:outerShdw>
                </a:effectLst>
              </a:rPr>
              <a:t>3</a:t>
            </a:r>
            <a:r>
              <a:rPr kumimoji="1" lang="zh-CN" altLang="en-US" sz="3600" b="1" smtClean="0">
                <a:solidFill>
                  <a:srgbClr val="A50021"/>
                </a:solidFill>
                <a:effectLst>
                  <a:outerShdw blurRad="38100" dist="38100" dir="2700000" algn="tl">
                    <a:srgbClr val="C0C0C0"/>
                  </a:outerShdw>
                </a:effectLst>
              </a:rPr>
              <a:t>、指令的微程序代码：</a:t>
            </a:r>
            <a:r>
              <a:rPr kumimoji="1" lang="en-US" altLang="zh-CN" sz="3600" b="1" smtClean="0">
                <a:solidFill>
                  <a:srgbClr val="A50021"/>
                </a:solidFill>
                <a:effectLst>
                  <a:outerShdw blurRad="38100" dist="38100" dir="2700000" algn="tl">
                    <a:srgbClr val="C0C0C0"/>
                  </a:outerShdw>
                </a:effectLst>
              </a:rPr>
              <a:t>JMP</a:t>
            </a:r>
            <a:endParaRPr kumimoji="1" lang="en-US" altLang="zh-CN" sz="3600" b="1" smtClean="0">
              <a:solidFill>
                <a:srgbClr val="A50021"/>
              </a:solidFill>
              <a:effectLst>
                <a:outerShdw blurRad="38100" dist="38100" dir="2700000" algn="tl">
                  <a:srgbClr val="C0C0C0"/>
                </a:outerShdw>
              </a:effectLst>
            </a:endParaRPr>
          </a:p>
        </p:txBody>
      </p:sp>
      <p:sp>
        <p:nvSpPr>
          <p:cNvPr id="35843" name="Rectangle 5"/>
          <p:cNvSpPr>
            <a:spLocks noChangeArrowheads="1"/>
          </p:cNvSpPr>
          <p:nvPr/>
        </p:nvSpPr>
        <p:spPr bwMode="auto">
          <a:xfrm>
            <a:off x="0" y="2247900"/>
            <a:ext cx="9144000" cy="0"/>
          </a:xfrm>
          <a:prstGeom prst="rect">
            <a:avLst/>
          </a:prstGeom>
          <a:noFill/>
          <a:ln w="28575">
            <a:noFill/>
            <a:miter lim="800000"/>
          </a:ln>
        </p:spPr>
        <p:txBody>
          <a:bodyPr wrap="none" anchor="ctr">
            <a:spAutoFit/>
          </a:bodyPr>
          <a:lstStyle/>
          <a:p>
            <a:endParaRPr lang="zh-CN" altLang="en-US">
              <a:latin typeface="Times New Roman" panose="02020603050405020304" pitchFamily="18" charset="0"/>
            </a:endParaRPr>
          </a:p>
        </p:txBody>
      </p:sp>
      <p:sp>
        <p:nvSpPr>
          <p:cNvPr id="35844" name="Rectangle 8"/>
          <p:cNvSpPr>
            <a:spLocks noChangeArrowheads="1"/>
          </p:cNvSpPr>
          <p:nvPr/>
        </p:nvSpPr>
        <p:spPr bwMode="auto">
          <a:xfrm>
            <a:off x="0" y="2424113"/>
            <a:ext cx="9144000" cy="0"/>
          </a:xfrm>
          <a:prstGeom prst="rect">
            <a:avLst/>
          </a:prstGeom>
          <a:noFill/>
          <a:ln w="28575">
            <a:noFill/>
            <a:miter lim="800000"/>
          </a:ln>
        </p:spPr>
        <p:txBody>
          <a:bodyPr wrap="none" anchor="ctr">
            <a:spAutoFit/>
          </a:bodyPr>
          <a:lstStyle/>
          <a:p>
            <a:endParaRPr lang="zh-CN" altLang="en-US">
              <a:latin typeface="Times New Roman" panose="02020603050405020304" pitchFamily="18" charset="0"/>
            </a:endParaRPr>
          </a:p>
        </p:txBody>
      </p:sp>
      <p:graphicFrame>
        <p:nvGraphicFramePr>
          <p:cNvPr id="35845" name="Object 7"/>
          <p:cNvGraphicFramePr/>
          <p:nvPr/>
        </p:nvGraphicFramePr>
        <p:xfrm>
          <a:off x="250825" y="1125538"/>
          <a:ext cx="8642350" cy="3297237"/>
        </p:xfrm>
        <a:graphic>
          <a:graphicData uri="http://schemas.openxmlformats.org/presentationml/2006/ole">
            <mc:AlternateContent xmlns:mc="http://schemas.openxmlformats.org/markup-compatibility/2006">
              <mc:Choice xmlns:v="urn:schemas-microsoft-com:vml" Requires="v">
                <p:oleObj spid="_x0000_s9217" name="" r:id="rId1" imgW="8187690" imgH="3121660" progId="Visio.Drawing.11">
                  <p:embed/>
                </p:oleObj>
              </mc:Choice>
              <mc:Fallback>
                <p:oleObj name="" r:id="rId1" imgW="8187690" imgH="3121660" progId="Visio.Drawing.11">
                  <p:embed/>
                  <p:pic>
                    <p:nvPicPr>
                      <p:cNvPr id="0" name="Object 7"/>
                      <p:cNvPicPr/>
                      <p:nvPr/>
                    </p:nvPicPr>
                    <p:blipFill>
                      <a:blip r:embed="rId2"/>
                      <a:stretch>
                        <a:fillRect/>
                      </a:stretch>
                    </p:blipFill>
                    <p:spPr>
                      <a:xfrm>
                        <a:off x="250825" y="1125538"/>
                        <a:ext cx="8642350" cy="3297237"/>
                      </a:xfrm>
                      <a:prstGeom prst="rect">
                        <a:avLst/>
                      </a:prstGeom>
                      <a:solidFill>
                        <a:srgbClr val="FFCCFF"/>
                      </a:solidFill>
                      <a:ln w="38100">
                        <a:noFill/>
                      </a:ln>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6"/>
          <p:cNvSpPr>
            <a:spLocks noGrp="1" noChangeArrowheads="1"/>
          </p:cNvSpPr>
          <p:nvPr>
            <p:ph type="sldNum" sz="quarter" idx="12"/>
          </p:nvPr>
        </p:nvSpPr>
        <p:spPr>
          <a:xfrm>
            <a:off x="6553200" y="6453188"/>
            <a:ext cx="1905000" cy="252412"/>
          </a:xfrm>
          <a:noFill/>
        </p:spPr>
        <p:txBody>
          <a:bodyPr/>
          <a:lstStyle/>
          <a:p>
            <a:fld id="{6E83BBF7-0D32-40F8-8624-C5E17A342B31}" type="slidenum">
              <a:rPr lang="en-US" altLang="zh-CN"/>
            </a:fld>
            <a:endParaRPr lang="en-US" altLang="zh-CN"/>
          </a:p>
        </p:txBody>
      </p:sp>
      <p:sp>
        <p:nvSpPr>
          <p:cNvPr id="232454" name="Rectangle 6"/>
          <p:cNvSpPr>
            <a:spLocks noGrp="1" noChangeArrowheads="1"/>
          </p:cNvSpPr>
          <p:nvPr>
            <p:ph type="title"/>
          </p:nvPr>
        </p:nvSpPr>
        <p:spPr/>
        <p:txBody>
          <a:bodyPr/>
          <a:lstStyle/>
          <a:p>
            <a:pPr eaLnBrk="1" hangingPunct="1">
              <a:defRPr/>
            </a:pPr>
            <a:r>
              <a:rPr kumimoji="1" lang="en-US" altLang="zh-CN" sz="3600" b="1" smtClean="0">
                <a:solidFill>
                  <a:srgbClr val="A50021"/>
                </a:solidFill>
                <a:effectLst>
                  <a:outerShdw blurRad="38100" dist="38100" dir="2700000" algn="tl">
                    <a:srgbClr val="C0C0C0"/>
                  </a:outerShdw>
                </a:effectLst>
              </a:rPr>
              <a:t>4</a:t>
            </a:r>
            <a:r>
              <a:rPr kumimoji="1" lang="zh-CN" altLang="en-US" sz="3600" b="1" smtClean="0">
                <a:solidFill>
                  <a:srgbClr val="A50021"/>
                </a:solidFill>
                <a:effectLst>
                  <a:outerShdw blurRad="38100" dist="38100" dir="2700000" algn="tl">
                    <a:srgbClr val="C0C0C0"/>
                  </a:outerShdw>
                </a:effectLst>
              </a:rPr>
              <a:t>、为微指令分配微地址</a:t>
            </a:r>
            <a:endParaRPr kumimoji="1" lang="zh-CN" altLang="en-US" sz="3600" b="1" smtClean="0">
              <a:solidFill>
                <a:srgbClr val="A50021"/>
              </a:solidFill>
              <a:effectLst>
                <a:outerShdw blurRad="38100" dist="38100" dir="2700000" algn="tl">
                  <a:srgbClr val="C0C0C0"/>
                </a:outerShdw>
              </a:effectLst>
            </a:endParaRPr>
          </a:p>
        </p:txBody>
      </p:sp>
      <p:pic>
        <p:nvPicPr>
          <p:cNvPr id="36867" name="Picture 10"/>
          <p:cNvPicPr>
            <a:picLocks noGrp="1" noChangeAspect="1" noChangeArrowheads="1"/>
          </p:cNvPicPr>
          <p:nvPr>
            <p:ph sz="half" idx="2"/>
          </p:nvPr>
        </p:nvPicPr>
        <p:blipFill>
          <a:blip r:embed="rId1" cstate="print"/>
          <a:srcRect/>
          <a:stretch>
            <a:fillRect/>
          </a:stretch>
        </p:blipFill>
        <p:spPr>
          <a:xfrm>
            <a:off x="2928938" y="1096963"/>
            <a:ext cx="4298950" cy="5470525"/>
          </a:xfrm>
          <a:solidFill>
            <a:srgbClr val="FFCCFF"/>
          </a:solidFill>
        </p:spPr>
      </p:pic>
      <p:sp>
        <p:nvSpPr>
          <p:cNvPr id="232460" name="Text Box 12"/>
          <p:cNvSpPr txBox="1">
            <a:spLocks noChangeArrowheads="1"/>
          </p:cNvSpPr>
          <p:nvPr/>
        </p:nvSpPr>
        <p:spPr bwMode="auto">
          <a:xfrm>
            <a:off x="5507038" y="1708150"/>
            <a:ext cx="720725" cy="366713"/>
          </a:xfrm>
          <a:prstGeom prst="rect">
            <a:avLst/>
          </a:prstGeom>
          <a:solidFill>
            <a:schemeClr val="accent1"/>
          </a:solidFill>
          <a:ln w="28575">
            <a:noFill/>
            <a:miter lim="800000"/>
          </a:ln>
        </p:spPr>
        <p:txBody>
          <a:bodyPr>
            <a:spAutoFit/>
          </a:bodyPr>
          <a:lstStyle/>
          <a:p>
            <a:pPr>
              <a:lnSpc>
                <a:spcPct val="90000"/>
              </a:lnSpc>
              <a:spcBef>
                <a:spcPct val="20000"/>
              </a:spcBef>
            </a:pPr>
            <a:r>
              <a:rPr lang="en-US" altLang="zh-CN" sz="2000" b="1">
                <a:solidFill>
                  <a:srgbClr val="A50021"/>
                </a:solidFill>
              </a:rPr>
              <a:t>01H</a:t>
            </a:r>
            <a:endParaRPr lang="en-US" altLang="zh-CN" sz="2000" b="1">
              <a:solidFill>
                <a:srgbClr val="A50021"/>
              </a:solidFill>
            </a:endParaRPr>
          </a:p>
        </p:txBody>
      </p:sp>
      <p:sp>
        <p:nvSpPr>
          <p:cNvPr id="232461" name="Text Box 13"/>
          <p:cNvSpPr txBox="1">
            <a:spLocks noChangeArrowheads="1"/>
          </p:cNvSpPr>
          <p:nvPr/>
        </p:nvSpPr>
        <p:spPr bwMode="auto">
          <a:xfrm>
            <a:off x="5508625" y="2573338"/>
            <a:ext cx="720725" cy="366712"/>
          </a:xfrm>
          <a:prstGeom prst="rect">
            <a:avLst/>
          </a:prstGeom>
          <a:solidFill>
            <a:schemeClr val="accent1"/>
          </a:solidFill>
          <a:ln w="28575">
            <a:noFill/>
            <a:miter lim="800000"/>
          </a:ln>
        </p:spPr>
        <p:txBody>
          <a:bodyPr>
            <a:spAutoFit/>
          </a:bodyPr>
          <a:lstStyle/>
          <a:p>
            <a:pPr>
              <a:lnSpc>
                <a:spcPct val="90000"/>
              </a:lnSpc>
              <a:spcBef>
                <a:spcPct val="20000"/>
              </a:spcBef>
            </a:pPr>
            <a:r>
              <a:rPr lang="en-US" altLang="zh-CN" sz="2000" b="1">
                <a:solidFill>
                  <a:srgbClr val="A50021"/>
                </a:solidFill>
              </a:rPr>
              <a:t>02H</a:t>
            </a:r>
            <a:endParaRPr lang="en-US" altLang="zh-CN" sz="2000" b="1">
              <a:solidFill>
                <a:srgbClr val="A50021"/>
              </a:solidFill>
            </a:endParaRPr>
          </a:p>
        </p:txBody>
      </p:sp>
      <p:sp>
        <p:nvSpPr>
          <p:cNvPr id="232462" name="Text Box 14"/>
          <p:cNvSpPr txBox="1">
            <a:spLocks noChangeArrowheads="1"/>
          </p:cNvSpPr>
          <p:nvPr/>
        </p:nvSpPr>
        <p:spPr bwMode="auto">
          <a:xfrm>
            <a:off x="4211638" y="3789363"/>
            <a:ext cx="720725" cy="366712"/>
          </a:xfrm>
          <a:prstGeom prst="rect">
            <a:avLst/>
          </a:prstGeom>
          <a:solidFill>
            <a:schemeClr val="accent1"/>
          </a:solidFill>
          <a:ln w="28575">
            <a:noFill/>
            <a:miter lim="800000"/>
          </a:ln>
        </p:spPr>
        <p:txBody>
          <a:bodyPr>
            <a:spAutoFit/>
          </a:bodyPr>
          <a:lstStyle/>
          <a:p>
            <a:pPr>
              <a:lnSpc>
                <a:spcPct val="90000"/>
              </a:lnSpc>
              <a:spcBef>
                <a:spcPct val="20000"/>
              </a:spcBef>
            </a:pPr>
            <a:r>
              <a:rPr lang="en-US" altLang="zh-CN" sz="2000" b="1">
                <a:solidFill>
                  <a:srgbClr val="A50021"/>
                </a:solidFill>
              </a:rPr>
              <a:t>20H</a:t>
            </a:r>
            <a:endParaRPr lang="en-US" altLang="zh-CN" sz="2000" b="1">
              <a:solidFill>
                <a:srgbClr val="A50021"/>
              </a:solidFill>
            </a:endParaRPr>
          </a:p>
        </p:txBody>
      </p:sp>
      <p:sp>
        <p:nvSpPr>
          <p:cNvPr id="232463" name="Text Box 15"/>
          <p:cNvSpPr txBox="1">
            <a:spLocks noChangeArrowheads="1"/>
          </p:cNvSpPr>
          <p:nvPr/>
        </p:nvSpPr>
        <p:spPr bwMode="auto">
          <a:xfrm>
            <a:off x="5651500" y="3789363"/>
            <a:ext cx="720725" cy="366712"/>
          </a:xfrm>
          <a:prstGeom prst="rect">
            <a:avLst/>
          </a:prstGeom>
          <a:solidFill>
            <a:schemeClr val="accent1"/>
          </a:solidFill>
          <a:ln w="28575">
            <a:noFill/>
            <a:miter lim="800000"/>
          </a:ln>
        </p:spPr>
        <p:txBody>
          <a:bodyPr>
            <a:spAutoFit/>
          </a:bodyPr>
          <a:lstStyle/>
          <a:p>
            <a:pPr>
              <a:lnSpc>
                <a:spcPct val="90000"/>
              </a:lnSpc>
              <a:spcBef>
                <a:spcPct val="20000"/>
              </a:spcBef>
            </a:pPr>
            <a:r>
              <a:rPr lang="en-US" altLang="zh-CN" sz="2000" b="1">
                <a:solidFill>
                  <a:srgbClr val="A50021"/>
                </a:solidFill>
              </a:rPr>
              <a:t>21H</a:t>
            </a:r>
            <a:endParaRPr lang="en-US" altLang="zh-CN" sz="2000" b="1">
              <a:solidFill>
                <a:srgbClr val="A50021"/>
              </a:solidFill>
            </a:endParaRPr>
          </a:p>
        </p:txBody>
      </p:sp>
      <p:sp>
        <p:nvSpPr>
          <p:cNvPr id="232464" name="Text Box 16"/>
          <p:cNvSpPr txBox="1">
            <a:spLocks noChangeArrowheads="1"/>
          </p:cNvSpPr>
          <p:nvPr/>
        </p:nvSpPr>
        <p:spPr bwMode="auto">
          <a:xfrm>
            <a:off x="5651500" y="4805363"/>
            <a:ext cx="720725" cy="366712"/>
          </a:xfrm>
          <a:prstGeom prst="rect">
            <a:avLst/>
          </a:prstGeom>
          <a:solidFill>
            <a:schemeClr val="accent1"/>
          </a:solidFill>
          <a:ln w="28575">
            <a:noFill/>
            <a:miter lim="800000"/>
          </a:ln>
        </p:spPr>
        <p:txBody>
          <a:bodyPr>
            <a:spAutoFit/>
          </a:bodyPr>
          <a:lstStyle/>
          <a:p>
            <a:pPr>
              <a:lnSpc>
                <a:spcPct val="90000"/>
              </a:lnSpc>
              <a:spcBef>
                <a:spcPct val="20000"/>
              </a:spcBef>
            </a:pPr>
            <a:r>
              <a:rPr lang="en-US" altLang="zh-CN" sz="2000" b="1">
                <a:solidFill>
                  <a:srgbClr val="A50021"/>
                </a:solidFill>
              </a:rPr>
              <a:t>07H</a:t>
            </a:r>
            <a:endParaRPr lang="en-US" altLang="zh-CN" sz="2000" b="1">
              <a:solidFill>
                <a:srgbClr val="A50021"/>
              </a:solidFill>
            </a:endParaRPr>
          </a:p>
        </p:txBody>
      </p:sp>
      <p:sp>
        <p:nvSpPr>
          <p:cNvPr id="232465" name="Text Box 17"/>
          <p:cNvSpPr txBox="1">
            <a:spLocks noChangeArrowheads="1"/>
          </p:cNvSpPr>
          <p:nvPr/>
        </p:nvSpPr>
        <p:spPr bwMode="auto">
          <a:xfrm>
            <a:off x="4211638" y="4732338"/>
            <a:ext cx="720725" cy="366712"/>
          </a:xfrm>
          <a:prstGeom prst="rect">
            <a:avLst/>
          </a:prstGeom>
          <a:solidFill>
            <a:schemeClr val="accent1"/>
          </a:solidFill>
          <a:ln w="28575">
            <a:noFill/>
            <a:miter lim="800000"/>
          </a:ln>
        </p:spPr>
        <p:txBody>
          <a:bodyPr>
            <a:spAutoFit/>
          </a:bodyPr>
          <a:lstStyle/>
          <a:p>
            <a:pPr>
              <a:lnSpc>
                <a:spcPct val="90000"/>
              </a:lnSpc>
              <a:spcBef>
                <a:spcPct val="20000"/>
              </a:spcBef>
            </a:pPr>
            <a:r>
              <a:rPr lang="en-US" altLang="zh-CN" sz="2000" b="1">
                <a:solidFill>
                  <a:srgbClr val="A50021"/>
                </a:solidFill>
              </a:rPr>
              <a:t>04H</a:t>
            </a:r>
            <a:endParaRPr lang="en-US" altLang="zh-CN" sz="2000" b="1">
              <a:solidFill>
                <a:srgbClr val="A50021"/>
              </a:solidFill>
            </a:endParaRPr>
          </a:p>
        </p:txBody>
      </p:sp>
      <p:sp>
        <p:nvSpPr>
          <p:cNvPr id="232466" name="Text Box 18"/>
          <p:cNvSpPr txBox="1">
            <a:spLocks noChangeArrowheads="1"/>
          </p:cNvSpPr>
          <p:nvPr/>
        </p:nvSpPr>
        <p:spPr bwMode="auto">
          <a:xfrm>
            <a:off x="4211638" y="5453063"/>
            <a:ext cx="720725" cy="366712"/>
          </a:xfrm>
          <a:prstGeom prst="rect">
            <a:avLst/>
          </a:prstGeom>
          <a:solidFill>
            <a:schemeClr val="accent1"/>
          </a:solidFill>
          <a:ln w="28575">
            <a:noFill/>
            <a:miter lim="800000"/>
          </a:ln>
        </p:spPr>
        <p:txBody>
          <a:bodyPr>
            <a:spAutoFit/>
          </a:bodyPr>
          <a:lstStyle/>
          <a:p>
            <a:pPr>
              <a:lnSpc>
                <a:spcPct val="90000"/>
              </a:lnSpc>
              <a:spcBef>
                <a:spcPct val="20000"/>
              </a:spcBef>
            </a:pPr>
            <a:r>
              <a:rPr lang="en-US" altLang="zh-CN" sz="2000" b="1">
                <a:solidFill>
                  <a:srgbClr val="A50021"/>
                </a:solidFill>
              </a:rPr>
              <a:t>05H</a:t>
            </a:r>
            <a:endParaRPr lang="en-US" altLang="zh-CN" sz="2000" b="1">
              <a:solidFill>
                <a:srgbClr val="A50021"/>
              </a:solidFill>
            </a:endParaRPr>
          </a:p>
        </p:txBody>
      </p:sp>
      <p:sp>
        <p:nvSpPr>
          <p:cNvPr id="232467" name="Text Box 19"/>
          <p:cNvSpPr txBox="1">
            <a:spLocks noChangeArrowheads="1"/>
          </p:cNvSpPr>
          <p:nvPr/>
        </p:nvSpPr>
        <p:spPr bwMode="auto">
          <a:xfrm>
            <a:off x="4211638" y="6245225"/>
            <a:ext cx="720725" cy="366713"/>
          </a:xfrm>
          <a:prstGeom prst="rect">
            <a:avLst/>
          </a:prstGeom>
          <a:solidFill>
            <a:schemeClr val="accent1"/>
          </a:solidFill>
          <a:ln w="28575">
            <a:noFill/>
            <a:miter lim="800000"/>
          </a:ln>
        </p:spPr>
        <p:txBody>
          <a:bodyPr>
            <a:spAutoFit/>
          </a:bodyPr>
          <a:lstStyle/>
          <a:p>
            <a:pPr>
              <a:lnSpc>
                <a:spcPct val="90000"/>
              </a:lnSpc>
              <a:spcBef>
                <a:spcPct val="20000"/>
              </a:spcBef>
            </a:pPr>
            <a:r>
              <a:rPr lang="en-US" altLang="zh-CN" sz="2000" b="1">
                <a:solidFill>
                  <a:srgbClr val="A50021"/>
                </a:solidFill>
              </a:rPr>
              <a:t>06H</a:t>
            </a:r>
            <a:endParaRPr lang="en-US" altLang="zh-CN" sz="2000" b="1">
              <a:solidFill>
                <a:srgbClr val="A5002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2460"/>
                                        </p:tgtEl>
                                        <p:attrNameLst>
                                          <p:attrName>style.visibility</p:attrName>
                                        </p:attrNameLst>
                                      </p:cBhvr>
                                      <p:to>
                                        <p:strVal val="visible"/>
                                      </p:to>
                                    </p:set>
                                    <p:animEffect transition="in" filter="wipe(left)">
                                      <p:cBhvr>
                                        <p:cTn id="7" dur="500"/>
                                        <p:tgtEl>
                                          <p:spTgt spid="2324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2461"/>
                                        </p:tgtEl>
                                        <p:attrNameLst>
                                          <p:attrName>style.visibility</p:attrName>
                                        </p:attrNameLst>
                                      </p:cBhvr>
                                      <p:to>
                                        <p:strVal val="visible"/>
                                      </p:to>
                                    </p:set>
                                    <p:animEffect transition="in" filter="wipe(left)">
                                      <p:cBhvr>
                                        <p:cTn id="12" dur="500"/>
                                        <p:tgtEl>
                                          <p:spTgt spid="2324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2462"/>
                                        </p:tgtEl>
                                        <p:attrNameLst>
                                          <p:attrName>style.visibility</p:attrName>
                                        </p:attrNameLst>
                                      </p:cBhvr>
                                      <p:to>
                                        <p:strVal val="visible"/>
                                      </p:to>
                                    </p:set>
                                    <p:animEffect transition="in" filter="wipe(down)">
                                      <p:cBhvr>
                                        <p:cTn id="17" dur="500"/>
                                        <p:tgtEl>
                                          <p:spTgt spid="2324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2463"/>
                                        </p:tgtEl>
                                        <p:attrNameLst>
                                          <p:attrName>style.visibility</p:attrName>
                                        </p:attrNameLst>
                                      </p:cBhvr>
                                      <p:to>
                                        <p:strVal val="visible"/>
                                      </p:to>
                                    </p:set>
                                    <p:animEffect transition="in" filter="wipe(left)">
                                      <p:cBhvr>
                                        <p:cTn id="22" dur="500"/>
                                        <p:tgtEl>
                                          <p:spTgt spid="23246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2465"/>
                                        </p:tgtEl>
                                        <p:attrNameLst>
                                          <p:attrName>style.visibility</p:attrName>
                                        </p:attrNameLst>
                                      </p:cBhvr>
                                      <p:to>
                                        <p:strVal val="visible"/>
                                      </p:to>
                                    </p:set>
                                    <p:animEffect transition="in" filter="wipe(left)">
                                      <p:cBhvr>
                                        <p:cTn id="27" dur="500"/>
                                        <p:tgtEl>
                                          <p:spTgt spid="2324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2466"/>
                                        </p:tgtEl>
                                        <p:attrNameLst>
                                          <p:attrName>style.visibility</p:attrName>
                                        </p:attrNameLst>
                                      </p:cBhvr>
                                      <p:to>
                                        <p:strVal val="visible"/>
                                      </p:to>
                                    </p:set>
                                    <p:animEffect transition="in" filter="wipe(left)">
                                      <p:cBhvr>
                                        <p:cTn id="32" dur="500"/>
                                        <p:tgtEl>
                                          <p:spTgt spid="2324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2467"/>
                                        </p:tgtEl>
                                        <p:attrNameLst>
                                          <p:attrName>style.visibility</p:attrName>
                                        </p:attrNameLst>
                                      </p:cBhvr>
                                      <p:to>
                                        <p:strVal val="visible"/>
                                      </p:to>
                                    </p:set>
                                    <p:animEffect transition="in" filter="wipe(left)">
                                      <p:cBhvr>
                                        <p:cTn id="37" dur="500"/>
                                        <p:tgtEl>
                                          <p:spTgt spid="2324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2464"/>
                                        </p:tgtEl>
                                        <p:attrNameLst>
                                          <p:attrName>style.visibility</p:attrName>
                                        </p:attrNameLst>
                                      </p:cBhvr>
                                      <p:to>
                                        <p:strVal val="visible"/>
                                      </p:to>
                                    </p:set>
                                    <p:animEffect transition="in" filter="wipe(left)">
                                      <p:cBhvr>
                                        <p:cTn id="42" dur="500"/>
                                        <p:tgtEl>
                                          <p:spTgt spid="232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60" grpId="0" bldLvl="0" animBg="1"/>
      <p:bldP spid="232461" grpId="0" bldLvl="0" animBg="1"/>
      <p:bldP spid="232462" grpId="0" bldLvl="0" animBg="1"/>
      <p:bldP spid="232463" grpId="0" bldLvl="0" animBg="1"/>
      <p:bldP spid="232464" grpId="0" bldLvl="0" animBg="1"/>
      <p:bldP spid="232465" grpId="0" bldLvl="0" animBg="1"/>
      <p:bldP spid="232466" grpId="0" bldLvl="0" animBg="1"/>
      <p:bldP spid="232467"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539750" y="476250"/>
            <a:ext cx="8280400" cy="3414713"/>
          </a:xfrm>
          <a:prstGeom prst="rect">
            <a:avLst/>
          </a:prstGeom>
          <a:noFill/>
          <a:ln w="9525">
            <a:noFill/>
            <a:miter lim="800000"/>
          </a:ln>
        </p:spPr>
        <p:txBody>
          <a:bodyPr>
            <a:spAutoFit/>
          </a:bodyPr>
          <a:lstStyle/>
          <a:p>
            <a:pPr>
              <a:lnSpc>
                <a:spcPct val="130000"/>
              </a:lnSpc>
            </a:pPr>
            <a:r>
              <a:rPr lang="zh-CN" altLang="en-US" b="1">
                <a:solidFill>
                  <a:srgbClr val="0080FF"/>
                </a:solidFill>
              </a:rPr>
              <a:t>【例</a:t>
            </a:r>
            <a:r>
              <a:rPr lang="en-US" altLang="zh-CN" b="1">
                <a:solidFill>
                  <a:srgbClr val="0080FF"/>
                </a:solidFill>
              </a:rPr>
              <a:t>1】</a:t>
            </a:r>
            <a:r>
              <a:rPr lang="en-US" altLang="zh-CN" b="1"/>
              <a:t>P</a:t>
            </a:r>
            <a:r>
              <a:rPr lang="en-US" altLang="zh-CN" sz="2000" b="1"/>
              <a:t>151</a:t>
            </a:r>
            <a:r>
              <a:rPr lang="zh-CN" altLang="en-US" sz="2000" b="1"/>
              <a:t>，</a:t>
            </a:r>
            <a:r>
              <a:rPr lang="zh-CN" altLang="en-US" b="1"/>
              <a:t>图5.15所示为双总线结构机器的数据通路，</a:t>
            </a:r>
            <a:r>
              <a:rPr lang="en-US" altLang="zh-CN" b="1"/>
              <a:t>IR</a:t>
            </a:r>
            <a:r>
              <a:rPr lang="zh-CN" altLang="en-US" b="1"/>
              <a:t>为指令寄存器，</a:t>
            </a:r>
            <a:r>
              <a:rPr lang="en-US" altLang="zh-CN" b="1"/>
              <a:t>PC</a:t>
            </a:r>
            <a:r>
              <a:rPr lang="zh-CN" altLang="en-US" b="1"/>
              <a:t>为程序计数器(具有自增功能)，</a:t>
            </a:r>
            <a:r>
              <a:rPr lang="en-US" altLang="zh-CN" b="1"/>
              <a:t>M</a:t>
            </a:r>
            <a:r>
              <a:rPr lang="zh-CN" altLang="en-US" b="1"/>
              <a:t>为主存(受</a:t>
            </a:r>
            <a:r>
              <a:rPr lang="en-US" altLang="zh-CN" b="1"/>
              <a:t>R/W</a:t>
            </a:r>
            <a:r>
              <a:rPr lang="zh-CN" altLang="en-US" b="1"/>
              <a:t>信号控制)，</a:t>
            </a:r>
            <a:r>
              <a:rPr lang="en-US" altLang="zh-CN" b="1"/>
              <a:t>AR</a:t>
            </a:r>
            <a:r>
              <a:rPr lang="zh-CN" altLang="en-US" b="1"/>
              <a:t>为地址寄存器，</a:t>
            </a:r>
            <a:r>
              <a:rPr lang="en-US" altLang="zh-CN" b="1"/>
              <a:t>DR</a:t>
            </a:r>
            <a:r>
              <a:rPr lang="zh-CN" altLang="en-US" b="1"/>
              <a:t>为数据缓冲寄存器， </a:t>
            </a:r>
            <a:r>
              <a:rPr lang="en-US" altLang="zh-CN" b="1"/>
              <a:t>ALU</a:t>
            </a:r>
            <a:r>
              <a:rPr lang="zh-CN" altLang="en-US" b="1"/>
              <a:t>由加、减控制信号决定完成何种操作，控制信号</a:t>
            </a:r>
            <a:r>
              <a:rPr lang="en-US" altLang="zh-CN" b="1"/>
              <a:t>G</a:t>
            </a:r>
            <a:r>
              <a:rPr lang="zh-CN" altLang="en-US" b="1"/>
              <a:t>控制的是一个门电路。另外，线上标注有小圈表示有控制信号，例中</a:t>
            </a:r>
            <a:r>
              <a:rPr lang="en-US" altLang="zh-CN" b="1"/>
              <a:t>yi</a:t>
            </a:r>
            <a:r>
              <a:rPr lang="zh-CN" altLang="en-US" b="1"/>
              <a:t>表示</a:t>
            </a:r>
            <a:r>
              <a:rPr lang="en-US" altLang="zh-CN" b="1"/>
              <a:t>y</a:t>
            </a:r>
            <a:r>
              <a:rPr lang="zh-CN" altLang="en-US" b="1"/>
              <a:t>寄存器的输入控制信号，</a:t>
            </a:r>
            <a:r>
              <a:rPr lang="en-US" altLang="zh-CN" b="1"/>
              <a:t>R1o</a:t>
            </a:r>
            <a:r>
              <a:rPr lang="zh-CN" altLang="en-US" b="1"/>
              <a:t>为寄存器</a:t>
            </a:r>
            <a:r>
              <a:rPr lang="en-US" altLang="zh-CN" b="1"/>
              <a:t>R1</a:t>
            </a:r>
            <a:r>
              <a:rPr lang="zh-CN" altLang="en-US" b="1"/>
              <a:t>的输出控制信号，未标字符的线为直通线，不受控制。</a:t>
            </a:r>
            <a:endParaRPr lang="zh-CN" altLang="en-US" b="1"/>
          </a:p>
        </p:txBody>
      </p:sp>
      <p:sp>
        <p:nvSpPr>
          <p:cNvPr id="67587" name="Rectangle 2"/>
          <p:cNvSpPr>
            <a:spLocks noChangeArrowheads="1"/>
          </p:cNvSpPr>
          <p:nvPr/>
        </p:nvSpPr>
        <p:spPr bwMode="auto">
          <a:xfrm>
            <a:off x="539750" y="3860800"/>
            <a:ext cx="8153400" cy="2720975"/>
          </a:xfrm>
          <a:prstGeom prst="rect">
            <a:avLst/>
          </a:prstGeom>
          <a:noFill/>
          <a:ln w="9525">
            <a:noFill/>
            <a:miter lim="800000"/>
          </a:ln>
        </p:spPr>
        <p:txBody>
          <a:bodyPr>
            <a:spAutoFit/>
          </a:bodyPr>
          <a:lstStyle/>
          <a:p>
            <a:pPr>
              <a:lnSpc>
                <a:spcPct val="120000"/>
              </a:lnSpc>
            </a:pPr>
            <a:r>
              <a:rPr lang="zh-CN" altLang="en-US" b="1">
                <a:solidFill>
                  <a:srgbClr val="EA1808"/>
                </a:solidFill>
              </a:rPr>
              <a:t>(1)“</a:t>
            </a:r>
            <a:r>
              <a:rPr lang="en-US" altLang="zh-CN" b="1">
                <a:solidFill>
                  <a:srgbClr val="EA1808"/>
                </a:solidFill>
              </a:rPr>
              <a:t>ADD R2</a:t>
            </a:r>
            <a:r>
              <a:rPr lang="zh-CN" altLang="en-US" b="1">
                <a:solidFill>
                  <a:srgbClr val="EA1808"/>
                </a:solidFill>
              </a:rPr>
              <a:t>，</a:t>
            </a:r>
            <a:r>
              <a:rPr lang="en-US" altLang="zh-CN" b="1">
                <a:solidFill>
                  <a:srgbClr val="EA1808"/>
                </a:solidFill>
              </a:rPr>
              <a:t>R0</a:t>
            </a:r>
            <a:r>
              <a:rPr lang="en-US" altLang="zh-CN" b="1"/>
              <a:t>”</a:t>
            </a:r>
            <a:r>
              <a:rPr lang="zh-CN" altLang="en-US" b="1"/>
              <a:t>指令完成(</a:t>
            </a:r>
            <a:r>
              <a:rPr lang="en-US" altLang="zh-CN" b="1"/>
              <a:t>R0)+(R2)→R0</a:t>
            </a:r>
            <a:r>
              <a:rPr lang="zh-CN" altLang="en-US" b="1"/>
              <a:t>的功能操作，画出其指令周期流程图，假设该指令的地址已放入</a:t>
            </a:r>
            <a:r>
              <a:rPr lang="en-US" altLang="zh-CN" b="1"/>
              <a:t>PC</a:t>
            </a:r>
            <a:r>
              <a:rPr lang="zh-CN" altLang="en-US" b="1"/>
              <a:t>中。并列出相应的微操作控制信号序列。</a:t>
            </a:r>
            <a:endParaRPr lang="zh-CN" altLang="en-US" b="1"/>
          </a:p>
          <a:p>
            <a:pPr>
              <a:lnSpc>
                <a:spcPct val="120000"/>
              </a:lnSpc>
            </a:pPr>
            <a:r>
              <a:rPr lang="zh-CN" altLang="en-US" b="1">
                <a:solidFill>
                  <a:srgbClr val="EA1808"/>
                </a:solidFill>
              </a:rPr>
              <a:t>(2)“</a:t>
            </a:r>
            <a:r>
              <a:rPr lang="en-US" altLang="zh-CN" b="1">
                <a:solidFill>
                  <a:srgbClr val="EA1808"/>
                </a:solidFill>
              </a:rPr>
              <a:t>SUB R1</a:t>
            </a:r>
            <a:r>
              <a:rPr lang="zh-CN" altLang="en-US" b="1">
                <a:solidFill>
                  <a:srgbClr val="EA1808"/>
                </a:solidFill>
              </a:rPr>
              <a:t>，</a:t>
            </a:r>
            <a:r>
              <a:rPr lang="en-US" altLang="zh-CN" b="1">
                <a:solidFill>
                  <a:srgbClr val="EA1808"/>
                </a:solidFill>
              </a:rPr>
              <a:t>R3</a:t>
            </a:r>
            <a:r>
              <a:rPr lang="en-US" altLang="zh-CN" b="1"/>
              <a:t>”</a:t>
            </a:r>
            <a:r>
              <a:rPr lang="zh-CN" altLang="en-US" b="1"/>
              <a:t>指令完成(</a:t>
            </a:r>
            <a:r>
              <a:rPr lang="en-US" altLang="zh-CN" b="1"/>
              <a:t>R3) </a:t>
            </a:r>
            <a:r>
              <a:rPr lang="zh-CN" altLang="en-US" b="1"/>
              <a:t>－</a:t>
            </a:r>
            <a:r>
              <a:rPr lang="en-US" altLang="zh-CN" b="1"/>
              <a:t>(R1)→R3</a:t>
            </a:r>
            <a:r>
              <a:rPr lang="zh-CN" altLang="en-US" b="1"/>
              <a:t>的操作，画出其指令期流程图，并列出相应的微操作控制信号序列。</a:t>
            </a:r>
            <a:endParaRPr lang="zh-CN" altLang="en-US" b="1"/>
          </a:p>
          <a:p>
            <a:pPr>
              <a:lnSpc>
                <a:spcPct val="120000"/>
              </a:lnSpc>
            </a:pPr>
            <a:endParaRPr lang="zh-CN" altLang="en-US" b="1"/>
          </a:p>
        </p:txBody>
      </p:sp>
      <p:sp>
        <p:nvSpPr>
          <p:cNvPr id="67588" name="日期占位符 1"/>
          <p:cNvSpPr>
            <a:spLocks noGrp="1"/>
          </p:cNvSpPr>
          <p:nvPr>
            <p:ph type="dt" sz="quarter" idx="10"/>
          </p:nvPr>
        </p:nvSpPr>
        <p:spPr>
          <a:noFill/>
        </p:spPr>
        <p:txBody>
          <a:bodyPr/>
          <a:lstStyle/>
          <a:p>
            <a:fld id="{82646913-1527-42F9-95C5-6DA5B6EC4FE1}" type="datetime12">
              <a:rPr lang="zh-CN" altLang="zh-CN" smtClean="0"/>
            </a:fld>
            <a:endParaRPr lang="en-US" altLang="zh-CN" smtClean="0"/>
          </a:p>
        </p:txBody>
      </p:sp>
      <p:sp>
        <p:nvSpPr>
          <p:cNvPr id="67589" name="灯片编号占位符 2"/>
          <p:cNvSpPr>
            <a:spLocks noGrp="1" noChangeArrowheads="1"/>
          </p:cNvSpPr>
          <p:nvPr>
            <p:ph type="sldNum" sz="quarter" idx="12"/>
          </p:nvPr>
        </p:nvSpPr>
        <p:spPr>
          <a:noFill/>
        </p:spPr>
        <p:txBody>
          <a:bodyPr/>
          <a:lstStyle/>
          <a:p>
            <a:fld id="{3D44BB90-6A16-4521-BFFD-8B51E4861C31}" type="slidenum">
              <a:rPr lang="en-US" altLang="zh-CN" smtClean="0"/>
            </a:fld>
            <a:endParaRPr lang="en-US" altLang="zh-CN" smtClean="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539750" y="3333750"/>
            <a:ext cx="4495800" cy="3524250"/>
          </a:xfrm>
          <a:prstGeom prst="rect">
            <a:avLst/>
          </a:prstGeom>
          <a:noFill/>
          <a:ln w="9525">
            <a:noFill/>
            <a:miter lim="800000"/>
          </a:ln>
        </p:spPr>
        <p:txBody>
          <a:bodyPr>
            <a:spAutoFit/>
          </a:bodyPr>
          <a:lstStyle/>
          <a:p>
            <a:pPr>
              <a:lnSpc>
                <a:spcPct val="120000"/>
              </a:lnSpc>
            </a:pPr>
            <a:r>
              <a:rPr lang="zh-CN" altLang="en-US" b="1">
                <a:solidFill>
                  <a:srgbClr val="0000FF"/>
                </a:solidFill>
              </a:rPr>
              <a:t>(1)“</a:t>
            </a:r>
            <a:r>
              <a:rPr lang="en-US" altLang="zh-CN" b="1">
                <a:solidFill>
                  <a:srgbClr val="0000FF"/>
                </a:solidFill>
              </a:rPr>
              <a:t>ADD R2</a:t>
            </a:r>
            <a:r>
              <a:rPr lang="zh-CN" altLang="en-US" b="1">
                <a:solidFill>
                  <a:srgbClr val="0000FF"/>
                </a:solidFill>
              </a:rPr>
              <a:t>，</a:t>
            </a:r>
            <a:r>
              <a:rPr lang="en-US" altLang="zh-CN" b="1">
                <a:solidFill>
                  <a:srgbClr val="0000FF"/>
                </a:solidFill>
              </a:rPr>
              <a:t>R0”</a:t>
            </a:r>
            <a:r>
              <a:rPr lang="zh-CN" altLang="en-US" b="1">
                <a:solidFill>
                  <a:srgbClr val="0000FF"/>
                </a:solidFill>
              </a:rPr>
              <a:t>指令是一条加法指令，参与运算的两个数放在寄存器</a:t>
            </a:r>
            <a:r>
              <a:rPr lang="en-US" altLang="zh-CN" b="1">
                <a:solidFill>
                  <a:srgbClr val="0000FF"/>
                </a:solidFill>
              </a:rPr>
              <a:t>R2</a:t>
            </a:r>
            <a:r>
              <a:rPr lang="zh-CN" altLang="en-US" b="1">
                <a:solidFill>
                  <a:srgbClr val="0000FF"/>
                </a:solidFill>
              </a:rPr>
              <a:t>和</a:t>
            </a:r>
            <a:r>
              <a:rPr lang="en-US" altLang="zh-CN" b="1">
                <a:solidFill>
                  <a:srgbClr val="0000FF"/>
                </a:solidFill>
              </a:rPr>
              <a:t>R0</a:t>
            </a:r>
            <a:r>
              <a:rPr lang="zh-CN" altLang="en-US" b="1">
                <a:solidFill>
                  <a:srgbClr val="0000FF"/>
                </a:solidFill>
              </a:rPr>
              <a:t>中，“</a:t>
            </a:r>
            <a:r>
              <a:rPr lang="en-US" altLang="zh-CN" b="1">
                <a:solidFill>
                  <a:srgbClr val="0000FF"/>
                </a:solidFill>
              </a:rPr>
              <a:t>ADD R2</a:t>
            </a:r>
            <a:r>
              <a:rPr lang="zh-CN" altLang="en-US" b="1">
                <a:solidFill>
                  <a:srgbClr val="0000FF"/>
                </a:solidFill>
              </a:rPr>
              <a:t>，</a:t>
            </a:r>
            <a:r>
              <a:rPr lang="en-US" altLang="zh-CN" b="1">
                <a:solidFill>
                  <a:srgbClr val="0000FF"/>
                </a:solidFill>
              </a:rPr>
              <a:t>R0”</a:t>
            </a:r>
            <a:r>
              <a:rPr lang="zh-CN" altLang="en-US" b="1">
                <a:solidFill>
                  <a:srgbClr val="0000FF"/>
                </a:solidFill>
              </a:rPr>
              <a:t>指令的详细指令周期流程图如图(</a:t>
            </a:r>
            <a:r>
              <a:rPr lang="en-US" altLang="zh-CN" b="1">
                <a:solidFill>
                  <a:srgbClr val="0000FF"/>
                </a:solidFill>
              </a:rPr>
              <a:t>a)</a:t>
            </a:r>
            <a:r>
              <a:rPr lang="zh-CN" altLang="en-US" b="1">
                <a:solidFill>
                  <a:srgbClr val="0000FF"/>
                </a:solidFill>
              </a:rPr>
              <a:t>所示，图的右边部分标注了每一个机器周期中用到的微操作控制信号序列。</a:t>
            </a:r>
            <a:endParaRPr lang="zh-CN" altLang="en-US" b="1"/>
          </a:p>
          <a:p>
            <a:endParaRPr lang="zh-CN" altLang="en-US" b="1"/>
          </a:p>
        </p:txBody>
      </p:sp>
      <p:pic>
        <p:nvPicPr>
          <p:cNvPr id="68611" name="Picture 4"/>
          <p:cNvPicPr>
            <a:picLocks noChangeAspect="1" noChangeArrowheads="1"/>
          </p:cNvPicPr>
          <p:nvPr/>
        </p:nvPicPr>
        <p:blipFill>
          <a:blip r:embed="rId1" cstate="print"/>
          <a:srcRect/>
          <a:stretch>
            <a:fillRect/>
          </a:stretch>
        </p:blipFill>
        <p:spPr bwMode="auto">
          <a:xfrm>
            <a:off x="5461000" y="3000375"/>
            <a:ext cx="3128963" cy="3857625"/>
          </a:xfrm>
          <a:prstGeom prst="rect">
            <a:avLst/>
          </a:prstGeom>
          <a:noFill/>
          <a:ln w="9525">
            <a:noFill/>
            <a:miter lim="800000"/>
            <a:headEnd/>
            <a:tailEnd/>
          </a:ln>
        </p:spPr>
      </p:pic>
      <p:pic>
        <p:nvPicPr>
          <p:cNvPr id="68612" name="图片 1" descr="tt">
            <a:hlinkClick r:id="rId2" action="ppaction://hlinkfile"/>
          </p:cNvPr>
          <p:cNvPicPr>
            <a:picLocks noChangeAspect="1" noChangeArrowheads="1"/>
          </p:cNvPicPr>
          <p:nvPr/>
        </p:nvPicPr>
        <p:blipFill>
          <a:blip r:embed="rId3" cstate="print"/>
          <a:srcRect/>
          <a:stretch>
            <a:fillRect/>
          </a:stretch>
        </p:blipFill>
        <p:spPr bwMode="auto">
          <a:xfrm>
            <a:off x="395288" y="260350"/>
            <a:ext cx="8183562" cy="2600325"/>
          </a:xfrm>
          <a:prstGeom prst="rect">
            <a:avLst/>
          </a:prstGeom>
          <a:noFill/>
          <a:ln w="9525">
            <a:noFill/>
            <a:miter lim="800000"/>
            <a:headEnd/>
            <a:tailEnd/>
          </a:ln>
        </p:spPr>
      </p:pic>
      <p:sp>
        <p:nvSpPr>
          <p:cNvPr id="68613" name="日期占位符 1"/>
          <p:cNvSpPr>
            <a:spLocks noGrp="1"/>
          </p:cNvSpPr>
          <p:nvPr>
            <p:ph type="dt" sz="quarter" idx="10"/>
          </p:nvPr>
        </p:nvSpPr>
        <p:spPr>
          <a:noFill/>
        </p:spPr>
        <p:txBody>
          <a:bodyPr/>
          <a:lstStyle/>
          <a:p>
            <a:fld id="{4D5728A2-D41F-406C-AAB5-3B4F815F4192}" type="datetime12">
              <a:rPr lang="zh-CN" altLang="zh-CN" smtClean="0"/>
            </a:fld>
            <a:endParaRPr lang="en-US" altLang="zh-CN" smtClean="0"/>
          </a:p>
        </p:txBody>
      </p:sp>
      <p:sp>
        <p:nvSpPr>
          <p:cNvPr id="68614" name="灯片编号占位符 2"/>
          <p:cNvSpPr>
            <a:spLocks noGrp="1" noChangeArrowheads="1"/>
          </p:cNvSpPr>
          <p:nvPr>
            <p:ph type="sldNum" sz="quarter" idx="12"/>
          </p:nvPr>
        </p:nvSpPr>
        <p:spPr>
          <a:noFill/>
        </p:spPr>
        <p:txBody>
          <a:bodyPr/>
          <a:lstStyle/>
          <a:p>
            <a:fld id="{722A3C34-E130-4A48-8702-9DFF779482F0}" type="slidenum">
              <a:rPr lang="en-US" altLang="zh-CN" smtClean="0"/>
            </a:fld>
            <a:endParaRPr lang="en-US" altLang="zh-CN" smtClean="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ChangeArrowheads="1"/>
          </p:cNvSpPr>
          <p:nvPr/>
        </p:nvSpPr>
        <p:spPr bwMode="auto">
          <a:xfrm>
            <a:off x="900113" y="3068638"/>
            <a:ext cx="4267200" cy="2647950"/>
          </a:xfrm>
          <a:prstGeom prst="rect">
            <a:avLst/>
          </a:prstGeom>
          <a:noFill/>
          <a:ln w="9525">
            <a:noFill/>
            <a:miter lim="800000"/>
          </a:ln>
        </p:spPr>
        <p:txBody>
          <a:bodyPr>
            <a:spAutoFit/>
          </a:bodyPr>
          <a:lstStyle/>
          <a:p>
            <a:pPr>
              <a:lnSpc>
                <a:spcPct val="120000"/>
              </a:lnSpc>
            </a:pPr>
            <a:r>
              <a:rPr lang="zh-CN" altLang="en-US" b="1">
                <a:solidFill>
                  <a:srgbClr val="0000FF"/>
                </a:solidFill>
              </a:rPr>
              <a:t>(2)“</a:t>
            </a:r>
            <a:r>
              <a:rPr lang="en-US" altLang="zh-CN" b="1">
                <a:solidFill>
                  <a:srgbClr val="0000FF"/>
                </a:solidFill>
              </a:rPr>
              <a:t>SUB R1</a:t>
            </a:r>
            <a:r>
              <a:rPr lang="zh-CN" altLang="en-US" b="1">
                <a:solidFill>
                  <a:srgbClr val="0000FF"/>
                </a:solidFill>
              </a:rPr>
              <a:t>，</a:t>
            </a:r>
            <a:r>
              <a:rPr lang="en-US" altLang="zh-CN" b="1">
                <a:solidFill>
                  <a:srgbClr val="0000FF"/>
                </a:solidFill>
              </a:rPr>
              <a:t>R3”</a:t>
            </a:r>
            <a:r>
              <a:rPr lang="zh-CN" altLang="en-US" b="1">
                <a:solidFill>
                  <a:srgbClr val="0000FF"/>
                </a:solidFill>
              </a:rPr>
              <a:t>指令是一条减法指令，其指令周期流程图如图（</a:t>
            </a:r>
            <a:r>
              <a:rPr lang="en-US" altLang="zh-CN" b="1">
                <a:solidFill>
                  <a:srgbClr val="0000FF"/>
                </a:solidFill>
              </a:rPr>
              <a:t>b)</a:t>
            </a:r>
            <a:r>
              <a:rPr lang="zh-CN" altLang="en-US" b="1">
                <a:solidFill>
                  <a:srgbClr val="0000FF"/>
                </a:solidFill>
              </a:rPr>
              <a:t>所示。与</a:t>
            </a:r>
            <a:r>
              <a:rPr lang="en-US" altLang="zh-CN" b="1">
                <a:solidFill>
                  <a:srgbClr val="0000FF"/>
                </a:solidFill>
              </a:rPr>
              <a:t>ADD</a:t>
            </a:r>
            <a:r>
              <a:rPr lang="zh-CN" altLang="en-US" b="1">
                <a:solidFill>
                  <a:srgbClr val="0000FF"/>
                </a:solidFill>
              </a:rPr>
              <a:t>指令不同的是：在执行指令阶段，微操作控制信号序列有所不同</a:t>
            </a:r>
            <a:endParaRPr lang="zh-CN" altLang="en-US" b="1"/>
          </a:p>
          <a:p>
            <a:endParaRPr lang="zh-CN" altLang="en-US" b="1"/>
          </a:p>
        </p:txBody>
      </p:sp>
      <p:pic>
        <p:nvPicPr>
          <p:cNvPr id="69635" name="Picture 4">
            <a:hlinkClick r:id="rId1" action="ppaction://hlinkfile"/>
          </p:cNvPr>
          <p:cNvPicPr>
            <a:picLocks noChangeAspect="1" noChangeArrowheads="1"/>
          </p:cNvPicPr>
          <p:nvPr/>
        </p:nvPicPr>
        <p:blipFill>
          <a:blip r:embed="rId2" cstate="print"/>
          <a:srcRect l="52565" t="12549" r="9636" b="17317"/>
          <a:stretch>
            <a:fillRect/>
          </a:stretch>
        </p:blipFill>
        <p:spPr bwMode="auto">
          <a:xfrm>
            <a:off x="5940425" y="2349500"/>
            <a:ext cx="2795588" cy="4508500"/>
          </a:xfrm>
          <a:prstGeom prst="rect">
            <a:avLst/>
          </a:prstGeom>
          <a:noFill/>
          <a:ln w="9525">
            <a:noFill/>
            <a:miter lim="800000"/>
            <a:headEnd/>
            <a:tailEnd/>
          </a:ln>
        </p:spPr>
      </p:pic>
      <p:pic>
        <p:nvPicPr>
          <p:cNvPr id="69636" name="图片 1" descr="tt"/>
          <p:cNvPicPr>
            <a:picLocks noChangeAspect="1" noChangeArrowheads="1"/>
          </p:cNvPicPr>
          <p:nvPr/>
        </p:nvPicPr>
        <p:blipFill>
          <a:blip r:embed="rId3" cstate="print"/>
          <a:srcRect/>
          <a:stretch>
            <a:fillRect/>
          </a:stretch>
        </p:blipFill>
        <p:spPr bwMode="auto">
          <a:xfrm>
            <a:off x="323850" y="188913"/>
            <a:ext cx="8181975" cy="2070100"/>
          </a:xfrm>
          <a:prstGeom prst="rect">
            <a:avLst/>
          </a:prstGeom>
          <a:noFill/>
          <a:ln w="9525">
            <a:noFill/>
            <a:miter lim="800000"/>
            <a:headEnd/>
            <a:tailEnd/>
          </a:ln>
        </p:spPr>
      </p:pic>
      <p:sp>
        <p:nvSpPr>
          <p:cNvPr id="69637" name="日期占位符 1"/>
          <p:cNvSpPr>
            <a:spLocks noGrp="1"/>
          </p:cNvSpPr>
          <p:nvPr>
            <p:ph type="dt" sz="quarter" idx="10"/>
          </p:nvPr>
        </p:nvSpPr>
        <p:spPr>
          <a:noFill/>
        </p:spPr>
        <p:txBody>
          <a:bodyPr/>
          <a:lstStyle/>
          <a:p>
            <a:fld id="{23426B8E-1D7F-4C4E-A076-DE669525D71C}" type="datetime12">
              <a:rPr lang="zh-CN" altLang="zh-CN" smtClean="0"/>
            </a:fld>
            <a:endParaRPr lang="en-US" altLang="zh-CN" smtClean="0"/>
          </a:p>
        </p:txBody>
      </p:sp>
      <p:sp>
        <p:nvSpPr>
          <p:cNvPr id="69638" name="灯片编号占位符 2"/>
          <p:cNvSpPr>
            <a:spLocks noGrp="1" noChangeArrowheads="1"/>
          </p:cNvSpPr>
          <p:nvPr>
            <p:ph type="sldNum" sz="quarter" idx="12"/>
          </p:nvPr>
        </p:nvSpPr>
        <p:spPr>
          <a:noFill/>
        </p:spPr>
        <p:txBody>
          <a:bodyPr/>
          <a:lstStyle/>
          <a:p>
            <a:fld id="{464C125F-95F9-442D-8333-9D03B680469B}" type="slidenum">
              <a:rPr lang="en-US" altLang="zh-CN" smtClean="0"/>
            </a:fld>
            <a:endParaRPr lang="en-US" altLang="zh-CN"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p:cNvSpPr>
          <p:nvPr>
            <p:ph type="title"/>
          </p:nvPr>
        </p:nvSpPr>
        <p:spPr>
          <a:xfrm>
            <a:off x="1403350" y="404813"/>
            <a:ext cx="5554663" cy="755650"/>
          </a:xfrm>
        </p:spPr>
        <p:txBody>
          <a:bodyPr wrap="square" lIns="91440" tIns="45720" rIns="91440" bIns="45720" anchor="b"/>
          <a:lstStyle/>
          <a:p>
            <a:pPr eaLnBrk="1" hangingPunct="1"/>
            <a:r>
              <a:rPr lang="zh-CN" altLang="en-US" sz="3600" b="1" dirty="0">
                <a:solidFill>
                  <a:srgbClr val="993366"/>
                </a:solidFill>
              </a:rPr>
              <a:t>第</a:t>
            </a:r>
            <a:r>
              <a:rPr lang="en-US" altLang="zh-CN" sz="3600" b="1" dirty="0">
                <a:solidFill>
                  <a:srgbClr val="993366"/>
                </a:solidFill>
              </a:rPr>
              <a:t>6</a:t>
            </a:r>
            <a:r>
              <a:rPr lang="zh-CN" altLang="en-US" sz="3600" b="1" dirty="0">
                <a:solidFill>
                  <a:srgbClr val="993366"/>
                </a:solidFill>
              </a:rPr>
              <a:t>章 总线系统</a:t>
            </a:r>
            <a:endParaRPr lang="zh-CN" altLang="en-US" sz="3600" b="1" dirty="0">
              <a:solidFill>
                <a:srgbClr val="993366"/>
              </a:solidFill>
            </a:endParaRPr>
          </a:p>
        </p:txBody>
      </p:sp>
      <p:sp>
        <p:nvSpPr>
          <p:cNvPr id="5122" name="Rectangle 3"/>
          <p:cNvSpPr>
            <a:spLocks noGrp="1"/>
          </p:cNvSpPr>
          <p:nvPr>
            <p:ph idx="1"/>
          </p:nvPr>
        </p:nvSpPr>
        <p:spPr>
          <a:xfrm>
            <a:off x="533400" y="3048000"/>
            <a:ext cx="7772400" cy="3276600"/>
          </a:xfrm>
        </p:spPr>
        <p:txBody>
          <a:bodyPr wrap="square" lIns="91440" tIns="45720" rIns="91440" bIns="45720" anchor="t"/>
          <a:lstStyle/>
          <a:p>
            <a:pPr eaLnBrk="1" hangingPunct="1"/>
            <a:r>
              <a:rPr lang="en-US" altLang="zh-CN" sz="2800" b="1" dirty="0">
                <a:latin typeface="新宋体" panose="02010609030101010101" charset="-122"/>
                <a:ea typeface="新宋体" panose="02010609030101010101" charset="-122"/>
              </a:rPr>
              <a:t>6.1 </a:t>
            </a:r>
            <a:r>
              <a:rPr lang="zh-CN" altLang="en-US" sz="2800" b="1" dirty="0">
                <a:latin typeface="新宋体" panose="02010609030101010101" charset="-122"/>
                <a:ea typeface="新宋体" panose="02010609030101010101" charset="-122"/>
              </a:rPr>
              <a:t>总线的概念和结构形态</a:t>
            </a:r>
            <a:endParaRPr lang="zh-CN" altLang="en-US" sz="2800" b="1" dirty="0">
              <a:latin typeface="新宋体" panose="02010609030101010101" charset="-122"/>
              <a:ea typeface="新宋体" panose="02010609030101010101" charset="-122"/>
            </a:endParaRPr>
          </a:p>
          <a:p>
            <a:pPr eaLnBrk="1" hangingPunct="1"/>
            <a:endParaRPr lang="zh-CN" altLang="en-US" sz="800" b="1" dirty="0">
              <a:latin typeface="新宋体" panose="02010609030101010101" charset="-122"/>
              <a:ea typeface="新宋体" panose="02010609030101010101" charset="-122"/>
            </a:endParaRPr>
          </a:p>
          <a:p>
            <a:pPr eaLnBrk="1" hangingPunct="1"/>
            <a:r>
              <a:rPr lang="en-US" altLang="zh-CN" sz="2800" b="1" dirty="0">
                <a:latin typeface="新宋体" panose="02010609030101010101" charset="-122"/>
                <a:ea typeface="新宋体" panose="02010609030101010101" charset="-122"/>
              </a:rPr>
              <a:t>6.2 </a:t>
            </a:r>
            <a:r>
              <a:rPr lang="zh-CN" altLang="en-US" sz="2800" b="1" dirty="0">
                <a:latin typeface="新宋体" panose="02010609030101010101" charset="-122"/>
                <a:ea typeface="新宋体" panose="02010609030101010101" charset="-122"/>
              </a:rPr>
              <a:t>总线接口</a:t>
            </a:r>
            <a:endParaRPr lang="zh-CN" altLang="en-US" sz="2800" b="1" dirty="0">
              <a:latin typeface="新宋体" panose="02010609030101010101" charset="-122"/>
              <a:ea typeface="新宋体" panose="02010609030101010101" charset="-122"/>
            </a:endParaRPr>
          </a:p>
          <a:p>
            <a:pPr eaLnBrk="1" hangingPunct="1"/>
            <a:endParaRPr lang="zh-CN" altLang="en-US" sz="800" b="1" dirty="0">
              <a:latin typeface="新宋体" panose="02010609030101010101" charset="-122"/>
              <a:ea typeface="新宋体" panose="02010609030101010101" charset="-122"/>
            </a:endParaRPr>
          </a:p>
          <a:p>
            <a:pPr eaLnBrk="1" hangingPunct="1"/>
            <a:r>
              <a:rPr lang="en-US" altLang="zh-CN" sz="2800" b="1" dirty="0">
                <a:latin typeface="新宋体" panose="02010609030101010101" charset="-122"/>
                <a:ea typeface="新宋体" panose="02010609030101010101" charset="-122"/>
              </a:rPr>
              <a:t>6.3 </a:t>
            </a:r>
            <a:r>
              <a:rPr lang="zh-CN" altLang="en-US" sz="2800" b="1" dirty="0">
                <a:latin typeface="新宋体" panose="02010609030101010101" charset="-122"/>
                <a:ea typeface="新宋体" panose="02010609030101010101" charset="-122"/>
              </a:rPr>
              <a:t>总线的仲裁</a:t>
            </a:r>
            <a:endParaRPr lang="zh-CN" altLang="en-US" sz="2800" b="1" dirty="0">
              <a:latin typeface="新宋体" panose="02010609030101010101" charset="-122"/>
              <a:ea typeface="新宋体" panose="02010609030101010101" charset="-122"/>
            </a:endParaRPr>
          </a:p>
          <a:p>
            <a:pPr eaLnBrk="1" hangingPunct="1"/>
            <a:endParaRPr lang="zh-CN" altLang="en-US" sz="800" b="1" dirty="0">
              <a:latin typeface="新宋体" panose="02010609030101010101" charset="-122"/>
              <a:ea typeface="新宋体" panose="02010609030101010101" charset="-122"/>
            </a:endParaRPr>
          </a:p>
          <a:p>
            <a:pPr eaLnBrk="1" hangingPunct="1"/>
            <a:r>
              <a:rPr lang="en-US" altLang="zh-CN" sz="2800" b="1" dirty="0">
                <a:latin typeface="新宋体" panose="02010609030101010101" charset="-122"/>
                <a:ea typeface="新宋体" panose="02010609030101010101" charset="-122"/>
              </a:rPr>
              <a:t>6.4 </a:t>
            </a:r>
            <a:r>
              <a:rPr lang="zh-CN" altLang="en-US" sz="2800" b="1" dirty="0">
                <a:solidFill>
                  <a:schemeClr val="hlink"/>
                </a:solidFill>
                <a:latin typeface="新宋体" panose="02010609030101010101" charset="-122"/>
                <a:ea typeface="新宋体" panose="02010609030101010101" charset="-122"/>
              </a:rPr>
              <a:t>总线的定时</a:t>
            </a:r>
            <a:r>
              <a:rPr lang="zh-CN" altLang="en-US" sz="2800" b="1" dirty="0">
                <a:latin typeface="新宋体" panose="02010609030101010101" charset="-122"/>
                <a:ea typeface="新宋体" panose="02010609030101010101" charset="-122"/>
              </a:rPr>
              <a:t>和数据传送模式</a:t>
            </a:r>
            <a:endParaRPr lang="zh-CN" altLang="en-US" sz="2800" b="1" dirty="0">
              <a:latin typeface="新宋体" panose="02010609030101010101" charset="-122"/>
              <a:ea typeface="新宋体" panose="02010609030101010101" charset="-122"/>
            </a:endParaRPr>
          </a:p>
          <a:p>
            <a:pPr eaLnBrk="1" hangingPunct="1"/>
            <a:endParaRPr lang="zh-CN" altLang="en-US" sz="800" b="1" dirty="0">
              <a:latin typeface="新宋体" panose="02010609030101010101" charset="-122"/>
              <a:ea typeface="新宋体" panose="02010609030101010101" charset="-122"/>
            </a:endParaRPr>
          </a:p>
          <a:p>
            <a:pPr eaLnBrk="1" hangingPunct="1">
              <a:buNone/>
            </a:pPr>
            <a:endParaRPr lang="zh-CN" altLang="en-US" sz="2800" b="1" dirty="0">
              <a:latin typeface="新宋体" panose="02010609030101010101" charset="-122"/>
              <a:ea typeface="新宋体" panose="02010609030101010101" charset="-122"/>
            </a:endParaRPr>
          </a:p>
        </p:txBody>
      </p:sp>
      <p:sp>
        <p:nvSpPr>
          <p:cNvPr id="5123" name="Rectangle 4"/>
          <p:cNvSpPr/>
          <p:nvPr/>
        </p:nvSpPr>
        <p:spPr>
          <a:xfrm>
            <a:off x="152400" y="1371600"/>
            <a:ext cx="8839200" cy="1463675"/>
          </a:xfrm>
          <a:prstGeom prst="rect">
            <a:avLst/>
          </a:prstGeom>
          <a:noFill/>
          <a:ln w="9525">
            <a:noFill/>
          </a:ln>
        </p:spPr>
        <p:txBody>
          <a:bodyPr anchor="t">
            <a:spAutoFit/>
          </a:bodyPr>
          <a:lstStyle/>
          <a:p>
            <a:pPr>
              <a:spcBef>
                <a:spcPct val="50000"/>
              </a:spcBef>
              <a:buSzPct val="90000"/>
              <a:buBlip>
                <a:blip r:embed="rId1"/>
              </a:buBlip>
            </a:pPr>
            <a:r>
              <a:rPr lang="zh-CN" altLang="en-US" sz="2400" dirty="0">
                <a:solidFill>
                  <a:srgbClr val="0000FF"/>
                </a:solidFill>
                <a:latin typeface="Tahoma" panose="020B0604030504040204" pitchFamily="34" charset="0"/>
              </a:rPr>
              <a:t>内容提要：</a:t>
            </a:r>
            <a:endParaRPr lang="zh-CN" altLang="en-US" sz="2400" dirty="0">
              <a:solidFill>
                <a:srgbClr val="0000FF"/>
              </a:solidFill>
              <a:latin typeface="Tahoma" panose="020B0604030504040204" pitchFamily="34" charset="0"/>
            </a:endParaRPr>
          </a:p>
          <a:p>
            <a:pPr>
              <a:spcBef>
                <a:spcPct val="50000"/>
              </a:spcBef>
              <a:buSzPct val="90000"/>
            </a:pPr>
            <a:r>
              <a:rPr lang="zh-CN" altLang="en-US" dirty="0">
                <a:solidFill>
                  <a:srgbClr val="0000FF"/>
                </a:solidFill>
                <a:latin typeface="宋体" panose="02010600030101010101" pitchFamily="2" charset="-122"/>
              </a:rPr>
              <a:t>    </a:t>
            </a:r>
            <a:r>
              <a:rPr lang="zh-CN" altLang="en-US" sz="2400" dirty="0">
                <a:solidFill>
                  <a:srgbClr val="0000FF"/>
                </a:solidFill>
                <a:latin typeface="宋体" panose="02010600030101010101" pitchFamily="2" charset="-122"/>
              </a:rPr>
              <a:t>介绍总线的基本概念，总线的连接方式，总线接口，总线的仲裁、定时及事务类型，</a:t>
            </a:r>
            <a:r>
              <a:rPr lang="en-US" altLang="zh-CN" sz="2400" dirty="0">
                <a:solidFill>
                  <a:srgbClr val="0000FF"/>
                </a:solidFill>
                <a:latin typeface="宋体" panose="02010600030101010101" pitchFamily="2" charset="-122"/>
              </a:rPr>
              <a:t>PCI</a:t>
            </a:r>
            <a:r>
              <a:rPr lang="zh-CN" altLang="en-US" sz="2400" dirty="0">
                <a:solidFill>
                  <a:srgbClr val="0000FF"/>
                </a:solidFill>
                <a:latin typeface="宋体" panose="02010600030101010101" pitchFamily="2" charset="-122"/>
              </a:rPr>
              <a:t>、</a:t>
            </a:r>
            <a:r>
              <a:rPr lang="en-US" altLang="zh-CN" sz="2400" dirty="0">
                <a:solidFill>
                  <a:srgbClr val="0000FF"/>
                </a:solidFill>
                <a:latin typeface="宋体" panose="02010600030101010101" pitchFamily="2" charset="-122"/>
              </a:rPr>
              <a:t>ISA</a:t>
            </a:r>
            <a:r>
              <a:rPr lang="zh-CN" altLang="en-US" sz="2400" dirty="0">
                <a:solidFill>
                  <a:srgbClr val="0000FF"/>
                </a:solidFill>
                <a:latin typeface="宋体" panose="02010600030101010101" pitchFamily="2" charset="-122"/>
              </a:rPr>
              <a:t>等总线。</a:t>
            </a:r>
            <a:endParaRPr lang="zh-CN" altLang="en-US" sz="2400" dirty="0">
              <a:solidFill>
                <a:srgbClr val="0000FF"/>
              </a:solidFill>
              <a:latin typeface="宋体" panose="02010600030101010101" pitchFamily="2" charset="-122"/>
            </a:endParaRPr>
          </a:p>
        </p:txBody>
      </p:sp>
      <p:sp>
        <p:nvSpPr>
          <p:cNvPr id="2" name="日期占位符 1"/>
          <p:cNvSpPr>
            <a:spLocks noGrp="1"/>
          </p:cNvSpPr>
          <p:nvPr>
            <p:ph type="dt" sz="half" idx="10"/>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3">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4"/>
          <p:cNvSpPr>
            <a:spLocks noChangeArrowheads="1"/>
          </p:cNvSpPr>
          <p:nvPr/>
        </p:nvSpPr>
        <p:spPr bwMode="auto">
          <a:xfrm>
            <a:off x="457200" y="457200"/>
            <a:ext cx="2400300" cy="815975"/>
          </a:xfrm>
          <a:prstGeom prst="rect">
            <a:avLst/>
          </a:prstGeom>
          <a:noFill/>
          <a:ln w="9525">
            <a:noFill/>
            <a:miter lim="800000"/>
          </a:ln>
        </p:spPr>
        <p:txBody>
          <a:bodyPr anchor="ctr"/>
          <a:lstStyle/>
          <a:p>
            <a:pPr algn="ctr"/>
            <a:r>
              <a:rPr lang="zh-CN" altLang="en-US" sz="4000" b="1">
                <a:solidFill>
                  <a:schemeClr val="tx2"/>
                </a:solidFill>
              </a:rPr>
              <a:t>第</a:t>
            </a:r>
            <a:r>
              <a:rPr lang="en-US" altLang="zh-CN" sz="4000" b="1">
                <a:solidFill>
                  <a:schemeClr val="tx2"/>
                </a:solidFill>
              </a:rPr>
              <a:t>3</a:t>
            </a:r>
            <a:r>
              <a:rPr lang="zh-CN" altLang="en-US" sz="4000" b="1">
                <a:solidFill>
                  <a:schemeClr val="tx2"/>
                </a:solidFill>
              </a:rPr>
              <a:t>章 </a:t>
            </a:r>
            <a:endParaRPr lang="zh-CN" altLang="en-US" sz="4000" b="1">
              <a:solidFill>
                <a:schemeClr val="tx2"/>
              </a:solidFill>
            </a:endParaRPr>
          </a:p>
        </p:txBody>
      </p:sp>
      <p:sp>
        <p:nvSpPr>
          <p:cNvPr id="3" name="矩形 2"/>
          <p:cNvSpPr/>
          <p:nvPr/>
        </p:nvSpPr>
        <p:spPr>
          <a:xfrm>
            <a:off x="533504" y="1273229"/>
            <a:ext cx="8076988" cy="2061210"/>
          </a:xfrm>
          <a:prstGeom prst="rect">
            <a:avLst/>
          </a:prstGeom>
        </p:spPr>
        <p:txBody>
          <a:bodyPr wrap="square">
            <a:spAutoFit/>
          </a:bodyPr>
          <a:lstStyle/>
          <a:p>
            <a:r>
              <a:rPr kumimoji="1" lang="zh-CN" altLang="en-US" sz="3200" dirty="0" smtClean="0"/>
              <a:t>半导体存储器：</a:t>
            </a:r>
            <a:r>
              <a:rPr kumimoji="1" lang="en-US" altLang="zh-CN" sz="3200" dirty="0" smtClean="0"/>
              <a:t>RAM</a:t>
            </a:r>
            <a:r>
              <a:rPr kumimoji="1" lang="zh-CN" altLang="en-US" sz="3200" dirty="0" smtClean="0"/>
              <a:t>（</a:t>
            </a:r>
            <a:r>
              <a:rPr kumimoji="1" lang="en-US" altLang="zh-CN" sz="3200" dirty="0" smtClean="0"/>
              <a:t>SRAM</a:t>
            </a:r>
            <a:r>
              <a:rPr kumimoji="1" lang="zh-CN" altLang="en-US" sz="3200" dirty="0" smtClean="0"/>
              <a:t>、</a:t>
            </a:r>
            <a:r>
              <a:rPr kumimoji="1" lang="en-US" altLang="zh-CN" sz="3200" dirty="0" smtClean="0"/>
              <a:t>DRAM</a:t>
            </a:r>
            <a:r>
              <a:rPr kumimoji="1" lang="zh-CN" altLang="en-US" sz="3200" dirty="0" smtClean="0"/>
              <a:t>）、</a:t>
            </a:r>
            <a:r>
              <a:rPr kumimoji="1" lang="en-US" altLang="zh-CN" sz="3200" dirty="0" smtClean="0"/>
              <a:t>ROM</a:t>
            </a:r>
            <a:r>
              <a:rPr kumimoji="1" lang="zh-CN" altLang="en-US" sz="3200" dirty="0" smtClean="0"/>
              <a:t>，</a:t>
            </a:r>
            <a:r>
              <a:rPr kumimoji="1" lang="en-US" altLang="zh-CN" sz="3200" dirty="0" smtClean="0"/>
              <a:t>FLASH</a:t>
            </a:r>
            <a:endParaRPr kumimoji="1" lang="en-US" altLang="zh-CN" sz="3200" dirty="0" smtClean="0"/>
          </a:p>
          <a:p>
            <a:endParaRPr lang="zh-CN" altLang="en-US" sz="3200" dirty="0"/>
          </a:p>
          <a:p>
            <a:r>
              <a:rPr lang="zh-CN" altLang="en-US" sz="3200" dirty="0"/>
              <a:t>存储器扩展</a:t>
            </a:r>
            <a:endParaRPr lang="zh-CN" altLang="en-US" sz="3200" dirty="0"/>
          </a:p>
        </p:txBody>
      </p:sp>
      <p:sp>
        <p:nvSpPr>
          <p:cNvPr id="4" name="矩形 3"/>
          <p:cNvSpPr/>
          <p:nvPr/>
        </p:nvSpPr>
        <p:spPr>
          <a:xfrm>
            <a:off x="385547" y="3559804"/>
            <a:ext cx="8076988" cy="2676525"/>
          </a:xfrm>
          <a:prstGeom prst="rect">
            <a:avLst/>
          </a:prstGeom>
        </p:spPr>
        <p:txBody>
          <a:bodyPr wrap="square">
            <a:spAutoFit/>
          </a:bodyPr>
          <a:lstStyle/>
          <a:p>
            <a:r>
              <a:rPr kumimoji="1" lang="en-US" altLang="zh-CN" sz="3200" dirty="0" smtClean="0"/>
              <a:t>Cache:</a:t>
            </a:r>
            <a:endParaRPr kumimoji="1" lang="en-US" altLang="zh-CN" sz="3200" dirty="0" smtClean="0"/>
          </a:p>
          <a:p>
            <a:r>
              <a:rPr kumimoji="1" lang="zh-CN" altLang="en-US" sz="2400" dirty="0" smtClean="0"/>
              <a:t>命中率，时间访问效率，</a:t>
            </a:r>
            <a:r>
              <a:rPr kumimoji="1" lang="en-US" altLang="zh-CN" sz="2400" dirty="0" smtClean="0"/>
              <a:t>地址映射方式</a:t>
            </a:r>
            <a:r>
              <a:rPr kumimoji="1" lang="zh-CN" altLang="en-US" sz="2400" dirty="0" smtClean="0"/>
              <a:t>，</a:t>
            </a:r>
            <a:r>
              <a:rPr kumimoji="1" lang="zh-CN" altLang="en-US" sz="2400" dirty="0" smtClean="0"/>
              <a:t>替换策略</a:t>
            </a:r>
            <a:endParaRPr kumimoji="1" lang="en-US" altLang="zh-CN" sz="2400" dirty="0" smtClean="0"/>
          </a:p>
          <a:p>
            <a:endParaRPr kumimoji="1" lang="zh-CN" altLang="en-US" sz="3200" dirty="0" smtClean="0"/>
          </a:p>
          <a:p>
            <a:r>
              <a:rPr kumimoji="1" lang="zh-CN" altLang="en-US" sz="3200" dirty="0" smtClean="0"/>
              <a:t>虚拟存储器：</a:t>
            </a:r>
            <a:endParaRPr kumimoji="1" lang="zh-CN" altLang="en-US" sz="3200" dirty="0" smtClean="0"/>
          </a:p>
          <a:p>
            <a:r>
              <a:rPr lang="zh-CN" altLang="en-US" sz="2400" dirty="0"/>
              <a:t>虚拟存储器的存储管理方式，段式管理和页式管理，虚实地址转换</a:t>
            </a:r>
            <a:endParaRPr lang="zh-CN" altLang="en-US"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title"/>
          </p:nvPr>
        </p:nvSpPr>
        <p:spPr>
          <a:xfrm>
            <a:off x="225425" y="1101725"/>
            <a:ext cx="8458200" cy="603250"/>
          </a:xfrm>
        </p:spPr>
        <p:txBody>
          <a:bodyPr wrap="square" lIns="91440" tIns="45720" rIns="91440" bIns="45720" anchor="b"/>
          <a:lstStyle/>
          <a:p>
            <a:pPr algn="l" eaLnBrk="1" hangingPunct="1"/>
            <a:r>
              <a:rPr lang="en-US" altLang="zh-CN" sz="3200" b="1" dirty="0">
                <a:solidFill>
                  <a:srgbClr val="993366"/>
                </a:solidFill>
              </a:rPr>
              <a:t>6.1.1</a:t>
            </a:r>
            <a:r>
              <a:rPr lang="en-US" altLang="zh-CN" sz="3200" b="1" dirty="0">
                <a:solidFill>
                  <a:srgbClr val="993366"/>
                </a:solidFill>
                <a:latin typeface="宋体" panose="02010600030101010101" pitchFamily="2" charset="-122"/>
              </a:rPr>
              <a:t> </a:t>
            </a:r>
            <a:r>
              <a:rPr lang="zh-CN" altLang="en-US" sz="3200" b="1" dirty="0">
                <a:solidFill>
                  <a:srgbClr val="993366"/>
                </a:solidFill>
                <a:latin typeface="宋体" panose="02010600030101010101" pitchFamily="2" charset="-122"/>
              </a:rPr>
              <a:t>总线的分类、特性与标准化</a:t>
            </a:r>
            <a:endParaRPr lang="zh-CN" altLang="en-US" sz="3200" b="1" dirty="0">
              <a:solidFill>
                <a:srgbClr val="993366"/>
              </a:solidFill>
              <a:latin typeface="宋体" panose="02010600030101010101" pitchFamily="2" charset="-122"/>
            </a:endParaRPr>
          </a:p>
        </p:txBody>
      </p:sp>
      <p:sp>
        <p:nvSpPr>
          <p:cNvPr id="7170" name="Rectangle 3"/>
          <p:cNvSpPr>
            <a:spLocks noGrp="1"/>
          </p:cNvSpPr>
          <p:nvPr>
            <p:ph idx="1"/>
          </p:nvPr>
        </p:nvSpPr>
        <p:spPr>
          <a:xfrm>
            <a:off x="541338" y="4194175"/>
            <a:ext cx="7772400" cy="1447800"/>
          </a:xfrm>
        </p:spPr>
        <p:txBody>
          <a:bodyPr wrap="square" lIns="91440" tIns="45720" rIns="91440" bIns="45720" anchor="t"/>
          <a:lstStyle/>
          <a:p>
            <a:pPr marL="0" indent="0" eaLnBrk="1" hangingPunct="1">
              <a:buNone/>
            </a:pPr>
            <a:r>
              <a:rPr lang="zh-CN" altLang="en-US" sz="2400" b="1" dirty="0">
                <a:solidFill>
                  <a:srgbClr val="181B8E"/>
                </a:solidFill>
              </a:rPr>
              <a:t>（</a:t>
            </a:r>
            <a:r>
              <a:rPr lang="en-US" altLang="zh-CN" sz="2400" b="1" dirty="0">
                <a:solidFill>
                  <a:srgbClr val="181B8E"/>
                </a:solidFill>
              </a:rPr>
              <a:t>1</a:t>
            </a:r>
            <a:r>
              <a:rPr lang="zh-CN" altLang="en-US" sz="2400" b="1" dirty="0">
                <a:solidFill>
                  <a:srgbClr val="181B8E"/>
                </a:solidFill>
              </a:rPr>
              <a:t>）</a:t>
            </a:r>
            <a:r>
              <a:rPr lang="zh-CN" altLang="en-US" sz="2400" b="1" dirty="0">
                <a:solidFill>
                  <a:srgbClr val="181B8E"/>
                </a:solidFill>
                <a:latin typeface="Times New Roman" panose="02020603050405020304" pitchFamily="18" charset="0"/>
              </a:rPr>
              <a:t>内部总线</a:t>
            </a:r>
            <a:endParaRPr lang="zh-CN" altLang="en-US" sz="2400" b="1" dirty="0">
              <a:solidFill>
                <a:srgbClr val="181B8E"/>
              </a:solidFill>
            </a:endParaRPr>
          </a:p>
          <a:p>
            <a:pPr marL="0" indent="0" eaLnBrk="1" hangingPunct="1">
              <a:buNone/>
            </a:pPr>
            <a:r>
              <a:rPr lang="zh-CN" altLang="en-US" sz="2800" dirty="0">
                <a:latin typeface="宋体" panose="02010600030101010101" pitchFamily="2" charset="-122"/>
              </a:rPr>
              <a:t>    </a:t>
            </a:r>
            <a:r>
              <a:rPr lang="en-US" altLang="zh-CN" sz="2800" b="1" dirty="0">
                <a:solidFill>
                  <a:srgbClr val="08080C"/>
                </a:solidFill>
                <a:latin typeface="Times New Roman" panose="02020603050405020304" pitchFamily="18" charset="0"/>
              </a:rPr>
              <a:t>CPU</a:t>
            </a:r>
            <a:r>
              <a:rPr lang="zh-CN" altLang="en-US" sz="2800" b="1" dirty="0">
                <a:solidFill>
                  <a:srgbClr val="08080C"/>
                </a:solidFill>
                <a:latin typeface="宋体" panose="02010600030101010101" pitchFamily="2" charset="-122"/>
              </a:rPr>
              <a:t>芯片内部连接各寄存器及运算器等部件之间的总线。</a:t>
            </a:r>
            <a:endParaRPr lang="zh-CN" altLang="en-US" sz="2800" b="1" dirty="0">
              <a:solidFill>
                <a:srgbClr val="08080C"/>
              </a:solidFill>
              <a:latin typeface="宋体" panose="02010600030101010101" pitchFamily="2" charset="-122"/>
            </a:endParaRPr>
          </a:p>
        </p:txBody>
      </p:sp>
      <p:sp>
        <p:nvSpPr>
          <p:cNvPr id="7171" name="Rectangle 4"/>
          <p:cNvSpPr/>
          <p:nvPr/>
        </p:nvSpPr>
        <p:spPr>
          <a:xfrm>
            <a:off x="606425" y="2619375"/>
            <a:ext cx="8077200" cy="946150"/>
          </a:xfrm>
          <a:prstGeom prst="rect">
            <a:avLst/>
          </a:prstGeom>
          <a:noFill/>
          <a:ln w="9525">
            <a:noFill/>
          </a:ln>
        </p:spPr>
        <p:txBody>
          <a:bodyPr anchor="t">
            <a:spAutoFit/>
          </a:bodyPr>
          <a:lstStyle/>
          <a:p>
            <a:pPr defTabSz="0">
              <a:spcBef>
                <a:spcPct val="20000"/>
              </a:spcBef>
              <a:buSzPct val="90000"/>
              <a:buBlip>
                <a:blip r:embed="rId1"/>
              </a:buBlip>
              <a:tabLst>
                <a:tab pos="1973580" algn="l"/>
              </a:tabLst>
            </a:pPr>
            <a:r>
              <a:rPr lang="zh-CN" altLang="en-US" sz="2400" dirty="0">
                <a:solidFill>
                  <a:srgbClr val="08080C"/>
                </a:solidFill>
                <a:latin typeface="Times New Roman" panose="02020603050405020304" pitchFamily="18" charset="0"/>
              </a:rPr>
              <a:t>       </a:t>
            </a:r>
            <a:r>
              <a:rPr lang="zh-CN" altLang="en-US" dirty="0">
                <a:solidFill>
                  <a:srgbClr val="08080C"/>
                </a:solidFill>
                <a:latin typeface="Times New Roman" panose="02020603050405020304" pitchFamily="18" charset="0"/>
              </a:rPr>
              <a:t>总线是构成计算机系统的互联机构，是多个系统功能部件之间进行数据传送的公共通路。</a:t>
            </a:r>
            <a:endParaRPr lang="zh-CN" altLang="en-US" dirty="0">
              <a:solidFill>
                <a:srgbClr val="08080C"/>
              </a:solidFill>
              <a:latin typeface="Times New Roman" panose="02020603050405020304" pitchFamily="18" charset="0"/>
            </a:endParaRPr>
          </a:p>
        </p:txBody>
      </p:sp>
      <p:sp>
        <p:nvSpPr>
          <p:cNvPr id="7172" name="Rectangle 5"/>
          <p:cNvSpPr/>
          <p:nvPr/>
        </p:nvSpPr>
        <p:spPr>
          <a:xfrm>
            <a:off x="301625" y="3533775"/>
            <a:ext cx="5008563" cy="519113"/>
          </a:xfrm>
          <a:prstGeom prst="rect">
            <a:avLst/>
          </a:prstGeom>
          <a:noFill/>
          <a:ln w="9525">
            <a:noFill/>
          </a:ln>
        </p:spPr>
        <p:txBody>
          <a:bodyPr wrap="none" anchor="t">
            <a:spAutoFit/>
          </a:bodyPr>
          <a:lstStyle/>
          <a:p>
            <a:pPr>
              <a:spcBef>
                <a:spcPct val="20000"/>
              </a:spcBef>
              <a:buSzPct val="90000"/>
            </a:pPr>
            <a:r>
              <a:rPr lang="zh-CN" altLang="en-US" dirty="0">
                <a:solidFill>
                  <a:srgbClr val="9E29C7"/>
                </a:solidFill>
                <a:latin typeface="新宋体" panose="02010609030101010101" charset="-122"/>
                <a:ea typeface="新宋体" panose="02010609030101010101" charset="-122"/>
              </a:rPr>
              <a:t>2、单处理器系统的总线类型  </a:t>
            </a:r>
            <a:endParaRPr lang="zh-CN" altLang="en-US" dirty="0">
              <a:solidFill>
                <a:srgbClr val="9E29C7"/>
              </a:solidFill>
              <a:latin typeface="新宋体" panose="02010609030101010101" charset="-122"/>
              <a:ea typeface="新宋体" panose="02010609030101010101" charset="-122"/>
            </a:endParaRPr>
          </a:p>
        </p:txBody>
      </p:sp>
      <p:sp>
        <p:nvSpPr>
          <p:cNvPr id="7173" name="Rectangle 6"/>
          <p:cNvSpPr/>
          <p:nvPr/>
        </p:nvSpPr>
        <p:spPr>
          <a:xfrm>
            <a:off x="225425" y="1933575"/>
            <a:ext cx="3905250" cy="519113"/>
          </a:xfrm>
          <a:prstGeom prst="rect">
            <a:avLst/>
          </a:prstGeom>
          <a:noFill/>
          <a:ln w="9525">
            <a:noFill/>
          </a:ln>
        </p:spPr>
        <p:txBody>
          <a:bodyPr anchor="t">
            <a:spAutoFit/>
          </a:bodyPr>
          <a:lstStyle/>
          <a:p>
            <a:pPr>
              <a:spcBef>
                <a:spcPct val="50000"/>
              </a:spcBef>
              <a:buSzPct val="90000"/>
            </a:pPr>
            <a:r>
              <a:rPr lang="zh-CN" altLang="en-US" dirty="0">
                <a:solidFill>
                  <a:srgbClr val="9E29C7"/>
                </a:solidFill>
                <a:latin typeface="新宋体" panose="02010609030101010101" charset="-122"/>
                <a:ea typeface="新宋体" panose="02010609030101010101" charset="-122"/>
              </a:rPr>
              <a:t>1、什么叫总线？</a:t>
            </a:r>
            <a:endParaRPr lang="zh-CN" altLang="en-US" dirty="0">
              <a:solidFill>
                <a:srgbClr val="9E29C7"/>
              </a:solidFill>
              <a:latin typeface="新宋体" panose="02010609030101010101" charset="-122"/>
              <a:ea typeface="新宋体" panose="02010609030101010101" charset="-122"/>
            </a:endParaRPr>
          </a:p>
        </p:txBody>
      </p:sp>
      <p:sp>
        <p:nvSpPr>
          <p:cNvPr id="7174" name="Text Box 7"/>
          <p:cNvSpPr txBox="1"/>
          <p:nvPr/>
        </p:nvSpPr>
        <p:spPr>
          <a:xfrm>
            <a:off x="684213" y="5661025"/>
            <a:ext cx="4392612" cy="519113"/>
          </a:xfrm>
          <a:prstGeom prst="rect">
            <a:avLst/>
          </a:prstGeom>
          <a:noFill/>
          <a:ln w="9525">
            <a:noFill/>
          </a:ln>
        </p:spPr>
        <p:txBody>
          <a:bodyPr anchor="t">
            <a:spAutoFit/>
          </a:bodyPr>
          <a:lstStyle/>
          <a:p>
            <a:pPr>
              <a:spcBef>
                <a:spcPct val="50000"/>
              </a:spcBef>
              <a:buSzPct val="90000"/>
              <a:buBlip>
                <a:blip r:embed="rId1"/>
              </a:buBlip>
            </a:pPr>
            <a:r>
              <a:rPr lang="zh-CN" altLang="en-US" dirty="0">
                <a:solidFill>
                  <a:srgbClr val="08080C"/>
                </a:solidFill>
                <a:latin typeface="Times New Roman" panose="02020603050405020304" pitchFamily="18" charset="0"/>
              </a:rPr>
              <a:t>特点：速度极高。</a:t>
            </a:r>
            <a:endParaRPr lang="zh-CN" altLang="en-US" dirty="0">
              <a:solidFill>
                <a:srgbClr val="08080C"/>
              </a:solidFill>
              <a:latin typeface="Times New Roman" panose="02020603050405020304" pitchFamily="18" charset="0"/>
            </a:endParaRPr>
          </a:p>
        </p:txBody>
      </p:sp>
      <p:sp>
        <p:nvSpPr>
          <p:cNvPr id="7175" name="Rectangle 8"/>
          <p:cNvSpPr/>
          <p:nvPr/>
        </p:nvSpPr>
        <p:spPr>
          <a:xfrm>
            <a:off x="468313" y="333375"/>
            <a:ext cx="7543800" cy="755650"/>
          </a:xfrm>
          <a:prstGeom prst="rect">
            <a:avLst/>
          </a:prstGeom>
          <a:solidFill>
            <a:schemeClr val="bg1"/>
          </a:solidFill>
          <a:ln w="9525">
            <a:noFill/>
          </a:ln>
        </p:spPr>
        <p:txBody>
          <a:bodyPr anchor="b"/>
          <a:lstStyle/>
          <a:p>
            <a:r>
              <a:rPr lang="en-US" altLang="zh-CN" sz="3600" dirty="0">
                <a:solidFill>
                  <a:schemeClr val="tx2"/>
                </a:solidFill>
                <a:latin typeface="宋体" panose="02010600030101010101" pitchFamily="2" charset="-122"/>
              </a:rPr>
              <a:t>6.1 </a:t>
            </a:r>
            <a:r>
              <a:rPr lang="zh-CN" altLang="en-US" sz="3600" dirty="0">
                <a:solidFill>
                  <a:schemeClr val="tx2"/>
                </a:solidFill>
                <a:latin typeface="宋体" panose="02010600030101010101" pitchFamily="2" charset="-122"/>
              </a:rPr>
              <a:t>总线的概念和结构形态</a:t>
            </a:r>
            <a:r>
              <a:rPr lang="zh-CN" altLang="en-US" sz="4400" b="0" dirty="0">
                <a:solidFill>
                  <a:schemeClr val="tx2"/>
                </a:solidFill>
                <a:latin typeface="Tahoma" panose="020B0604030504040204" pitchFamily="34" charset="0"/>
              </a:rPr>
              <a:t> </a:t>
            </a:r>
            <a:endParaRPr lang="zh-CN" altLang="en-US" sz="4400" b="0" dirty="0">
              <a:solidFill>
                <a:schemeClr val="tx2"/>
              </a:solidFill>
              <a:latin typeface="Tahoma" panose="020B0604030504040204" pitchFamily="34" charset="0"/>
            </a:endParaRPr>
          </a:p>
        </p:txBody>
      </p:sp>
      <p:sp>
        <p:nvSpPr>
          <p:cNvPr id="2" name="日期占位符 1"/>
          <p:cNvSpPr>
            <a:spLocks noGrp="1"/>
          </p:cNvSpPr>
          <p:nvPr>
            <p:ph type="dt" sz="half" idx="10"/>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3">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p:cNvSpPr>
          <p:nvPr>
            <p:ph type="title"/>
          </p:nvPr>
        </p:nvSpPr>
        <p:spPr>
          <a:xfrm>
            <a:off x="228600" y="768350"/>
            <a:ext cx="3276600" cy="527050"/>
          </a:xfrm>
        </p:spPr>
        <p:txBody>
          <a:bodyPr wrap="square" lIns="91440" tIns="45720" rIns="91440" bIns="45720" anchor="b"/>
          <a:lstStyle/>
          <a:p>
            <a:pPr eaLnBrk="1" hangingPunct="1"/>
            <a:r>
              <a:rPr lang="zh-CN" altLang="en-US" sz="2800" b="1" dirty="0">
                <a:solidFill>
                  <a:schemeClr val="tx1"/>
                </a:solidFill>
                <a:latin typeface="Arial" panose="020B0604020202020204" pitchFamily="34" charset="0"/>
              </a:rPr>
              <a:t>（</a:t>
            </a:r>
            <a:r>
              <a:rPr lang="en-US" altLang="zh-CN" sz="2800" b="1" dirty="0">
                <a:solidFill>
                  <a:schemeClr val="tx1"/>
                </a:solidFill>
                <a:latin typeface="Arial" panose="020B0604020202020204" pitchFamily="34" charset="0"/>
                <a:cs typeface="Arial" panose="020B0604020202020204" pitchFamily="34" charset="0"/>
              </a:rPr>
              <a:t>2</a:t>
            </a:r>
            <a:r>
              <a:rPr lang="zh-CN" altLang="en-US" sz="2800" b="1" dirty="0">
                <a:solidFill>
                  <a:schemeClr val="tx1"/>
                </a:solidFill>
                <a:latin typeface="Arial" panose="020B0604020202020204" pitchFamily="34" charset="0"/>
              </a:rPr>
              <a:t>）</a:t>
            </a:r>
            <a:r>
              <a:rPr lang="zh-CN" altLang="en-US" sz="2800" b="1" dirty="0">
                <a:solidFill>
                  <a:schemeClr val="tx1"/>
                </a:solidFill>
                <a:latin typeface="宋体" panose="02010600030101010101" pitchFamily="2" charset="-122"/>
              </a:rPr>
              <a:t>系统总线</a:t>
            </a:r>
            <a:endParaRPr lang="zh-CN" altLang="en-US" sz="2800" b="1" dirty="0">
              <a:solidFill>
                <a:schemeClr val="tx1"/>
              </a:solidFill>
              <a:latin typeface="Arial" panose="020B0604020202020204" pitchFamily="34" charset="0"/>
              <a:ea typeface="Arial" panose="020B0604020202020204" pitchFamily="34" charset="0"/>
            </a:endParaRPr>
          </a:p>
        </p:txBody>
      </p:sp>
      <p:sp>
        <p:nvSpPr>
          <p:cNvPr id="9218" name="Rectangle 3"/>
          <p:cNvSpPr>
            <a:spLocks noGrp="1"/>
          </p:cNvSpPr>
          <p:nvPr>
            <p:ph idx="1"/>
          </p:nvPr>
        </p:nvSpPr>
        <p:spPr>
          <a:xfrm>
            <a:off x="685800" y="1371600"/>
            <a:ext cx="8077200" cy="1447800"/>
          </a:xfrm>
        </p:spPr>
        <p:txBody>
          <a:bodyPr wrap="square" lIns="91440" tIns="45720" rIns="91440" bIns="45720" anchor="t"/>
          <a:lstStyle/>
          <a:p>
            <a:pPr algn="just" eaLnBrk="1" hangingPunct="1"/>
            <a:r>
              <a:rPr lang="en-US" altLang="zh-CN" sz="2800" dirty="0">
                <a:latin typeface="Times New Roman" panose="02020603050405020304" pitchFamily="18" charset="0"/>
              </a:rPr>
              <a:t>        </a:t>
            </a:r>
            <a:r>
              <a:rPr lang="en-US" altLang="zh-CN" sz="2800" b="1" dirty="0">
                <a:solidFill>
                  <a:srgbClr val="08080C"/>
                </a:solidFill>
                <a:latin typeface="Times New Roman" panose="02020603050405020304" pitchFamily="18" charset="0"/>
              </a:rPr>
              <a:t>CPU</a:t>
            </a:r>
            <a:r>
              <a:rPr lang="zh-CN" altLang="en-US" sz="2800" b="1" dirty="0">
                <a:solidFill>
                  <a:srgbClr val="08080C"/>
                </a:solidFill>
                <a:latin typeface="Times New Roman" panose="02020603050405020304" pitchFamily="18" charset="0"/>
              </a:rPr>
              <a:t>同计算机系统的其他高速功能部件，如存储器、通道等互连的总线。包括地址、数据和控制信号线，电源线等。</a:t>
            </a:r>
            <a:endParaRPr lang="zh-CN" altLang="en-US" sz="2800" b="1" dirty="0">
              <a:solidFill>
                <a:srgbClr val="08080C"/>
              </a:solidFill>
            </a:endParaRPr>
          </a:p>
        </p:txBody>
      </p:sp>
      <p:sp>
        <p:nvSpPr>
          <p:cNvPr id="9219" name="Rectangle 4"/>
          <p:cNvSpPr/>
          <p:nvPr/>
        </p:nvSpPr>
        <p:spPr>
          <a:xfrm>
            <a:off x="838200" y="3886200"/>
            <a:ext cx="8001000" cy="946150"/>
          </a:xfrm>
          <a:prstGeom prst="rect">
            <a:avLst/>
          </a:prstGeom>
          <a:noFill/>
          <a:ln w="9525">
            <a:noFill/>
          </a:ln>
        </p:spPr>
        <p:txBody>
          <a:bodyPr anchor="t">
            <a:spAutoFit/>
          </a:bodyPr>
          <a:lstStyle/>
          <a:p>
            <a:pPr>
              <a:spcBef>
                <a:spcPct val="50000"/>
              </a:spcBef>
              <a:buSzPct val="90000"/>
              <a:buBlip>
                <a:blip r:embed="rId1"/>
              </a:buBlip>
            </a:pPr>
            <a:r>
              <a:rPr lang="zh-CN" altLang="en-US" b="0" dirty="0">
                <a:latin typeface="Times New Roman" panose="02020603050405020304" pitchFamily="18" charset="0"/>
              </a:rPr>
              <a:t>     </a:t>
            </a:r>
            <a:r>
              <a:rPr lang="zh-CN" altLang="en-US" dirty="0">
                <a:solidFill>
                  <a:srgbClr val="08080C"/>
                </a:solidFill>
                <a:latin typeface="Times New Roman" panose="02020603050405020304" pitchFamily="18" charset="0"/>
              </a:rPr>
              <a:t>多台计算机之间，或计算机与一些</a:t>
            </a:r>
            <a:r>
              <a:rPr lang="en-US" altLang="zh-CN" dirty="0">
                <a:solidFill>
                  <a:srgbClr val="08080C"/>
                </a:solidFill>
                <a:latin typeface="Times New Roman" panose="02020603050405020304" pitchFamily="18" charset="0"/>
              </a:rPr>
              <a:t>I/O</a:t>
            </a:r>
            <a:r>
              <a:rPr lang="zh-CN" altLang="en-US" dirty="0">
                <a:solidFill>
                  <a:srgbClr val="08080C"/>
                </a:solidFill>
                <a:latin typeface="Times New Roman" panose="02020603050405020304" pitchFamily="18" charset="0"/>
              </a:rPr>
              <a:t>设备之间的连接总线。一般包括数据线和控制线。</a:t>
            </a:r>
            <a:endParaRPr lang="zh-CN" altLang="en-US" dirty="0">
              <a:solidFill>
                <a:srgbClr val="08080C"/>
              </a:solidFill>
              <a:latin typeface="Times New Roman" panose="02020603050405020304" pitchFamily="18" charset="0"/>
            </a:endParaRPr>
          </a:p>
        </p:txBody>
      </p:sp>
      <p:sp>
        <p:nvSpPr>
          <p:cNvPr id="9220" name="Rectangle 5"/>
          <p:cNvSpPr/>
          <p:nvPr/>
        </p:nvSpPr>
        <p:spPr>
          <a:xfrm>
            <a:off x="533400" y="3429000"/>
            <a:ext cx="2324100" cy="519113"/>
          </a:xfrm>
          <a:prstGeom prst="rect">
            <a:avLst/>
          </a:prstGeom>
          <a:noFill/>
          <a:ln w="9525">
            <a:noFill/>
          </a:ln>
        </p:spPr>
        <p:txBody>
          <a:bodyPr wrap="none" anchor="t">
            <a:spAutoFit/>
          </a:bodyPr>
          <a:lstStyle/>
          <a:p>
            <a:pPr>
              <a:spcBef>
                <a:spcPct val="50000"/>
              </a:spcBef>
              <a:buSzPct val="90000"/>
            </a:pPr>
            <a:r>
              <a:rPr lang="zh-CN" altLang="en-US" dirty="0">
                <a:latin typeface="Arial" panose="020B0604020202020204" pitchFamily="34" charset="0"/>
              </a:rPr>
              <a:t>（</a:t>
            </a:r>
            <a:r>
              <a:rPr lang="zh-CN" altLang="en-US" dirty="0">
                <a:latin typeface="Arial" panose="020B0604020202020204" pitchFamily="34" charset="0"/>
                <a:cs typeface="Arial" panose="020B0604020202020204" pitchFamily="34" charset="0"/>
              </a:rPr>
              <a:t>3</a:t>
            </a:r>
            <a:r>
              <a:rPr lang="zh-CN" altLang="en-US" dirty="0">
                <a:latin typeface="Arial" panose="020B0604020202020204" pitchFamily="34" charset="0"/>
              </a:rPr>
              <a:t>）</a:t>
            </a:r>
            <a:r>
              <a:rPr lang="en-US" altLang="zh-CN" dirty="0">
                <a:latin typeface="Times New Roman" panose="02020603050405020304" pitchFamily="18" charset="0"/>
              </a:rPr>
              <a:t>I/O</a:t>
            </a:r>
            <a:r>
              <a:rPr lang="zh-CN" altLang="en-US" dirty="0">
                <a:latin typeface="宋体" panose="02010600030101010101" pitchFamily="2" charset="-122"/>
              </a:rPr>
              <a:t>总线</a:t>
            </a:r>
            <a:endParaRPr lang="zh-CN" altLang="en-US" dirty="0">
              <a:latin typeface="宋体" panose="02010600030101010101" pitchFamily="2" charset="-122"/>
            </a:endParaRPr>
          </a:p>
        </p:txBody>
      </p:sp>
      <p:sp>
        <p:nvSpPr>
          <p:cNvPr id="9221" name="Rectangle 6"/>
          <p:cNvSpPr/>
          <p:nvPr/>
        </p:nvSpPr>
        <p:spPr>
          <a:xfrm>
            <a:off x="762000" y="2743200"/>
            <a:ext cx="8077200" cy="685800"/>
          </a:xfrm>
          <a:prstGeom prst="rect">
            <a:avLst/>
          </a:prstGeom>
          <a:noFill/>
          <a:ln w="9525">
            <a:noFill/>
          </a:ln>
        </p:spPr>
        <p:txBody>
          <a:bodyPr anchor="t"/>
          <a:lstStyle/>
          <a:p>
            <a:pPr marL="342900" indent="-342900" algn="just">
              <a:spcBef>
                <a:spcPct val="20000"/>
              </a:spcBef>
              <a:buSzPct val="90000"/>
              <a:buBlip>
                <a:blip r:embed="rId1"/>
              </a:buBlip>
            </a:pPr>
            <a:r>
              <a:rPr lang="zh-CN" altLang="en-US" dirty="0">
                <a:solidFill>
                  <a:srgbClr val="AA1E93"/>
                </a:solidFill>
                <a:latin typeface="Times New Roman" panose="02020603050405020304" pitchFamily="18" charset="0"/>
              </a:rPr>
              <a:t>特点：</a:t>
            </a:r>
            <a:r>
              <a:rPr lang="zh-CN" altLang="en-US" dirty="0">
                <a:solidFill>
                  <a:srgbClr val="08080C"/>
                </a:solidFill>
                <a:latin typeface="Times New Roman" panose="02020603050405020304" pitchFamily="18" charset="0"/>
              </a:rPr>
              <a:t>速度较快</a:t>
            </a:r>
            <a:r>
              <a:rPr lang="zh-CN" altLang="en-US" b="0" dirty="0">
                <a:latin typeface="Times New Roman" panose="02020603050405020304" pitchFamily="18" charset="0"/>
              </a:rPr>
              <a:t>。</a:t>
            </a:r>
            <a:endParaRPr lang="zh-CN" altLang="en-US" b="0" dirty="0">
              <a:latin typeface="Tahoma" panose="020B0604030504040204" pitchFamily="34" charset="0"/>
            </a:endParaRPr>
          </a:p>
        </p:txBody>
      </p:sp>
      <p:sp>
        <p:nvSpPr>
          <p:cNvPr id="9222" name="Rectangle 7"/>
          <p:cNvSpPr/>
          <p:nvPr/>
        </p:nvSpPr>
        <p:spPr>
          <a:xfrm>
            <a:off x="838200" y="4953000"/>
            <a:ext cx="8077200" cy="685800"/>
          </a:xfrm>
          <a:prstGeom prst="rect">
            <a:avLst/>
          </a:prstGeom>
          <a:noFill/>
          <a:ln w="9525">
            <a:noFill/>
          </a:ln>
        </p:spPr>
        <p:txBody>
          <a:bodyPr anchor="t"/>
          <a:lstStyle/>
          <a:p>
            <a:pPr marL="342900" indent="-342900" algn="just">
              <a:spcBef>
                <a:spcPct val="20000"/>
              </a:spcBef>
              <a:buSzPct val="90000"/>
              <a:buBlip>
                <a:blip r:embed="rId1"/>
              </a:buBlip>
            </a:pPr>
            <a:r>
              <a:rPr lang="zh-CN" altLang="en-US" dirty="0">
                <a:solidFill>
                  <a:srgbClr val="AA1E93"/>
                </a:solidFill>
                <a:latin typeface="Times New Roman" panose="02020603050405020304" pitchFamily="18" charset="0"/>
              </a:rPr>
              <a:t>特点：</a:t>
            </a:r>
            <a:r>
              <a:rPr lang="zh-CN" altLang="en-US" dirty="0">
                <a:solidFill>
                  <a:srgbClr val="08080C"/>
                </a:solidFill>
                <a:latin typeface="Times New Roman" panose="02020603050405020304" pitchFamily="18" charset="0"/>
              </a:rPr>
              <a:t>速度较低</a:t>
            </a:r>
            <a:r>
              <a:rPr lang="zh-CN" altLang="en-US" b="0" dirty="0">
                <a:latin typeface="Times New Roman" panose="02020603050405020304" pitchFamily="18" charset="0"/>
              </a:rPr>
              <a:t>。</a:t>
            </a:r>
            <a:endParaRPr lang="zh-CN" altLang="en-US" b="0" dirty="0">
              <a:latin typeface="Tahoma" panose="020B0604030504040204" pitchFamily="34" charset="0"/>
            </a:endParaRPr>
          </a:p>
        </p:txBody>
      </p:sp>
      <p:sp>
        <p:nvSpPr>
          <p:cNvPr id="2" name="日期占位符 1"/>
          <p:cNvSpPr>
            <a:spLocks noGrp="1"/>
          </p:cNvSpPr>
          <p:nvPr>
            <p:ph type="dt" sz="half" idx="10"/>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3">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Oval 2" descr="50%"/>
          <p:cNvSpPr/>
          <p:nvPr/>
        </p:nvSpPr>
        <p:spPr>
          <a:xfrm>
            <a:off x="4419600" y="2209800"/>
            <a:ext cx="4724400" cy="4648200"/>
          </a:xfrm>
          <a:prstGeom prst="ellipse">
            <a:avLst/>
          </a:prstGeom>
          <a:blipFill rotWithShape="0">
            <a:blip r:embed="rId1" cstate="print"/>
          </a:blipFill>
          <a:ln w="9525" cap="flat" cmpd="sng">
            <a:solidFill>
              <a:schemeClr val="tx1"/>
            </a:solidFill>
            <a:prstDash val="solid"/>
            <a:round/>
            <a:headEnd type="none" w="med" len="med"/>
            <a:tailEnd type="none" w="med" len="med"/>
          </a:ln>
        </p:spPr>
        <p:txBody>
          <a:bodyPr wrap="none" lIns="90000" tIns="46800" rIns="90000" bIns="46800" anchor="ctr"/>
          <a:lstStyle/>
          <a:p>
            <a:pPr algn="ctr" eaLnBrk="0" hangingPunct="0"/>
            <a:endParaRPr lang="en-GB" altLang="en-US" sz="1600" b="0" dirty="0">
              <a:latin typeface="Arial" panose="020B0604020202020204" pitchFamily="34" charset="0"/>
            </a:endParaRPr>
          </a:p>
        </p:txBody>
      </p:sp>
      <p:sp>
        <p:nvSpPr>
          <p:cNvPr id="11266" name="Oval 3"/>
          <p:cNvSpPr/>
          <p:nvPr/>
        </p:nvSpPr>
        <p:spPr>
          <a:xfrm>
            <a:off x="5943600" y="3733800"/>
            <a:ext cx="1524000" cy="152400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1267" name="Oval 4"/>
          <p:cNvSpPr/>
          <p:nvPr/>
        </p:nvSpPr>
        <p:spPr>
          <a:xfrm>
            <a:off x="5181600" y="2895600"/>
            <a:ext cx="1371600" cy="137160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1268" name="Rectangle 5"/>
          <p:cNvSpPr>
            <a:spLocks noGrp="1"/>
          </p:cNvSpPr>
          <p:nvPr>
            <p:ph type="title"/>
          </p:nvPr>
        </p:nvSpPr>
        <p:spPr>
          <a:ln>
            <a:solidFill>
              <a:srgbClr val="000000"/>
            </a:solidFill>
            <a:miter/>
          </a:ln>
        </p:spPr>
        <p:txBody>
          <a:bodyPr wrap="square" lIns="90000" tIns="46800" rIns="90000" bIns="46800" anchor="b"/>
          <a:lstStyle/>
          <a:p>
            <a:pPr eaLnBrk="1" hangingPunct="1"/>
            <a:r>
              <a:rPr lang="en-GB" altLang="en-US" dirty="0"/>
              <a:t>Structure - Top Level</a:t>
            </a:r>
            <a:endParaRPr lang="en-GB" altLang="en-US" dirty="0"/>
          </a:p>
        </p:txBody>
      </p:sp>
      <p:sp>
        <p:nvSpPr>
          <p:cNvPr id="11269" name="Oval 6"/>
          <p:cNvSpPr/>
          <p:nvPr/>
        </p:nvSpPr>
        <p:spPr>
          <a:xfrm>
            <a:off x="1066800" y="3810000"/>
            <a:ext cx="1066800" cy="1066800"/>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1270" name="Oval 7"/>
          <p:cNvSpPr/>
          <p:nvPr/>
        </p:nvSpPr>
        <p:spPr>
          <a:xfrm>
            <a:off x="6934200" y="2895600"/>
            <a:ext cx="1371600" cy="137160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1271" name="Oval 8"/>
          <p:cNvSpPr/>
          <p:nvPr/>
        </p:nvSpPr>
        <p:spPr>
          <a:xfrm>
            <a:off x="6019800" y="4953000"/>
            <a:ext cx="1371600" cy="137160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1272" name="Text Box 9"/>
          <p:cNvSpPr txBox="1"/>
          <p:nvPr/>
        </p:nvSpPr>
        <p:spPr>
          <a:xfrm>
            <a:off x="1052513" y="4098925"/>
            <a:ext cx="1073150" cy="336550"/>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Computer</a:t>
            </a:r>
            <a:endParaRPr lang="en-GB" altLang="en-US" sz="2400" b="0" dirty="0">
              <a:latin typeface="Times New Roman" panose="02020603050405020304" pitchFamily="18" charset="0"/>
            </a:endParaRPr>
          </a:p>
        </p:txBody>
      </p:sp>
      <p:sp>
        <p:nvSpPr>
          <p:cNvPr id="11273" name="Text Box 10"/>
          <p:cNvSpPr txBox="1"/>
          <p:nvPr/>
        </p:nvSpPr>
        <p:spPr>
          <a:xfrm>
            <a:off x="7162800" y="3200400"/>
            <a:ext cx="915988" cy="581025"/>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Main </a:t>
            </a:r>
            <a:endParaRPr lang="en-GB" altLang="en-US" sz="1600" b="0" dirty="0">
              <a:latin typeface="Arial" panose="020B0604020202020204" pitchFamily="34" charset="0"/>
            </a:endParaRPr>
          </a:p>
          <a:p>
            <a:pPr eaLnBrk="0" hangingPunct="0"/>
            <a:r>
              <a:rPr lang="en-GB" altLang="en-US" sz="1600" b="0" dirty="0">
                <a:latin typeface="Arial" panose="020B0604020202020204" pitchFamily="34" charset="0"/>
              </a:rPr>
              <a:t>Memory</a:t>
            </a:r>
            <a:endParaRPr lang="en-GB" altLang="en-US" sz="1600" b="0" dirty="0">
              <a:latin typeface="Arial" panose="020B0604020202020204" pitchFamily="34" charset="0"/>
            </a:endParaRPr>
          </a:p>
        </p:txBody>
      </p:sp>
      <p:sp>
        <p:nvSpPr>
          <p:cNvPr id="11274" name="Text Box 11"/>
          <p:cNvSpPr txBox="1"/>
          <p:nvPr/>
        </p:nvSpPr>
        <p:spPr>
          <a:xfrm>
            <a:off x="6324600" y="5286375"/>
            <a:ext cx="792163" cy="581025"/>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Input</a:t>
            </a:r>
            <a:endParaRPr lang="en-GB" altLang="en-US" sz="1600" b="0" dirty="0">
              <a:latin typeface="Arial" panose="020B0604020202020204" pitchFamily="34" charset="0"/>
            </a:endParaRPr>
          </a:p>
          <a:p>
            <a:pPr eaLnBrk="0" hangingPunct="0"/>
            <a:r>
              <a:rPr lang="en-GB" altLang="en-US" sz="1600" b="0" dirty="0">
                <a:latin typeface="Arial" panose="020B0604020202020204" pitchFamily="34" charset="0"/>
              </a:rPr>
              <a:t>Output</a:t>
            </a:r>
            <a:endParaRPr lang="en-GB" altLang="en-US" sz="1600" b="0" dirty="0">
              <a:latin typeface="Arial" panose="020B0604020202020204" pitchFamily="34" charset="0"/>
            </a:endParaRPr>
          </a:p>
        </p:txBody>
      </p:sp>
      <p:sp>
        <p:nvSpPr>
          <p:cNvPr id="11275" name="Text Box 12"/>
          <p:cNvSpPr txBox="1"/>
          <p:nvPr/>
        </p:nvSpPr>
        <p:spPr>
          <a:xfrm>
            <a:off x="5943600" y="4219575"/>
            <a:ext cx="1570038" cy="581025"/>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Systems</a:t>
            </a:r>
            <a:endParaRPr lang="en-GB" altLang="en-US" sz="1600" b="0" dirty="0">
              <a:latin typeface="Arial" panose="020B0604020202020204" pitchFamily="34" charset="0"/>
            </a:endParaRPr>
          </a:p>
          <a:p>
            <a:pPr eaLnBrk="0" hangingPunct="0"/>
            <a:r>
              <a:rPr lang="en-GB" altLang="en-US" sz="1600" b="0" dirty="0">
                <a:latin typeface="Arial" panose="020B0604020202020204" pitchFamily="34" charset="0"/>
              </a:rPr>
              <a:t>Interconnection</a:t>
            </a:r>
            <a:endParaRPr lang="en-GB" altLang="en-US" sz="1600" b="0" dirty="0">
              <a:latin typeface="Arial" panose="020B0604020202020204" pitchFamily="34" charset="0"/>
            </a:endParaRPr>
          </a:p>
        </p:txBody>
      </p:sp>
      <p:sp>
        <p:nvSpPr>
          <p:cNvPr id="11276" name="Line 13"/>
          <p:cNvSpPr/>
          <p:nvPr/>
        </p:nvSpPr>
        <p:spPr>
          <a:xfrm flipV="1">
            <a:off x="1600200" y="2362200"/>
            <a:ext cx="4343400" cy="1447800"/>
          </a:xfrm>
          <a:prstGeom prst="line">
            <a:avLst/>
          </a:prstGeom>
          <a:ln w="9525" cap="flat" cmpd="sng">
            <a:solidFill>
              <a:schemeClr val="tx1"/>
            </a:solidFill>
            <a:prstDash val="solid"/>
            <a:round/>
            <a:headEnd type="none" w="med" len="med"/>
            <a:tailEnd type="none" w="med" len="med"/>
          </a:ln>
        </p:spPr>
      </p:sp>
      <p:sp>
        <p:nvSpPr>
          <p:cNvPr id="11277" name="Line 14"/>
          <p:cNvSpPr/>
          <p:nvPr/>
        </p:nvSpPr>
        <p:spPr>
          <a:xfrm>
            <a:off x="1600200" y="4876800"/>
            <a:ext cx="4191000" cy="1752600"/>
          </a:xfrm>
          <a:prstGeom prst="line">
            <a:avLst/>
          </a:prstGeom>
          <a:ln w="9525" cap="flat" cmpd="sng">
            <a:solidFill>
              <a:schemeClr val="tx1"/>
            </a:solidFill>
            <a:prstDash val="solid"/>
            <a:round/>
            <a:headEnd type="none" w="med" len="med"/>
            <a:tailEnd type="none" w="med" len="med"/>
          </a:ln>
        </p:spPr>
      </p:sp>
      <p:sp>
        <p:nvSpPr>
          <p:cNvPr id="11278" name="Text Box 15"/>
          <p:cNvSpPr txBox="1"/>
          <p:nvPr/>
        </p:nvSpPr>
        <p:spPr>
          <a:xfrm>
            <a:off x="823913" y="2498725"/>
            <a:ext cx="1206500" cy="336550"/>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Peripherals</a:t>
            </a:r>
            <a:endParaRPr lang="en-GB" altLang="en-US" sz="1600" b="0" dirty="0">
              <a:latin typeface="Arial" panose="020B0604020202020204" pitchFamily="34" charset="0"/>
            </a:endParaRPr>
          </a:p>
        </p:txBody>
      </p:sp>
      <p:sp>
        <p:nvSpPr>
          <p:cNvPr id="11279" name="Text Box 16"/>
          <p:cNvSpPr txBox="1"/>
          <p:nvPr/>
        </p:nvSpPr>
        <p:spPr>
          <a:xfrm>
            <a:off x="671513" y="5775325"/>
            <a:ext cx="1590675" cy="581025"/>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Communication</a:t>
            </a:r>
            <a:endParaRPr lang="en-GB" altLang="en-US" sz="1600" b="0" dirty="0">
              <a:latin typeface="Arial" panose="020B0604020202020204" pitchFamily="34" charset="0"/>
            </a:endParaRPr>
          </a:p>
          <a:p>
            <a:pPr eaLnBrk="0" hangingPunct="0"/>
            <a:r>
              <a:rPr lang="en-GB" altLang="en-US" sz="1600" b="0" dirty="0">
                <a:latin typeface="Arial" panose="020B0604020202020204" pitchFamily="34" charset="0"/>
              </a:rPr>
              <a:t>lines</a:t>
            </a:r>
            <a:endParaRPr lang="en-GB" altLang="en-US" sz="1600" b="0" dirty="0">
              <a:latin typeface="Arial" panose="020B0604020202020204" pitchFamily="34" charset="0"/>
            </a:endParaRPr>
          </a:p>
        </p:txBody>
      </p:sp>
      <p:sp>
        <p:nvSpPr>
          <p:cNvPr id="11280" name="Text Box 17"/>
          <p:cNvSpPr txBox="1"/>
          <p:nvPr/>
        </p:nvSpPr>
        <p:spPr>
          <a:xfrm>
            <a:off x="5334000" y="3124200"/>
            <a:ext cx="1241425" cy="825500"/>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Central</a:t>
            </a:r>
            <a:endParaRPr lang="en-GB" altLang="en-US" sz="1600" b="0" dirty="0">
              <a:latin typeface="Arial" panose="020B0604020202020204" pitchFamily="34" charset="0"/>
            </a:endParaRPr>
          </a:p>
          <a:p>
            <a:pPr eaLnBrk="0" hangingPunct="0"/>
            <a:r>
              <a:rPr lang="en-GB" altLang="en-US" sz="1600" b="0" dirty="0">
                <a:latin typeface="Arial" panose="020B0604020202020204" pitchFamily="34" charset="0"/>
              </a:rPr>
              <a:t>Processing </a:t>
            </a:r>
            <a:endParaRPr lang="en-GB" altLang="en-US" sz="1600" b="0" dirty="0">
              <a:latin typeface="Arial" panose="020B0604020202020204" pitchFamily="34" charset="0"/>
            </a:endParaRPr>
          </a:p>
          <a:p>
            <a:pPr eaLnBrk="0" hangingPunct="0"/>
            <a:r>
              <a:rPr lang="en-GB" altLang="en-US" sz="1600" b="0" dirty="0">
                <a:latin typeface="Arial" panose="020B0604020202020204" pitchFamily="34" charset="0"/>
              </a:rPr>
              <a:t>Unit</a:t>
            </a:r>
            <a:endParaRPr lang="en-GB" altLang="en-US" sz="1600" b="0" dirty="0">
              <a:latin typeface="Arial" panose="020B0604020202020204" pitchFamily="34" charset="0"/>
            </a:endParaRPr>
          </a:p>
        </p:txBody>
      </p:sp>
      <p:sp>
        <p:nvSpPr>
          <p:cNvPr id="11281" name="Line 18"/>
          <p:cNvSpPr/>
          <p:nvPr/>
        </p:nvSpPr>
        <p:spPr>
          <a:xfrm>
            <a:off x="1447800" y="2895600"/>
            <a:ext cx="0" cy="914400"/>
          </a:xfrm>
          <a:prstGeom prst="line">
            <a:avLst/>
          </a:prstGeom>
          <a:ln w="9525" cap="flat" cmpd="sng">
            <a:solidFill>
              <a:schemeClr val="tx1"/>
            </a:solidFill>
            <a:prstDash val="solid"/>
            <a:round/>
            <a:headEnd type="triangle" w="med" len="med"/>
            <a:tailEnd type="triangle" w="med" len="med"/>
          </a:ln>
        </p:spPr>
      </p:sp>
      <p:sp>
        <p:nvSpPr>
          <p:cNvPr id="11282" name="Line 19"/>
          <p:cNvSpPr/>
          <p:nvPr/>
        </p:nvSpPr>
        <p:spPr>
          <a:xfrm>
            <a:off x="1447800" y="4876800"/>
            <a:ext cx="0" cy="914400"/>
          </a:xfrm>
          <a:prstGeom prst="line">
            <a:avLst/>
          </a:prstGeom>
          <a:ln w="9525" cap="flat" cmpd="sng">
            <a:solidFill>
              <a:schemeClr val="tx1"/>
            </a:solidFill>
            <a:prstDash val="solid"/>
            <a:round/>
            <a:headEnd type="triangle" w="med" len="med"/>
            <a:tailEnd type="triangle" w="med" len="med"/>
          </a:ln>
        </p:spPr>
      </p:sp>
      <p:sp>
        <p:nvSpPr>
          <p:cNvPr id="11283" name="Text Box 20"/>
          <p:cNvSpPr txBox="1"/>
          <p:nvPr/>
        </p:nvSpPr>
        <p:spPr>
          <a:xfrm>
            <a:off x="6137275" y="2409825"/>
            <a:ext cx="1295400" cy="396875"/>
          </a:xfrm>
          <a:prstGeom prst="rect">
            <a:avLst/>
          </a:prstGeom>
          <a:noFill/>
          <a:ln w="9525">
            <a:noFill/>
          </a:ln>
        </p:spPr>
        <p:txBody>
          <a:bodyPr wrap="none" lIns="90000" tIns="46800" rIns="90000" bIns="46800" anchor="ctr">
            <a:spAutoFit/>
          </a:bodyPr>
          <a:lstStyle/>
          <a:p>
            <a:pPr algn="ctr" eaLnBrk="0" hangingPunct="0"/>
            <a:r>
              <a:rPr lang="en-US" altLang="zh-CN" sz="2000" b="0" dirty="0">
                <a:latin typeface="Arial" panose="020B0604020202020204" pitchFamily="34" charset="0"/>
              </a:rPr>
              <a:t>Computer</a:t>
            </a:r>
            <a:endParaRPr lang="en-US" altLang="zh-CN" sz="1600" b="0" dirty="0">
              <a:latin typeface="Arial" panose="020B0604020202020204" pitchFamily="34" charset="0"/>
            </a:endParaRPr>
          </a:p>
        </p:txBody>
      </p:sp>
      <p:sp>
        <p:nvSpPr>
          <p:cNvPr id="2" name="日期占位符 1"/>
          <p:cNvSpPr>
            <a:spLocks noGrp="1"/>
          </p:cNvSpPr>
          <p:nvPr>
            <p:ph type="dt" sz="half" idx="10"/>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3">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Oval 2" descr="50%"/>
          <p:cNvSpPr/>
          <p:nvPr/>
        </p:nvSpPr>
        <p:spPr>
          <a:xfrm>
            <a:off x="4419600" y="2209800"/>
            <a:ext cx="4724400" cy="4648200"/>
          </a:xfrm>
          <a:prstGeom prst="ellipse">
            <a:avLst/>
          </a:prstGeom>
          <a:blipFill rotWithShape="0">
            <a:blip r:embed="rId1" cstate="print"/>
          </a:blipFill>
          <a:ln w="9525" cap="flat" cmpd="sng">
            <a:solidFill>
              <a:schemeClr val="tx1"/>
            </a:solidFill>
            <a:prstDash val="solid"/>
            <a:round/>
            <a:headEnd type="none" w="med" len="med"/>
            <a:tailEnd type="none" w="med" len="med"/>
          </a:ln>
        </p:spPr>
        <p:txBody>
          <a:bodyPr wrap="none" lIns="90000" tIns="46800" rIns="90000" bIns="46800" anchor="ctr"/>
          <a:lstStyle/>
          <a:p>
            <a:pPr algn="ctr" eaLnBrk="0" hangingPunct="0"/>
            <a:endParaRPr lang="en-GB" altLang="en-US" sz="1600" b="0" dirty="0">
              <a:latin typeface="Arial" panose="020B0604020202020204" pitchFamily="34" charset="0"/>
            </a:endParaRPr>
          </a:p>
        </p:txBody>
      </p:sp>
      <p:sp>
        <p:nvSpPr>
          <p:cNvPr id="13314" name="Oval 3"/>
          <p:cNvSpPr/>
          <p:nvPr/>
        </p:nvSpPr>
        <p:spPr>
          <a:xfrm>
            <a:off x="5943600" y="3733800"/>
            <a:ext cx="1524000" cy="152400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3315" name="Rectangle 4"/>
          <p:cNvSpPr>
            <a:spLocks noGrp="1"/>
          </p:cNvSpPr>
          <p:nvPr>
            <p:ph type="title"/>
          </p:nvPr>
        </p:nvSpPr>
        <p:spPr>
          <a:ln>
            <a:solidFill>
              <a:srgbClr val="000000"/>
            </a:solidFill>
            <a:miter/>
          </a:ln>
        </p:spPr>
        <p:txBody>
          <a:bodyPr wrap="square" lIns="90000" tIns="46800" rIns="90000" bIns="46800" anchor="b"/>
          <a:lstStyle/>
          <a:p>
            <a:pPr eaLnBrk="1" hangingPunct="1"/>
            <a:r>
              <a:rPr lang="en-GB" altLang="en-US" dirty="0"/>
              <a:t>Structure - The CPU</a:t>
            </a:r>
            <a:endParaRPr lang="en-GB" altLang="en-US" dirty="0"/>
          </a:p>
        </p:txBody>
      </p:sp>
      <p:sp>
        <p:nvSpPr>
          <p:cNvPr id="13316" name="Oval 5"/>
          <p:cNvSpPr/>
          <p:nvPr/>
        </p:nvSpPr>
        <p:spPr>
          <a:xfrm>
            <a:off x="5181600" y="2895600"/>
            <a:ext cx="1371600" cy="137160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3317" name="Oval 6"/>
          <p:cNvSpPr/>
          <p:nvPr/>
        </p:nvSpPr>
        <p:spPr>
          <a:xfrm>
            <a:off x="609600" y="3124200"/>
            <a:ext cx="1981200" cy="2057400"/>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3318" name="Oval 7"/>
          <p:cNvSpPr/>
          <p:nvPr/>
        </p:nvSpPr>
        <p:spPr>
          <a:xfrm>
            <a:off x="6934200" y="2895600"/>
            <a:ext cx="1371600" cy="137160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3319" name="Oval 8"/>
          <p:cNvSpPr/>
          <p:nvPr/>
        </p:nvSpPr>
        <p:spPr>
          <a:xfrm>
            <a:off x="6019800" y="4953000"/>
            <a:ext cx="1371600" cy="1371600"/>
          </a:xfrm>
          <a:prstGeom prst="ellipse">
            <a:avLst/>
          </a:prstGeom>
          <a:solidFill>
            <a:schemeClr val="bg1"/>
          </a:solid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3320" name="Text Box 9"/>
          <p:cNvSpPr txBox="1"/>
          <p:nvPr/>
        </p:nvSpPr>
        <p:spPr>
          <a:xfrm>
            <a:off x="1136650" y="3168650"/>
            <a:ext cx="1073150" cy="336550"/>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Computer</a:t>
            </a:r>
            <a:endParaRPr lang="en-GB" altLang="en-US" sz="2400" b="0" dirty="0">
              <a:latin typeface="Times New Roman" panose="02020603050405020304" pitchFamily="18" charset="0"/>
            </a:endParaRPr>
          </a:p>
        </p:txBody>
      </p:sp>
      <p:sp>
        <p:nvSpPr>
          <p:cNvPr id="13321" name="Text Box 10"/>
          <p:cNvSpPr txBox="1"/>
          <p:nvPr/>
        </p:nvSpPr>
        <p:spPr>
          <a:xfrm>
            <a:off x="7086600" y="3124200"/>
            <a:ext cx="1093788" cy="825500"/>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Arithmetic</a:t>
            </a:r>
            <a:endParaRPr lang="en-GB" altLang="en-US" sz="1600" b="0" dirty="0">
              <a:latin typeface="Arial" panose="020B0604020202020204" pitchFamily="34" charset="0"/>
            </a:endParaRPr>
          </a:p>
          <a:p>
            <a:pPr eaLnBrk="0" hangingPunct="0"/>
            <a:r>
              <a:rPr lang="en-GB" altLang="en-US" sz="1600" b="0" dirty="0">
                <a:latin typeface="Arial" panose="020B0604020202020204" pitchFamily="34" charset="0"/>
              </a:rPr>
              <a:t>and </a:t>
            </a:r>
            <a:endParaRPr lang="en-GB" altLang="en-US" sz="1600" b="0" dirty="0">
              <a:latin typeface="Arial" panose="020B0604020202020204" pitchFamily="34" charset="0"/>
            </a:endParaRPr>
          </a:p>
          <a:p>
            <a:pPr eaLnBrk="0" hangingPunct="0"/>
            <a:r>
              <a:rPr lang="en-GB" altLang="en-US" sz="1600" b="0" dirty="0">
                <a:latin typeface="Arial" panose="020B0604020202020204" pitchFamily="34" charset="0"/>
              </a:rPr>
              <a:t>Login Unit</a:t>
            </a:r>
            <a:endParaRPr lang="en-GB" altLang="en-US" sz="1600" b="0" dirty="0">
              <a:latin typeface="Arial" panose="020B0604020202020204" pitchFamily="34" charset="0"/>
            </a:endParaRPr>
          </a:p>
        </p:txBody>
      </p:sp>
      <p:sp>
        <p:nvSpPr>
          <p:cNvPr id="13322" name="Text Box 11"/>
          <p:cNvSpPr txBox="1"/>
          <p:nvPr/>
        </p:nvSpPr>
        <p:spPr>
          <a:xfrm>
            <a:off x="6248400" y="5286375"/>
            <a:ext cx="835025" cy="581025"/>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Control</a:t>
            </a:r>
            <a:endParaRPr lang="en-GB" altLang="en-US" sz="1600" b="0" dirty="0">
              <a:latin typeface="Arial" panose="020B0604020202020204" pitchFamily="34" charset="0"/>
            </a:endParaRPr>
          </a:p>
          <a:p>
            <a:pPr eaLnBrk="0" hangingPunct="0"/>
            <a:r>
              <a:rPr lang="en-GB" altLang="en-US" sz="1600" b="0" dirty="0">
                <a:latin typeface="Arial" panose="020B0604020202020204" pitchFamily="34" charset="0"/>
              </a:rPr>
              <a:t>Unit</a:t>
            </a:r>
            <a:endParaRPr lang="en-GB" altLang="en-US" sz="1600" b="0" dirty="0">
              <a:latin typeface="Arial" panose="020B0604020202020204" pitchFamily="34" charset="0"/>
            </a:endParaRPr>
          </a:p>
        </p:txBody>
      </p:sp>
      <p:sp>
        <p:nvSpPr>
          <p:cNvPr id="13323" name="Text Box 12"/>
          <p:cNvSpPr txBox="1"/>
          <p:nvPr/>
        </p:nvSpPr>
        <p:spPr>
          <a:xfrm>
            <a:off x="5943600" y="4219575"/>
            <a:ext cx="1570038" cy="581025"/>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Internal CPU</a:t>
            </a:r>
            <a:endParaRPr lang="en-GB" altLang="en-US" sz="1600" b="0" dirty="0">
              <a:latin typeface="Arial" panose="020B0604020202020204" pitchFamily="34" charset="0"/>
            </a:endParaRPr>
          </a:p>
          <a:p>
            <a:pPr eaLnBrk="0" hangingPunct="0"/>
            <a:r>
              <a:rPr lang="en-GB" altLang="en-US" sz="1600" b="0" dirty="0">
                <a:latin typeface="Arial" panose="020B0604020202020204" pitchFamily="34" charset="0"/>
              </a:rPr>
              <a:t>Interconnection</a:t>
            </a:r>
            <a:endParaRPr lang="en-GB" altLang="en-US" sz="1600" b="0" dirty="0">
              <a:latin typeface="Arial" panose="020B0604020202020204" pitchFamily="34" charset="0"/>
            </a:endParaRPr>
          </a:p>
        </p:txBody>
      </p:sp>
      <p:sp>
        <p:nvSpPr>
          <p:cNvPr id="13324" name="Line 13"/>
          <p:cNvSpPr/>
          <p:nvPr/>
        </p:nvSpPr>
        <p:spPr>
          <a:xfrm flipV="1">
            <a:off x="2057400" y="2362200"/>
            <a:ext cx="3886200" cy="1371600"/>
          </a:xfrm>
          <a:prstGeom prst="line">
            <a:avLst/>
          </a:prstGeom>
          <a:ln w="9525" cap="flat" cmpd="sng">
            <a:solidFill>
              <a:schemeClr val="tx1"/>
            </a:solidFill>
            <a:prstDash val="solid"/>
            <a:round/>
            <a:headEnd type="none" w="med" len="med"/>
            <a:tailEnd type="none" w="med" len="med"/>
          </a:ln>
        </p:spPr>
      </p:sp>
      <p:sp>
        <p:nvSpPr>
          <p:cNvPr id="13325" name="Line 14"/>
          <p:cNvSpPr/>
          <p:nvPr/>
        </p:nvSpPr>
        <p:spPr>
          <a:xfrm>
            <a:off x="2057400" y="4495800"/>
            <a:ext cx="3733800" cy="2133600"/>
          </a:xfrm>
          <a:prstGeom prst="line">
            <a:avLst/>
          </a:prstGeom>
          <a:ln w="9525" cap="flat" cmpd="sng">
            <a:solidFill>
              <a:schemeClr val="tx1"/>
            </a:solidFill>
            <a:prstDash val="solid"/>
            <a:round/>
            <a:headEnd type="none" w="med" len="med"/>
            <a:tailEnd type="none" w="med" len="med"/>
          </a:ln>
        </p:spPr>
      </p:sp>
      <p:sp>
        <p:nvSpPr>
          <p:cNvPr id="13326" name="Text Box 15"/>
          <p:cNvSpPr txBox="1"/>
          <p:nvPr/>
        </p:nvSpPr>
        <p:spPr>
          <a:xfrm>
            <a:off x="5362575" y="3321050"/>
            <a:ext cx="766763" cy="336550"/>
          </a:xfrm>
          <a:prstGeom prst="rect">
            <a:avLst/>
          </a:prstGeom>
          <a:noFill/>
          <a:ln w="9525">
            <a:noFill/>
          </a:ln>
        </p:spPr>
        <p:txBody>
          <a:bodyPr wrap="none" lIns="90000" tIns="46800" rIns="90000" bIns="46800" anchor="t">
            <a:spAutoFit/>
          </a:bodyPr>
          <a:lstStyle/>
          <a:p>
            <a:pPr eaLnBrk="0" hangingPunct="0"/>
            <a:r>
              <a:rPr lang="en-GB" altLang="en-US" sz="1600" b="0" dirty="0">
                <a:latin typeface="Arial" panose="020B0604020202020204" pitchFamily="34" charset="0"/>
              </a:rPr>
              <a:t>Cache</a:t>
            </a:r>
            <a:endParaRPr lang="en-GB" altLang="en-US" sz="1600" b="0" dirty="0">
              <a:latin typeface="Arial" panose="020B0604020202020204" pitchFamily="34" charset="0"/>
            </a:endParaRPr>
          </a:p>
        </p:txBody>
      </p:sp>
      <p:sp>
        <p:nvSpPr>
          <p:cNvPr id="13327" name="Oval 16"/>
          <p:cNvSpPr/>
          <p:nvPr/>
        </p:nvSpPr>
        <p:spPr>
          <a:xfrm>
            <a:off x="1752600" y="3733800"/>
            <a:ext cx="685800" cy="762000"/>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3328" name="Text Box 17"/>
          <p:cNvSpPr txBox="1"/>
          <p:nvPr/>
        </p:nvSpPr>
        <p:spPr>
          <a:xfrm>
            <a:off x="1860550" y="3962400"/>
            <a:ext cx="501650" cy="274638"/>
          </a:xfrm>
          <a:prstGeom prst="rect">
            <a:avLst/>
          </a:prstGeom>
          <a:noFill/>
          <a:ln w="9525">
            <a:noFill/>
          </a:ln>
        </p:spPr>
        <p:txBody>
          <a:bodyPr wrap="none" lIns="90000" tIns="46800" rIns="90000" bIns="46800" anchor="ctr">
            <a:spAutoFit/>
          </a:bodyPr>
          <a:lstStyle/>
          <a:p>
            <a:pPr algn="ctr" eaLnBrk="0" hangingPunct="0"/>
            <a:r>
              <a:rPr lang="en-US" altLang="zh-CN" sz="1200" b="0" dirty="0">
                <a:latin typeface="Arial" panose="020B0604020202020204" pitchFamily="34" charset="0"/>
              </a:rPr>
              <a:t>CPU</a:t>
            </a:r>
            <a:endParaRPr lang="en-US" altLang="zh-CN" sz="1600" b="0" dirty="0">
              <a:latin typeface="Arial" panose="020B0604020202020204" pitchFamily="34" charset="0"/>
            </a:endParaRPr>
          </a:p>
        </p:txBody>
      </p:sp>
      <p:sp>
        <p:nvSpPr>
          <p:cNvPr id="13329" name="Oval 18"/>
          <p:cNvSpPr/>
          <p:nvPr/>
        </p:nvSpPr>
        <p:spPr>
          <a:xfrm>
            <a:off x="838200" y="3429000"/>
            <a:ext cx="609600" cy="609600"/>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pPr algn="ctr" eaLnBrk="0" hangingPunct="0"/>
            <a:r>
              <a:rPr lang="en-US" altLang="zh-CN" sz="1200" b="0" dirty="0">
                <a:latin typeface="Arial" panose="020B0604020202020204" pitchFamily="34" charset="0"/>
              </a:rPr>
              <a:t>I/O</a:t>
            </a:r>
            <a:endParaRPr lang="en-US" altLang="zh-CN" sz="1600" b="0" dirty="0">
              <a:latin typeface="Arial" panose="020B0604020202020204" pitchFamily="34" charset="0"/>
            </a:endParaRPr>
          </a:p>
        </p:txBody>
      </p:sp>
      <p:sp>
        <p:nvSpPr>
          <p:cNvPr id="13330" name="Oval 19"/>
          <p:cNvSpPr/>
          <p:nvPr/>
        </p:nvSpPr>
        <p:spPr>
          <a:xfrm>
            <a:off x="914400" y="4343400"/>
            <a:ext cx="685800" cy="685800"/>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3331" name="Oval 20"/>
          <p:cNvSpPr/>
          <p:nvPr/>
        </p:nvSpPr>
        <p:spPr>
          <a:xfrm>
            <a:off x="1143000" y="3733800"/>
            <a:ext cx="685800" cy="762000"/>
          </a:xfrm>
          <a:prstGeom prst="ellipse">
            <a:avLst/>
          </a:prstGeom>
          <a:noFill/>
          <a:ln w="9525" cap="flat" cmpd="sng">
            <a:solidFill>
              <a:schemeClr val="tx1"/>
            </a:solidFill>
            <a:prstDash val="solid"/>
            <a:round/>
            <a:headEnd type="none" w="med" len="med"/>
            <a:tailEnd type="none" w="med" len="med"/>
          </a:ln>
        </p:spPr>
        <p:txBody>
          <a:bodyPr wrap="none" lIns="90000" tIns="46800" rIns="90000" bIns="46800" anchor="ctr"/>
          <a:lstStyle/>
          <a:p>
            <a:endParaRPr lang="zh-CN" altLang="en-US" dirty="0">
              <a:latin typeface="Times New Roman" panose="02020603050405020304" pitchFamily="18" charset="0"/>
            </a:endParaRPr>
          </a:p>
        </p:txBody>
      </p:sp>
      <p:sp>
        <p:nvSpPr>
          <p:cNvPr id="13332" name="Text Box 21"/>
          <p:cNvSpPr txBox="1"/>
          <p:nvPr/>
        </p:nvSpPr>
        <p:spPr>
          <a:xfrm>
            <a:off x="914400" y="4525963"/>
            <a:ext cx="730250" cy="274637"/>
          </a:xfrm>
          <a:prstGeom prst="rect">
            <a:avLst/>
          </a:prstGeom>
          <a:noFill/>
          <a:ln w="9525">
            <a:noFill/>
          </a:ln>
        </p:spPr>
        <p:txBody>
          <a:bodyPr wrap="none" lIns="90000" tIns="46800" rIns="90000" bIns="46800" anchor="ctr">
            <a:spAutoFit/>
          </a:bodyPr>
          <a:lstStyle/>
          <a:p>
            <a:pPr algn="ctr" eaLnBrk="0" hangingPunct="0"/>
            <a:r>
              <a:rPr lang="en-US" altLang="zh-CN" sz="1200" b="0" dirty="0">
                <a:latin typeface="Arial" panose="020B0604020202020204" pitchFamily="34" charset="0"/>
              </a:rPr>
              <a:t>Memory</a:t>
            </a:r>
            <a:endParaRPr lang="en-US" altLang="zh-CN" sz="1600" b="0" dirty="0">
              <a:latin typeface="Arial" panose="020B0604020202020204" pitchFamily="34" charset="0"/>
            </a:endParaRPr>
          </a:p>
        </p:txBody>
      </p:sp>
      <p:sp>
        <p:nvSpPr>
          <p:cNvPr id="13333" name="Text Box 22"/>
          <p:cNvSpPr txBox="1"/>
          <p:nvPr/>
        </p:nvSpPr>
        <p:spPr>
          <a:xfrm>
            <a:off x="1139825" y="3962400"/>
            <a:ext cx="688975" cy="457200"/>
          </a:xfrm>
          <a:prstGeom prst="rect">
            <a:avLst/>
          </a:prstGeom>
          <a:noFill/>
          <a:ln w="9525">
            <a:noFill/>
          </a:ln>
        </p:spPr>
        <p:txBody>
          <a:bodyPr wrap="none" lIns="90000" tIns="46800" rIns="90000" bIns="46800" anchor="ctr">
            <a:spAutoFit/>
          </a:bodyPr>
          <a:lstStyle/>
          <a:p>
            <a:pPr algn="ctr" eaLnBrk="0" hangingPunct="0"/>
            <a:r>
              <a:rPr lang="en-US" altLang="zh-CN" sz="1200" b="0" dirty="0">
                <a:latin typeface="Arial" panose="020B0604020202020204" pitchFamily="34" charset="0"/>
              </a:rPr>
              <a:t>System</a:t>
            </a:r>
            <a:endParaRPr lang="en-US" altLang="zh-CN" sz="1200" b="0" dirty="0">
              <a:latin typeface="Arial" panose="020B0604020202020204" pitchFamily="34" charset="0"/>
            </a:endParaRPr>
          </a:p>
          <a:p>
            <a:pPr algn="ctr" eaLnBrk="0" hangingPunct="0"/>
            <a:r>
              <a:rPr lang="en-US" altLang="zh-CN" sz="1200" b="0" dirty="0">
                <a:latin typeface="Arial" panose="020B0604020202020204" pitchFamily="34" charset="0"/>
              </a:rPr>
              <a:t>Bus</a:t>
            </a:r>
            <a:endParaRPr lang="en-US" altLang="zh-CN" sz="1200" b="0" dirty="0">
              <a:latin typeface="Arial" panose="020B0604020202020204" pitchFamily="34" charset="0"/>
            </a:endParaRPr>
          </a:p>
        </p:txBody>
      </p:sp>
      <p:sp>
        <p:nvSpPr>
          <p:cNvPr id="13334" name="Text Box 23"/>
          <p:cNvSpPr txBox="1"/>
          <p:nvPr/>
        </p:nvSpPr>
        <p:spPr>
          <a:xfrm>
            <a:off x="6443663" y="2470150"/>
            <a:ext cx="719137" cy="396875"/>
          </a:xfrm>
          <a:prstGeom prst="rect">
            <a:avLst/>
          </a:prstGeom>
          <a:noFill/>
          <a:ln w="9525">
            <a:noFill/>
          </a:ln>
        </p:spPr>
        <p:txBody>
          <a:bodyPr wrap="none" lIns="90000" tIns="46800" rIns="90000" bIns="46800" anchor="ctr">
            <a:spAutoFit/>
          </a:bodyPr>
          <a:lstStyle/>
          <a:p>
            <a:pPr algn="ctr" eaLnBrk="0" hangingPunct="0"/>
            <a:r>
              <a:rPr lang="en-US" altLang="zh-CN" sz="2000" b="0" dirty="0">
                <a:latin typeface="Arial" panose="020B0604020202020204" pitchFamily="34" charset="0"/>
              </a:rPr>
              <a:t>CPU</a:t>
            </a:r>
            <a:endParaRPr lang="en-US" altLang="zh-CN" sz="1600" b="0" dirty="0">
              <a:latin typeface="Arial" panose="020B0604020202020204" pitchFamily="34" charset="0"/>
            </a:endParaRPr>
          </a:p>
        </p:txBody>
      </p:sp>
      <p:sp>
        <p:nvSpPr>
          <p:cNvPr id="2" name="日期占位符 1"/>
          <p:cNvSpPr>
            <a:spLocks noGrp="1"/>
          </p:cNvSpPr>
          <p:nvPr>
            <p:ph type="dt" sz="half" idx="10"/>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B962C8B-B14F-4D97-AF65-F5344CB8AC3E}" type="datetime13">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a:xfrm>
            <a:off x="457200" y="1106488"/>
            <a:ext cx="8229600" cy="569958"/>
          </a:xfrm>
        </p:spPr>
        <p:txBody>
          <a:bodyPr/>
          <a:lstStyle/>
          <a:p>
            <a:pPr eaLnBrk="1" hangingPunct="1">
              <a:defRPr/>
            </a:pPr>
            <a:r>
              <a:rPr kumimoji="1" lang="en-US" altLang="zh-CN" sz="3600" b="1" dirty="0" smtClean="0">
                <a:solidFill>
                  <a:srgbClr val="6600CC"/>
                </a:solidFill>
                <a:effectLst>
                  <a:outerShdw blurRad="38100" dist="38100" dir="2700000" algn="tl">
                    <a:srgbClr val="C0C0C0"/>
                  </a:outerShdw>
                </a:effectLst>
              </a:rPr>
              <a:t>1</a:t>
            </a:r>
            <a:r>
              <a:rPr kumimoji="1" lang="zh-CN" altLang="en-US" sz="3600" b="1" dirty="0" smtClean="0">
                <a:solidFill>
                  <a:srgbClr val="6600CC"/>
                </a:solidFill>
                <a:effectLst>
                  <a:outerShdw blurRad="38100" dist="38100" dir="2700000" algn="tl">
                    <a:srgbClr val="C0C0C0"/>
                  </a:outerShdw>
                </a:effectLst>
              </a:rPr>
              <a:t>、硬磁盘存储器</a:t>
            </a:r>
            <a:endParaRPr kumimoji="1" lang="zh-CN" altLang="en-US" sz="3600" b="1" dirty="0" smtClean="0">
              <a:solidFill>
                <a:srgbClr val="6600CC"/>
              </a:solidFill>
              <a:effectLst>
                <a:outerShdw blurRad="38100" dist="38100" dir="2700000" algn="tl">
                  <a:srgbClr val="C0C0C0"/>
                </a:outerShdw>
              </a:effectLst>
            </a:endParaRPr>
          </a:p>
        </p:txBody>
      </p:sp>
      <p:sp>
        <p:nvSpPr>
          <p:cNvPr id="368643" name="Rectangle 3"/>
          <p:cNvSpPr>
            <a:spLocks noGrp="1" noChangeArrowheads="1"/>
          </p:cNvSpPr>
          <p:nvPr>
            <p:ph idx="1"/>
          </p:nvPr>
        </p:nvSpPr>
        <p:spPr>
          <a:xfrm>
            <a:off x="762100" y="1981238"/>
            <a:ext cx="7920037" cy="4105275"/>
          </a:xfrm>
        </p:spPr>
        <p:txBody>
          <a:bodyPr/>
          <a:lstStyle/>
          <a:p>
            <a:pPr marL="179705" indent="-179705" eaLnBrk="1" hangingPunct="1">
              <a:lnSpc>
                <a:spcPct val="90000"/>
              </a:lnSpc>
              <a:buFontTx/>
              <a:buBlip>
                <a:blip r:embed="rId1"/>
              </a:buBlip>
              <a:defRPr/>
            </a:pPr>
            <a:r>
              <a:rPr kumimoji="1" lang="zh-CN" altLang="en-US" sz="2400" b="1" dirty="0" smtClean="0">
                <a:solidFill>
                  <a:srgbClr val="0033CC"/>
                </a:solidFill>
                <a:effectLst>
                  <a:outerShdw blurRad="38100" dist="38100" dir="2700000" algn="tl">
                    <a:srgbClr val="C0C0C0"/>
                  </a:outerShdw>
                </a:effectLst>
              </a:rPr>
              <a:t>硬盘：也称固定盘。目前微型计算机中普遍使用了</a:t>
            </a:r>
            <a:r>
              <a:rPr kumimoji="1" lang="en-US" altLang="zh-CN" sz="2400" b="1" dirty="0" smtClean="0">
                <a:solidFill>
                  <a:srgbClr val="0033CC"/>
                </a:solidFill>
                <a:effectLst>
                  <a:outerShdw blurRad="38100" dist="38100" dir="2700000" algn="tl">
                    <a:srgbClr val="C0C0C0"/>
                  </a:outerShdw>
                </a:effectLst>
              </a:rPr>
              <a:t>3</a:t>
            </a:r>
            <a:r>
              <a:rPr kumimoji="1" lang="zh-CN" altLang="en-US" sz="2400" b="1" dirty="0" smtClean="0">
                <a:solidFill>
                  <a:srgbClr val="0033CC"/>
                </a:solidFill>
                <a:effectLst>
                  <a:outerShdw blurRad="38100" dist="38100" dir="2700000" algn="tl">
                    <a:srgbClr val="C0C0C0"/>
                  </a:outerShdw>
                </a:effectLst>
              </a:rPr>
              <a:t>英寸和</a:t>
            </a:r>
            <a:r>
              <a:rPr kumimoji="1" lang="en-US" altLang="zh-CN" sz="2400" b="1" dirty="0" smtClean="0">
                <a:solidFill>
                  <a:srgbClr val="0033CC"/>
                </a:solidFill>
                <a:effectLst>
                  <a:outerShdw blurRad="38100" dist="38100" dir="2700000" algn="tl">
                    <a:srgbClr val="C0C0C0"/>
                  </a:outerShdw>
                </a:effectLst>
              </a:rPr>
              <a:t>5</a:t>
            </a:r>
            <a:r>
              <a:rPr kumimoji="1" lang="zh-CN" altLang="en-US" sz="2400" b="1" dirty="0" smtClean="0">
                <a:solidFill>
                  <a:srgbClr val="0033CC"/>
                </a:solidFill>
                <a:effectLst>
                  <a:outerShdw blurRad="38100" dist="38100" dir="2700000" algn="tl">
                    <a:srgbClr val="C0C0C0"/>
                  </a:outerShdw>
                </a:effectLst>
              </a:rPr>
              <a:t>英寸硬盘，大都采用</a:t>
            </a:r>
            <a:r>
              <a:rPr kumimoji="1" lang="zh-CN" altLang="en-US" sz="2400" b="1" dirty="0" smtClean="0">
                <a:solidFill>
                  <a:srgbClr val="FF0000"/>
                </a:solidFill>
                <a:effectLst>
                  <a:outerShdw blurRad="38100" dist="38100" dir="2700000" algn="tl">
                    <a:srgbClr val="C0C0C0"/>
                  </a:outerShdw>
                </a:effectLst>
              </a:rPr>
              <a:t>温盘</a:t>
            </a:r>
            <a:r>
              <a:rPr kumimoji="1" lang="zh-CN" altLang="en-US" sz="2400" b="1" dirty="0" smtClean="0">
                <a:solidFill>
                  <a:srgbClr val="0033CC"/>
                </a:solidFill>
                <a:effectLst>
                  <a:outerShdw blurRad="38100" dist="38100" dir="2700000" algn="tl">
                    <a:srgbClr val="C0C0C0"/>
                  </a:outerShdw>
                </a:effectLst>
              </a:rPr>
              <a:t>。 </a:t>
            </a:r>
            <a:endParaRPr kumimoji="1" lang="zh-CN" altLang="en-US" sz="2400" b="1" dirty="0" smtClean="0">
              <a:solidFill>
                <a:srgbClr val="0033CC"/>
              </a:solidFill>
              <a:effectLst>
                <a:outerShdw blurRad="38100" dist="38100" dir="2700000" algn="tl">
                  <a:srgbClr val="C0C0C0"/>
                </a:outerShdw>
              </a:effectLst>
            </a:endParaRPr>
          </a:p>
          <a:p>
            <a:pPr marL="179705" indent="-179705" eaLnBrk="1" hangingPunct="1">
              <a:lnSpc>
                <a:spcPct val="90000"/>
              </a:lnSpc>
              <a:buFontTx/>
              <a:buBlip>
                <a:blip r:embed="rId1"/>
              </a:buBlip>
              <a:defRPr/>
            </a:pPr>
            <a:r>
              <a:rPr kumimoji="1" lang="zh-CN" altLang="en-US" sz="2400" b="1" dirty="0" smtClean="0">
                <a:solidFill>
                  <a:srgbClr val="0033CC"/>
                </a:solidFill>
                <a:effectLst>
                  <a:outerShdw blurRad="38100" dist="38100" dir="2700000" algn="tl">
                    <a:srgbClr val="C0C0C0"/>
                  </a:outerShdw>
                </a:effectLst>
              </a:rPr>
              <a:t>温切斯特 （</a:t>
            </a:r>
            <a:r>
              <a:rPr kumimoji="1" lang="en-US" altLang="zh-CN" sz="2400" b="1" dirty="0" smtClean="0">
                <a:solidFill>
                  <a:srgbClr val="0033CC"/>
                </a:solidFill>
                <a:effectLst>
                  <a:outerShdw blurRad="38100" dist="38100" dir="2700000" algn="tl">
                    <a:srgbClr val="C0C0C0"/>
                  </a:outerShdw>
                </a:effectLst>
              </a:rPr>
              <a:t>wenchester</a:t>
            </a:r>
            <a:r>
              <a:rPr kumimoji="1" lang="zh-CN" altLang="en-US" sz="2400" b="1" dirty="0" smtClean="0">
                <a:solidFill>
                  <a:srgbClr val="0033CC"/>
                </a:solidFill>
                <a:effectLst>
                  <a:outerShdw blurRad="38100" dist="38100" dir="2700000" algn="tl">
                    <a:srgbClr val="C0C0C0"/>
                  </a:outerShdw>
                </a:effectLst>
              </a:rPr>
              <a:t>） 技术</a:t>
            </a:r>
            <a:r>
              <a:rPr kumimoji="1" lang="zh-CN" altLang="en-US" sz="2400" b="1" dirty="0" smtClean="0">
                <a:solidFill>
                  <a:srgbClr val="003399"/>
                </a:solidFill>
                <a:effectLst>
                  <a:outerShdw blurRad="38100" dist="38100" dir="2700000" algn="tl">
                    <a:srgbClr val="C0C0C0"/>
                  </a:outerShdw>
                </a:effectLst>
              </a:rPr>
              <a:t>：</a:t>
            </a:r>
            <a:r>
              <a:rPr kumimoji="1" lang="zh-CN" altLang="en-US" sz="2400" b="1" dirty="0" smtClean="0">
                <a:solidFill>
                  <a:srgbClr val="0033CC"/>
                </a:solidFill>
                <a:effectLst>
                  <a:outerShdw blurRad="38100" dist="38100" dir="2700000" algn="tl">
                    <a:srgbClr val="C0C0C0"/>
                  </a:outerShdw>
                </a:effectLst>
              </a:rPr>
              <a:t>将盘片和驱动器密封在外壳内，在盘片飞速旋转时，磁头靠空气垫浮在盘片上。</a:t>
            </a:r>
            <a:endParaRPr kumimoji="1" lang="zh-CN" altLang="en-US" sz="2400" b="1" dirty="0" smtClean="0">
              <a:solidFill>
                <a:srgbClr val="0033CC"/>
              </a:solidFill>
              <a:effectLst>
                <a:outerShdw blurRad="38100" dist="38100" dir="2700000" algn="tl">
                  <a:srgbClr val="C0C0C0"/>
                </a:outerShdw>
              </a:effectLst>
            </a:endParaRPr>
          </a:p>
          <a:p>
            <a:pPr marL="179705" indent="-179705" eaLnBrk="1" hangingPunct="1">
              <a:lnSpc>
                <a:spcPct val="90000"/>
              </a:lnSpc>
              <a:buFontTx/>
              <a:buBlip>
                <a:blip r:embed="rId1"/>
              </a:buBlip>
              <a:defRPr/>
            </a:pPr>
            <a:r>
              <a:rPr kumimoji="1" lang="zh-CN" altLang="en-US" sz="2400" b="1" dirty="0" smtClean="0">
                <a:solidFill>
                  <a:srgbClr val="0033CC"/>
                </a:solidFill>
                <a:effectLst>
                  <a:outerShdw blurRad="38100" dist="38100" dir="2700000" algn="tl">
                    <a:srgbClr val="C0C0C0"/>
                  </a:outerShdw>
                </a:effectLst>
              </a:rPr>
              <a:t>硬盘的特点：</a:t>
            </a:r>
            <a:endParaRPr kumimoji="1" lang="zh-CN" altLang="en-US" sz="2400" b="1" dirty="0" smtClean="0">
              <a:solidFill>
                <a:srgbClr val="0033CC"/>
              </a:solidFill>
              <a:effectLst>
                <a:outerShdw blurRad="38100" dist="38100" dir="2700000" algn="tl">
                  <a:srgbClr val="C0C0C0"/>
                </a:outerShdw>
              </a:effectLst>
            </a:endParaRPr>
          </a:p>
          <a:p>
            <a:pPr marL="630555" lvl="1" indent="-269875" eaLnBrk="1" hangingPunct="1">
              <a:lnSpc>
                <a:spcPct val="90000"/>
              </a:lnSpc>
              <a:buFontTx/>
              <a:buBlip>
                <a:blip r:embed="rId2"/>
              </a:buBlip>
              <a:defRPr/>
            </a:pPr>
            <a:r>
              <a:rPr kumimoji="1" lang="zh-CN" altLang="en-US" sz="2400" b="1" dirty="0" smtClean="0">
                <a:solidFill>
                  <a:schemeClr val="tx2"/>
                </a:solidFill>
                <a:effectLst>
                  <a:outerShdw blurRad="38100" dist="38100" dir="2700000" algn="tl">
                    <a:srgbClr val="C0C0C0"/>
                  </a:outerShdw>
                </a:effectLst>
              </a:rPr>
              <a:t>优点：可靠性高，存储容量大，读写速度快，对环境要求不高。</a:t>
            </a:r>
            <a:endParaRPr kumimoji="1" lang="zh-CN" altLang="en-US" sz="2400" b="1" dirty="0" smtClean="0">
              <a:solidFill>
                <a:schemeClr val="tx2"/>
              </a:solidFill>
              <a:effectLst>
                <a:outerShdw blurRad="38100" dist="38100" dir="2700000" algn="tl">
                  <a:srgbClr val="C0C0C0"/>
                </a:outerShdw>
              </a:effectLst>
            </a:endParaRPr>
          </a:p>
          <a:p>
            <a:pPr marL="630555" lvl="1" indent="-269875" eaLnBrk="1" hangingPunct="1">
              <a:lnSpc>
                <a:spcPct val="90000"/>
              </a:lnSpc>
              <a:buFontTx/>
              <a:buBlip>
                <a:blip r:embed="rId2"/>
              </a:buBlip>
              <a:defRPr/>
            </a:pPr>
            <a:r>
              <a:rPr kumimoji="1" lang="zh-CN" altLang="en-US" sz="2400" b="1" dirty="0" smtClean="0">
                <a:solidFill>
                  <a:schemeClr val="tx2"/>
                </a:solidFill>
                <a:effectLst>
                  <a:outerShdw blurRad="38100" dist="38100" dir="2700000" algn="tl">
                    <a:srgbClr val="C0C0C0"/>
                  </a:outerShdw>
                </a:effectLst>
              </a:rPr>
              <a:t>缺点：不便于携带，且工作时应避免振动。 </a:t>
            </a:r>
            <a:endParaRPr kumimoji="1" lang="zh-CN" altLang="en-US" sz="2400" b="1" dirty="0" smtClean="0">
              <a:solidFill>
                <a:schemeClr val="tx2"/>
              </a:solidFill>
              <a:effectLst>
                <a:outerShdw blurRad="38100" dist="38100" dir="2700000" algn="tl">
                  <a:srgbClr val="C0C0C0"/>
                </a:outerShdw>
              </a:effectLst>
            </a:endParaRPr>
          </a:p>
          <a:p>
            <a:pPr marL="179705" indent="-179705" eaLnBrk="1" hangingPunct="1">
              <a:lnSpc>
                <a:spcPct val="90000"/>
              </a:lnSpc>
              <a:buFontTx/>
              <a:buBlip>
                <a:blip r:embed="rId1"/>
              </a:buBlip>
              <a:defRPr/>
            </a:pPr>
            <a:r>
              <a:rPr kumimoji="1" lang="zh-CN" altLang="en-US" sz="2400" b="1" dirty="0" smtClean="0">
                <a:solidFill>
                  <a:srgbClr val="0033CC"/>
                </a:solidFill>
                <a:effectLst>
                  <a:outerShdw blurRad="38100" dist="38100" dir="2700000" algn="tl">
                    <a:srgbClr val="C0C0C0"/>
                  </a:outerShdw>
                </a:effectLst>
              </a:rPr>
              <a:t>硬盘盘片：按柱面、磁头号和扇区的格式组织信息。</a:t>
            </a:r>
            <a:endParaRPr kumimoji="1" lang="zh-CN" altLang="en-US" sz="2400" b="1" dirty="0" smtClean="0">
              <a:solidFill>
                <a:srgbClr val="0033CC"/>
              </a:solidFill>
              <a:effectLst>
                <a:outerShdw blurRad="38100" dist="38100" dir="2700000" algn="tl">
                  <a:srgbClr val="C0C0C0"/>
                </a:outerShdw>
              </a:effectLst>
            </a:endParaRPr>
          </a:p>
          <a:p>
            <a:pPr marL="179705" indent="-179705" eaLnBrk="1" hangingPunct="1">
              <a:lnSpc>
                <a:spcPct val="90000"/>
              </a:lnSpc>
              <a:buFontTx/>
              <a:buBlip>
                <a:blip r:embed="rId1"/>
              </a:buBlip>
              <a:defRPr/>
            </a:pPr>
            <a:r>
              <a:rPr kumimoji="1" lang="zh-CN" altLang="en-US" sz="2400" b="1" dirty="0" smtClean="0">
                <a:solidFill>
                  <a:srgbClr val="CC0000"/>
                </a:solidFill>
                <a:effectLst>
                  <a:outerShdw blurRad="38100" dist="38100" dir="2700000" algn="tl">
                    <a:srgbClr val="C0C0C0"/>
                  </a:outerShdw>
                </a:effectLst>
              </a:rPr>
              <a:t>硬盘接口</a:t>
            </a:r>
            <a:r>
              <a:rPr kumimoji="1" lang="zh-CN" altLang="en-US" sz="2400" b="1" dirty="0" smtClean="0">
                <a:solidFill>
                  <a:schemeClr val="tx2"/>
                </a:solidFill>
                <a:effectLst>
                  <a:outerShdw blurRad="38100" dist="38100" dir="2700000" algn="tl">
                    <a:srgbClr val="C0C0C0"/>
                  </a:outerShdw>
                </a:effectLst>
              </a:rPr>
              <a:t>：用得较多的是</a:t>
            </a:r>
            <a:r>
              <a:rPr kumimoji="1" lang="en-US" altLang="zh-CN" sz="2400" b="1" dirty="0" smtClean="0">
                <a:solidFill>
                  <a:schemeClr val="tx2"/>
                </a:solidFill>
                <a:effectLst>
                  <a:outerShdw blurRad="38100" dist="38100" dir="2700000" algn="tl">
                    <a:srgbClr val="C0C0C0"/>
                  </a:outerShdw>
                </a:effectLst>
              </a:rPr>
              <a:t>IDE</a:t>
            </a:r>
            <a:r>
              <a:rPr kumimoji="1" lang="zh-CN" altLang="zh-CN" sz="2400" b="1" dirty="0" smtClean="0">
                <a:solidFill>
                  <a:schemeClr val="tx2"/>
                </a:solidFill>
                <a:effectLst>
                  <a:outerShdw blurRad="38100" dist="38100" dir="2700000" algn="tl">
                    <a:srgbClr val="C0C0C0"/>
                  </a:outerShdw>
                </a:effectLst>
              </a:rPr>
              <a:t>、</a:t>
            </a:r>
            <a:r>
              <a:rPr lang="en-US" altLang="zh-CN" sz="2400" b="1" dirty="0" smtClean="0">
                <a:solidFill>
                  <a:schemeClr val="tx2"/>
                </a:solidFill>
                <a:sym typeface="+mn-ea"/>
              </a:rPr>
              <a:t>SATA</a:t>
            </a:r>
            <a:r>
              <a:rPr kumimoji="1" lang="zh-CN" altLang="en-US" sz="2400" b="1" dirty="0" smtClean="0">
                <a:solidFill>
                  <a:schemeClr val="tx2"/>
                </a:solidFill>
                <a:effectLst>
                  <a:outerShdw blurRad="38100" dist="38100" dir="2700000" algn="tl">
                    <a:srgbClr val="C0C0C0"/>
                  </a:outerShdw>
                </a:effectLst>
              </a:rPr>
              <a:t>和</a:t>
            </a:r>
            <a:r>
              <a:rPr kumimoji="1" lang="en-US" altLang="zh-CN" sz="2400" b="1" dirty="0" smtClean="0">
                <a:solidFill>
                  <a:schemeClr val="tx2"/>
                </a:solidFill>
                <a:effectLst>
                  <a:outerShdw blurRad="38100" dist="38100" dir="2700000" algn="tl">
                    <a:srgbClr val="C0C0C0"/>
                  </a:outerShdw>
                </a:effectLst>
              </a:rPr>
              <a:t>SCSI</a:t>
            </a:r>
            <a:r>
              <a:rPr kumimoji="1" lang="zh-CN" altLang="en-US" sz="2400" b="1" dirty="0" smtClean="0">
                <a:solidFill>
                  <a:schemeClr val="tx2"/>
                </a:solidFill>
                <a:effectLst>
                  <a:outerShdw blurRad="38100" dist="38100" dir="2700000" algn="tl">
                    <a:srgbClr val="C0C0C0"/>
                  </a:outerShdw>
                </a:effectLst>
              </a:rPr>
              <a:t>接口。</a:t>
            </a:r>
            <a:endParaRPr kumimoji="1" lang="en-US" altLang="zh-CN" sz="2400" b="1" dirty="0" smtClean="0">
              <a:solidFill>
                <a:schemeClr val="tx2"/>
              </a:solidFill>
              <a:effectLst>
                <a:outerShdw blurRad="38100" dist="38100" dir="2700000" algn="tl">
                  <a:srgbClr val="C0C0C0"/>
                </a:outerShdw>
              </a:effectLst>
            </a:endParaRPr>
          </a:p>
        </p:txBody>
      </p:sp>
      <p:sp>
        <p:nvSpPr>
          <p:cNvPr id="2" name="日期占位符 1"/>
          <p:cNvSpPr>
            <a:spLocks noGrp="1"/>
          </p:cNvSpPr>
          <p:nvPr>
            <p:ph type="dt" sz="quarter" idx="10"/>
          </p:nvPr>
        </p:nvSpPr>
        <p:spPr>
          <a:xfrm>
            <a:off x="457200" y="6546850"/>
            <a:ext cx="2133600" cy="476250"/>
          </a:xfrm>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37892" name="灯片编号占位符 2"/>
          <p:cNvSpPr>
            <a:spLocks noGrp="1" noChangeArrowheads="1"/>
          </p:cNvSpPr>
          <p:nvPr>
            <p:ph type="sldNum" sz="quarter" idx="12"/>
          </p:nvPr>
        </p:nvSpPr>
        <p:spPr>
          <a:xfrm>
            <a:off x="6553200" y="6699250"/>
            <a:ext cx="2133600" cy="476250"/>
          </a:xfrm>
          <a:noFill/>
        </p:spPr>
        <p:txBody>
          <a:bodyPr/>
          <a:lstStyle/>
          <a:p>
            <a:fld id="{355EA19B-8F93-44E5-A559-FEDE34D34700}" type="slidenum">
              <a:rPr lang="en-US" altLang="zh-CN"/>
            </a:fld>
            <a:endParaRPr lang="en-US" altLang="zh-CN"/>
          </a:p>
        </p:txBody>
      </p:sp>
      <p:sp>
        <p:nvSpPr>
          <p:cNvPr id="37893" name="文本框 3"/>
          <p:cNvSpPr txBox="1">
            <a:spLocks noChangeArrowheads="1"/>
          </p:cNvSpPr>
          <p:nvPr/>
        </p:nvSpPr>
        <p:spPr bwMode="auto">
          <a:xfrm>
            <a:off x="803275" y="412750"/>
            <a:ext cx="1225550" cy="579438"/>
          </a:xfrm>
          <a:prstGeom prst="rect">
            <a:avLst/>
          </a:prstGeom>
          <a:noFill/>
          <a:ln w="9525">
            <a:noFill/>
            <a:miter lim="800000"/>
          </a:ln>
        </p:spPr>
        <p:txBody>
          <a:bodyPr wrap="none">
            <a:spAutoFit/>
          </a:bodyPr>
          <a:lstStyle/>
          <a:p>
            <a:pPr algn="ctr"/>
            <a:r>
              <a:rPr lang="zh-CN" altLang="en-US" sz="3200" b="1" dirty="0"/>
              <a:t>第</a:t>
            </a:r>
            <a:r>
              <a:rPr lang="en-US" altLang="zh-CN" sz="3200" b="1" dirty="0"/>
              <a:t>7</a:t>
            </a:r>
            <a:r>
              <a:rPr lang="zh-CN" altLang="en-US" sz="3200" b="1" dirty="0"/>
              <a:t>章</a:t>
            </a:r>
            <a:endParaRPr lang="zh-CN" altLang="en-US" sz="3200" b="1"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2"/>
          <p:cNvPicPr>
            <a:picLocks noChangeAspect="1" noChangeArrowheads="1"/>
          </p:cNvPicPr>
          <p:nvPr/>
        </p:nvPicPr>
        <p:blipFill>
          <a:blip r:embed="rId1" cstate="print"/>
          <a:srcRect/>
          <a:stretch>
            <a:fillRect/>
          </a:stretch>
        </p:blipFill>
        <p:spPr bwMode="auto">
          <a:xfrm>
            <a:off x="0" y="0"/>
            <a:ext cx="9144000" cy="6172200"/>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38915" name="灯片编号占位符 2"/>
          <p:cNvSpPr>
            <a:spLocks noGrp="1" noChangeArrowheads="1"/>
          </p:cNvSpPr>
          <p:nvPr>
            <p:ph type="sldNum" sz="quarter" idx="12"/>
          </p:nvPr>
        </p:nvSpPr>
        <p:spPr>
          <a:noFill/>
        </p:spPr>
        <p:txBody>
          <a:bodyPr/>
          <a:lstStyle/>
          <a:p>
            <a:fld id="{397F9D70-8DAE-4063-8EFD-94510A41F0CF}" type="slidenum">
              <a:rPr lang="en-US" altLang="zh-CN"/>
            </a:fld>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spect="1" noChangeArrowheads="1"/>
          </p:cNvPicPr>
          <p:nvPr/>
        </p:nvPicPr>
        <p:blipFill>
          <a:blip r:embed="rId1" cstate="print"/>
          <a:srcRect/>
          <a:stretch>
            <a:fillRect/>
          </a:stretch>
        </p:blipFill>
        <p:spPr bwMode="auto">
          <a:xfrm>
            <a:off x="0" y="0"/>
            <a:ext cx="9144000" cy="6143625"/>
          </a:xfrm>
          <a:prstGeom prst="rect">
            <a:avLst/>
          </a:prstGeom>
          <a:noFill/>
          <a:ln w="9525">
            <a:noFill/>
            <a:miter lim="800000"/>
            <a:headEnd/>
            <a:tailEnd/>
          </a:ln>
        </p:spPr>
      </p:pic>
      <p:pic>
        <p:nvPicPr>
          <p:cNvPr id="39938" name="Picture 4" descr="C:\Documents and Settings\Administrator\Application Data\Tencent\Users\68046508\QQ\WinTemp\RichOle\I2B5[PU8G%Q0H7U(H%DQAJC.jpg"/>
          <p:cNvPicPr>
            <a:picLocks noChangeAspect="1" noChangeArrowheads="1"/>
          </p:cNvPicPr>
          <p:nvPr/>
        </p:nvPicPr>
        <p:blipFill>
          <a:blip r:embed="rId2" cstate="print"/>
          <a:srcRect/>
          <a:stretch>
            <a:fillRect/>
          </a:stretch>
        </p:blipFill>
        <p:spPr bwMode="auto">
          <a:xfrm>
            <a:off x="785813" y="3808413"/>
            <a:ext cx="7242175" cy="3049587"/>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39940" name="灯片编号占位符 2"/>
          <p:cNvSpPr>
            <a:spLocks noGrp="1" noChangeArrowheads="1"/>
          </p:cNvSpPr>
          <p:nvPr>
            <p:ph type="sldNum" sz="quarter" idx="12"/>
          </p:nvPr>
        </p:nvSpPr>
        <p:spPr>
          <a:noFill/>
        </p:spPr>
        <p:txBody>
          <a:bodyPr/>
          <a:lstStyle/>
          <a:p>
            <a:fld id="{251325CD-7D6D-40E7-9DFB-3058727C379C}" type="slidenum">
              <a:rPr lang="en-US" altLang="zh-CN"/>
            </a:fld>
            <a:endParaRPr lang="en-US" alt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p:cNvPicPr>
            <a:picLocks noChangeAspect="1" noChangeArrowheads="1"/>
          </p:cNvPicPr>
          <p:nvPr/>
        </p:nvPicPr>
        <p:blipFill>
          <a:blip r:embed="rId1" cstate="print"/>
          <a:srcRect/>
          <a:stretch>
            <a:fillRect/>
          </a:stretch>
        </p:blipFill>
        <p:spPr bwMode="auto">
          <a:xfrm>
            <a:off x="0" y="681038"/>
            <a:ext cx="9144000" cy="6176962"/>
          </a:xfrm>
          <a:prstGeom prst="rect">
            <a:avLst/>
          </a:prstGeom>
          <a:noFill/>
          <a:ln w="9525">
            <a:noFill/>
            <a:miter lim="800000"/>
            <a:headEnd/>
            <a:tailEnd/>
          </a:ln>
        </p:spPr>
      </p:pic>
      <p:pic>
        <p:nvPicPr>
          <p:cNvPr id="40962" name="Picture 1" descr="C:\Documents and Settings\Administrator\Application Data\Tencent\Users\68046508\QQ\WinTemp\RichOle\K9O9%3_@10[ARJF85E7VA{M.jpg"/>
          <p:cNvPicPr>
            <a:picLocks noChangeAspect="1" noChangeArrowheads="1"/>
          </p:cNvPicPr>
          <p:nvPr/>
        </p:nvPicPr>
        <p:blipFill>
          <a:blip r:embed="rId2" cstate="print"/>
          <a:srcRect/>
          <a:stretch>
            <a:fillRect/>
          </a:stretch>
        </p:blipFill>
        <p:spPr bwMode="auto">
          <a:xfrm>
            <a:off x="6143625" y="0"/>
            <a:ext cx="3000375" cy="1979613"/>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40964" name="灯片编号占位符 2"/>
          <p:cNvSpPr>
            <a:spLocks noGrp="1" noChangeArrowheads="1"/>
          </p:cNvSpPr>
          <p:nvPr>
            <p:ph type="sldNum" sz="quarter" idx="12"/>
          </p:nvPr>
        </p:nvSpPr>
        <p:spPr>
          <a:noFill/>
        </p:spPr>
        <p:txBody>
          <a:bodyPr/>
          <a:lstStyle/>
          <a:p>
            <a:fld id="{CF03F4C6-F832-4FDD-818E-7B100FF6DE42}" type="slidenum">
              <a:rPr lang="en-US" altLang="zh-CN"/>
            </a:fld>
            <a:endParaRPr lang="en-US" altLang="zh-C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p:cNvPicPr>
            <a:picLocks noChangeAspect="1" noChangeArrowheads="1"/>
          </p:cNvPicPr>
          <p:nvPr/>
        </p:nvPicPr>
        <p:blipFill>
          <a:blip r:embed="rId1" cstate="print"/>
          <a:srcRect/>
          <a:stretch>
            <a:fillRect/>
          </a:stretch>
        </p:blipFill>
        <p:spPr bwMode="auto">
          <a:xfrm>
            <a:off x="0" y="285750"/>
            <a:ext cx="9144000" cy="6194425"/>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41987" name="灯片编号占位符 2"/>
          <p:cNvSpPr>
            <a:spLocks noGrp="1" noChangeArrowheads="1"/>
          </p:cNvSpPr>
          <p:nvPr>
            <p:ph type="sldNum" sz="quarter" idx="12"/>
          </p:nvPr>
        </p:nvSpPr>
        <p:spPr>
          <a:noFill/>
        </p:spPr>
        <p:txBody>
          <a:bodyPr/>
          <a:lstStyle/>
          <a:p>
            <a:fld id="{0812E654-0C1A-4888-BECA-95C8CDD5D141}" type="slidenum">
              <a:rPr lang="en-US" altLang="zh-CN"/>
            </a:fld>
            <a:endParaRPr lang="en-US" altLang="zh-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pPr eaLnBrk="1" hangingPunct="1">
              <a:defRPr/>
            </a:pPr>
            <a:r>
              <a:rPr kumimoji="1" lang="en-US" altLang="zh-CN" sz="3600" b="1" dirty="0" smtClean="0">
                <a:solidFill>
                  <a:srgbClr val="6600CC"/>
                </a:solidFill>
                <a:effectLst>
                  <a:outerShdw blurRad="38100" dist="38100" dir="2700000" algn="tl">
                    <a:srgbClr val="C0C0C0"/>
                  </a:outerShdw>
                </a:effectLst>
              </a:rPr>
              <a:t>1</a:t>
            </a:r>
            <a:r>
              <a:rPr kumimoji="1" lang="zh-CN" altLang="en-US" sz="3600" b="1" dirty="0" smtClean="0">
                <a:solidFill>
                  <a:srgbClr val="6600CC"/>
                </a:solidFill>
                <a:effectLst>
                  <a:outerShdw blurRad="38100" dist="38100" dir="2700000" algn="tl">
                    <a:srgbClr val="C0C0C0"/>
                  </a:outerShdw>
                </a:effectLst>
              </a:rPr>
              <a:t>、硬磁盘存储器</a:t>
            </a:r>
            <a:endParaRPr kumimoji="1" lang="zh-CN" altLang="en-US" sz="3600" b="1" dirty="0" smtClean="0">
              <a:solidFill>
                <a:srgbClr val="6600CC"/>
              </a:solidFill>
              <a:effectLst>
                <a:outerShdw blurRad="38100" dist="38100" dir="2700000" algn="tl">
                  <a:srgbClr val="C0C0C0"/>
                </a:outerShdw>
              </a:effectLst>
            </a:endParaRPr>
          </a:p>
        </p:txBody>
      </p:sp>
      <p:pic>
        <p:nvPicPr>
          <p:cNvPr id="369667" name="Picture 3"/>
          <p:cNvPicPr>
            <a:picLocks noChangeAspect="1" noChangeArrowheads="1"/>
          </p:cNvPicPr>
          <p:nvPr/>
        </p:nvPicPr>
        <p:blipFill>
          <a:blip r:embed="rId1" cstate="print"/>
          <a:srcRect/>
          <a:stretch>
            <a:fillRect/>
          </a:stretch>
        </p:blipFill>
        <p:spPr bwMode="auto">
          <a:xfrm>
            <a:off x="395288" y="1268413"/>
            <a:ext cx="5400675" cy="4143375"/>
          </a:xfrm>
          <a:prstGeom prst="rect">
            <a:avLst/>
          </a:prstGeom>
          <a:noFill/>
          <a:ln w="9525">
            <a:noFill/>
            <a:miter lim="800000"/>
            <a:headEnd/>
            <a:tailEnd/>
          </a:ln>
        </p:spPr>
      </p:pic>
      <p:sp>
        <p:nvSpPr>
          <p:cNvPr id="369668" name="Rectangle 4"/>
          <p:cNvSpPr>
            <a:spLocks noGrp="1" noChangeArrowheads="1"/>
          </p:cNvSpPr>
          <p:nvPr>
            <p:ph idx="1"/>
          </p:nvPr>
        </p:nvSpPr>
        <p:spPr>
          <a:xfrm>
            <a:off x="5867400" y="1196975"/>
            <a:ext cx="2808288" cy="4608513"/>
          </a:xfrm>
        </p:spPr>
        <p:txBody>
          <a:bodyPr/>
          <a:lstStyle/>
          <a:p>
            <a:pPr marL="360680" indent="-360680" eaLnBrk="1" hangingPunct="1">
              <a:lnSpc>
                <a:spcPct val="80000"/>
              </a:lnSpc>
              <a:spcBef>
                <a:spcPct val="30000"/>
              </a:spcBef>
              <a:spcAft>
                <a:spcPct val="20000"/>
              </a:spcAft>
              <a:buFontTx/>
              <a:buBlip>
                <a:blip r:embed="rId2"/>
              </a:buBlip>
              <a:defRPr/>
            </a:pPr>
            <a:r>
              <a:rPr kumimoji="1" lang="zh-CN" altLang="en-US" sz="2400" b="1" dirty="0" smtClean="0">
                <a:solidFill>
                  <a:srgbClr val="FF0000"/>
                </a:solidFill>
                <a:effectLst>
                  <a:outerShdw blurRad="38100" dist="38100" dir="2700000" algn="tl">
                    <a:srgbClr val="C0C0C0"/>
                  </a:outerShdw>
                </a:effectLst>
              </a:rPr>
              <a:t>柱面</a:t>
            </a:r>
            <a:r>
              <a:rPr kumimoji="1" lang="zh-CN" altLang="en-US" sz="2400" b="1" dirty="0" smtClean="0">
                <a:solidFill>
                  <a:srgbClr val="0033CC"/>
                </a:solidFill>
                <a:effectLst>
                  <a:outerShdw blurRad="38100" dist="38100" dir="2700000" algn="tl">
                    <a:srgbClr val="C0C0C0"/>
                  </a:outerShdw>
                </a:effectLst>
              </a:rPr>
              <a:t>由一组盘片的同一磁道在纵向上所形成的同心圆构成。</a:t>
            </a:r>
            <a:endParaRPr kumimoji="1" lang="zh-CN" altLang="en-US" sz="2400" b="1" dirty="0" smtClean="0">
              <a:solidFill>
                <a:srgbClr val="0033CC"/>
              </a:solidFill>
              <a:effectLst>
                <a:outerShdw blurRad="38100" dist="38100" dir="2700000" algn="tl">
                  <a:srgbClr val="C0C0C0"/>
                </a:outerShdw>
              </a:effectLst>
            </a:endParaRPr>
          </a:p>
          <a:p>
            <a:pPr marL="360680" indent="-360680" eaLnBrk="1" hangingPunct="1">
              <a:lnSpc>
                <a:spcPct val="80000"/>
              </a:lnSpc>
              <a:spcBef>
                <a:spcPct val="30000"/>
              </a:spcBef>
              <a:spcAft>
                <a:spcPct val="20000"/>
              </a:spcAft>
              <a:buFontTx/>
              <a:buBlip>
                <a:blip r:embed="rId2"/>
              </a:buBlip>
              <a:defRPr/>
            </a:pPr>
            <a:r>
              <a:rPr kumimoji="1" lang="zh-CN" altLang="en-US" sz="2400" b="1" dirty="0" smtClean="0">
                <a:solidFill>
                  <a:srgbClr val="0033CC"/>
                </a:solidFill>
                <a:effectLst>
                  <a:outerShdw blurRad="38100" dist="38100" dir="2700000" algn="tl">
                    <a:srgbClr val="C0C0C0"/>
                  </a:outerShdw>
                </a:effectLst>
              </a:rPr>
              <a:t>每一个记录面上均有一个</a:t>
            </a:r>
            <a:r>
              <a:rPr kumimoji="1" lang="zh-CN" altLang="en-US" sz="2400" b="1" dirty="0" smtClean="0">
                <a:solidFill>
                  <a:srgbClr val="FF0000"/>
                </a:solidFill>
                <a:effectLst>
                  <a:outerShdw blurRad="38100" dist="38100" dir="2700000" algn="tl">
                    <a:srgbClr val="C0C0C0"/>
                  </a:outerShdw>
                </a:effectLst>
              </a:rPr>
              <a:t>磁头</a:t>
            </a:r>
            <a:r>
              <a:rPr kumimoji="1" lang="zh-CN" altLang="en-US" sz="2400" b="1" dirty="0" smtClean="0">
                <a:solidFill>
                  <a:srgbClr val="0033CC"/>
                </a:solidFill>
                <a:effectLst>
                  <a:outerShdw blurRad="38100" dist="38100" dir="2700000" algn="tl">
                    <a:srgbClr val="C0C0C0"/>
                  </a:outerShdw>
                </a:effectLst>
              </a:rPr>
              <a:t>，所有记录面上的磁头均固定在步进电机上。</a:t>
            </a:r>
            <a:endParaRPr kumimoji="1" lang="zh-CN" altLang="en-US" sz="2400" b="1" dirty="0" smtClean="0">
              <a:solidFill>
                <a:srgbClr val="0033CC"/>
              </a:solidFill>
              <a:effectLst>
                <a:outerShdw blurRad="38100" dist="38100" dir="2700000" algn="tl">
                  <a:srgbClr val="C0C0C0"/>
                </a:outerShdw>
              </a:effectLst>
            </a:endParaRPr>
          </a:p>
        </p:txBody>
      </p:sp>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43013" name="灯片编号占位符 2"/>
          <p:cNvSpPr>
            <a:spLocks noGrp="1" noChangeArrowheads="1"/>
          </p:cNvSpPr>
          <p:nvPr>
            <p:ph type="sldNum" sz="quarter" idx="12"/>
          </p:nvPr>
        </p:nvSpPr>
        <p:spPr>
          <a:noFill/>
        </p:spPr>
        <p:txBody>
          <a:bodyPr/>
          <a:lstStyle/>
          <a:p>
            <a:fld id="{6660DB0D-9792-41D9-A6C2-26D49218544C}" type="slidenum">
              <a:rPr lang="en-US" altLang="zh-CN"/>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9667"/>
                                        </p:tgtEl>
                                        <p:attrNameLst>
                                          <p:attrName>style.visibility</p:attrName>
                                        </p:attrNameLst>
                                      </p:cBhvr>
                                      <p:to>
                                        <p:strVal val="visible"/>
                                      </p:to>
                                    </p:set>
                                    <p:anim calcmode="lin" valueType="num">
                                      <p:cBhvr>
                                        <p:cTn id="7" dur="500" fill="hold"/>
                                        <p:tgtEl>
                                          <p:spTgt spid="369667"/>
                                        </p:tgtEl>
                                        <p:attrNameLst>
                                          <p:attrName>ppt_x</p:attrName>
                                        </p:attrNameLst>
                                      </p:cBhvr>
                                      <p:tavLst>
                                        <p:tav tm="0">
                                          <p:val>
                                            <p:strVal val="#ppt_x"/>
                                          </p:val>
                                        </p:tav>
                                        <p:tav tm="100000">
                                          <p:val>
                                            <p:strVal val="#ppt_x"/>
                                          </p:val>
                                        </p:tav>
                                      </p:tavLst>
                                    </p:anim>
                                    <p:anim calcmode="lin" valueType="num">
                                      <p:cBhvr>
                                        <p:cTn id="8" dur="500" fill="hold"/>
                                        <p:tgtEl>
                                          <p:spTgt spid="3696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2"/>
          <p:cNvPicPr>
            <a:picLocks noChangeAspect="1" noChangeArrowheads="1"/>
          </p:cNvPicPr>
          <p:nvPr/>
        </p:nvPicPr>
        <p:blipFill>
          <a:blip r:embed="rId1" cstate="print"/>
          <a:srcRect/>
          <a:stretch>
            <a:fillRect/>
          </a:stretch>
        </p:blipFill>
        <p:spPr bwMode="auto">
          <a:xfrm>
            <a:off x="0" y="1125538"/>
            <a:ext cx="9144000" cy="5732462"/>
          </a:xfrm>
          <a:prstGeom prst="rect">
            <a:avLst/>
          </a:prstGeom>
          <a:noFill/>
          <a:ln w="9525">
            <a:noFill/>
            <a:miter lim="800000"/>
            <a:headEnd/>
            <a:tailEnd/>
          </a:ln>
        </p:spPr>
      </p:pic>
      <p:sp>
        <p:nvSpPr>
          <p:cNvPr id="5122" name="Rectangle 3"/>
          <p:cNvSpPr>
            <a:spLocks noChangeArrowheads="1"/>
          </p:cNvSpPr>
          <p:nvPr/>
        </p:nvSpPr>
        <p:spPr bwMode="auto">
          <a:xfrm>
            <a:off x="179388" y="444500"/>
            <a:ext cx="8964612" cy="539750"/>
          </a:xfrm>
          <a:prstGeom prst="rect">
            <a:avLst/>
          </a:prstGeom>
          <a:noFill/>
          <a:ln w="9525">
            <a:noFill/>
            <a:miter lim="800000"/>
          </a:ln>
        </p:spPr>
        <p:txBody>
          <a:bodyPr anchor="ctr">
            <a:spAutoFit/>
          </a:bodyPr>
          <a:lstStyle/>
          <a:p>
            <a:pPr>
              <a:lnSpc>
                <a:spcPct val="105000"/>
              </a:lnSpc>
            </a:pPr>
            <a:r>
              <a:rPr lang="en-US" altLang="zh-CN" sz="2800" b="1">
                <a:latin typeface="Times New Roman" panose="02020603050405020304" pitchFamily="18" charset="0"/>
              </a:rPr>
              <a:t>2</a:t>
            </a:r>
            <a:r>
              <a:rPr lang="zh-CN" altLang="en-US" sz="2800" b="1">
                <a:latin typeface="Times New Roman" panose="02020603050405020304" pitchFamily="18" charset="0"/>
              </a:rPr>
              <a:t>）字存储容量扩展</a:t>
            </a:r>
            <a:r>
              <a:rPr lang="zh-CN" altLang="en-US" sz="2800" b="1">
                <a:solidFill>
                  <a:schemeClr val="bg2"/>
                </a:solidFill>
                <a:latin typeface="Times New Roman" panose="02020603050405020304" pitchFamily="18" charset="0"/>
              </a:rPr>
              <a:t>    </a:t>
            </a:r>
            <a:endParaRPr lang="zh-CN" altLang="en-US" sz="2800" b="1">
              <a:solidFill>
                <a:schemeClr val="bg2"/>
              </a:solidFill>
              <a:latin typeface="Times New Roman" panose="02020603050405020304" pitchFamily="18"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p:cNvPicPr>
            <a:picLocks noChangeAspect="1" noChangeArrowheads="1"/>
          </p:cNvPicPr>
          <p:nvPr/>
        </p:nvPicPr>
        <p:blipFill>
          <a:blip r:embed="rId1" cstate="print"/>
          <a:srcRect/>
          <a:stretch>
            <a:fillRect/>
          </a:stretch>
        </p:blipFill>
        <p:spPr bwMode="auto">
          <a:xfrm>
            <a:off x="0" y="0"/>
            <a:ext cx="9144000" cy="6176963"/>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44035" name="灯片编号占位符 2"/>
          <p:cNvSpPr>
            <a:spLocks noGrp="1" noChangeArrowheads="1"/>
          </p:cNvSpPr>
          <p:nvPr>
            <p:ph type="sldNum" sz="quarter" idx="12"/>
          </p:nvPr>
        </p:nvSpPr>
        <p:spPr>
          <a:noFill/>
        </p:spPr>
        <p:txBody>
          <a:bodyPr/>
          <a:lstStyle/>
          <a:p>
            <a:fld id="{A7A81E9C-33AD-4F32-AF3A-0927C6FC929F}" type="slidenum">
              <a:rPr lang="en-US" altLang="zh-CN"/>
            </a:fld>
            <a:endParaRPr lang="en-US" alt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p:cNvPicPr>
            <a:picLocks noChangeAspect="1" noChangeArrowheads="1"/>
          </p:cNvPicPr>
          <p:nvPr/>
        </p:nvPicPr>
        <p:blipFill>
          <a:blip r:embed="rId1" cstate="print"/>
          <a:srcRect/>
          <a:stretch>
            <a:fillRect/>
          </a:stretch>
        </p:blipFill>
        <p:spPr bwMode="auto">
          <a:xfrm>
            <a:off x="0" y="0"/>
            <a:ext cx="9144000" cy="6159500"/>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45059" name="灯片编号占位符 2"/>
          <p:cNvSpPr>
            <a:spLocks noGrp="1" noChangeArrowheads="1"/>
          </p:cNvSpPr>
          <p:nvPr>
            <p:ph type="sldNum" sz="quarter" idx="12"/>
          </p:nvPr>
        </p:nvSpPr>
        <p:spPr>
          <a:noFill/>
        </p:spPr>
        <p:txBody>
          <a:bodyPr/>
          <a:lstStyle/>
          <a:p>
            <a:fld id="{774EEF41-0C35-4C7B-8F72-6B29259799BF}" type="slidenum">
              <a:rPr lang="en-US" altLang="zh-CN"/>
            </a:fld>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2"/>
          <p:cNvPicPr>
            <a:picLocks noChangeAspect="1" noChangeArrowheads="1"/>
          </p:cNvPicPr>
          <p:nvPr/>
        </p:nvPicPr>
        <p:blipFill>
          <a:blip r:embed="rId1" cstate="print"/>
          <a:srcRect/>
          <a:stretch>
            <a:fillRect/>
          </a:stretch>
        </p:blipFill>
        <p:spPr bwMode="auto">
          <a:xfrm>
            <a:off x="0" y="0"/>
            <a:ext cx="9144000" cy="6164263"/>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46083" name="灯片编号占位符 2"/>
          <p:cNvSpPr>
            <a:spLocks noGrp="1" noChangeArrowheads="1"/>
          </p:cNvSpPr>
          <p:nvPr>
            <p:ph type="sldNum" sz="quarter" idx="12"/>
          </p:nvPr>
        </p:nvSpPr>
        <p:spPr>
          <a:noFill/>
        </p:spPr>
        <p:txBody>
          <a:bodyPr/>
          <a:lstStyle/>
          <a:p>
            <a:fld id="{10E3193F-7BEB-403C-9E2C-CAF8F4B777F5}" type="slidenum">
              <a:rPr lang="en-US" altLang="zh-CN"/>
            </a:fld>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1" cstate="print"/>
          <a:srcRect/>
          <a:stretch>
            <a:fillRect/>
          </a:stretch>
        </p:blipFill>
        <p:spPr bwMode="auto">
          <a:xfrm>
            <a:off x="0" y="0"/>
            <a:ext cx="9144000" cy="6169025"/>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47107" name="灯片编号占位符 2"/>
          <p:cNvSpPr>
            <a:spLocks noGrp="1" noChangeArrowheads="1"/>
          </p:cNvSpPr>
          <p:nvPr>
            <p:ph type="sldNum" sz="quarter" idx="12"/>
          </p:nvPr>
        </p:nvSpPr>
        <p:spPr>
          <a:noFill/>
        </p:spPr>
        <p:txBody>
          <a:bodyPr/>
          <a:lstStyle/>
          <a:p>
            <a:fld id="{57142F8C-8AAE-454A-8218-4FBD15AEDDF0}" type="slidenum">
              <a:rPr lang="en-US" altLang="zh-CN"/>
            </a:fld>
            <a:endParaRPr lang="en-US" altLang="zh-C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1" cstate="print"/>
          <a:srcRect/>
          <a:stretch>
            <a:fillRect/>
          </a:stretch>
        </p:blipFill>
        <p:spPr bwMode="auto">
          <a:xfrm>
            <a:off x="0" y="0"/>
            <a:ext cx="9144000" cy="6156325"/>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48131" name="灯片编号占位符 2"/>
          <p:cNvSpPr>
            <a:spLocks noGrp="1" noChangeArrowheads="1"/>
          </p:cNvSpPr>
          <p:nvPr>
            <p:ph type="sldNum" sz="quarter" idx="12"/>
          </p:nvPr>
        </p:nvSpPr>
        <p:spPr>
          <a:noFill/>
        </p:spPr>
        <p:txBody>
          <a:bodyPr/>
          <a:lstStyle/>
          <a:p>
            <a:fld id="{4BDF8B87-7FFA-4F38-82F6-797C9E25DDA5}" type="slidenum">
              <a:rPr lang="en-US" altLang="zh-CN"/>
            </a:fld>
            <a:endParaRPr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1" cstate="print"/>
          <a:srcRect/>
          <a:stretch>
            <a:fillRect/>
          </a:stretch>
        </p:blipFill>
        <p:spPr bwMode="auto">
          <a:xfrm>
            <a:off x="0" y="0"/>
            <a:ext cx="9144000" cy="6188075"/>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49155" name="灯片编号占位符 2"/>
          <p:cNvSpPr>
            <a:spLocks noGrp="1" noChangeArrowheads="1"/>
          </p:cNvSpPr>
          <p:nvPr>
            <p:ph type="sldNum" sz="quarter" idx="12"/>
          </p:nvPr>
        </p:nvSpPr>
        <p:spPr>
          <a:noFill/>
        </p:spPr>
        <p:txBody>
          <a:bodyPr/>
          <a:lstStyle/>
          <a:p>
            <a:fld id="{AD6693D8-77BE-4C0C-A8F4-2600EEA5F571}" type="slidenum">
              <a:rPr lang="en-US" altLang="zh-CN"/>
            </a:fld>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1" cstate="print"/>
          <a:srcRect/>
          <a:stretch>
            <a:fillRect/>
          </a:stretch>
        </p:blipFill>
        <p:spPr bwMode="auto">
          <a:xfrm>
            <a:off x="0" y="0"/>
            <a:ext cx="9144000" cy="6169025"/>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50179" name="灯片编号占位符 2"/>
          <p:cNvSpPr>
            <a:spLocks noGrp="1" noChangeArrowheads="1"/>
          </p:cNvSpPr>
          <p:nvPr>
            <p:ph type="sldNum" sz="quarter" idx="12"/>
          </p:nvPr>
        </p:nvSpPr>
        <p:spPr>
          <a:noFill/>
        </p:spPr>
        <p:txBody>
          <a:bodyPr/>
          <a:lstStyle/>
          <a:p>
            <a:fld id="{AEBC7A2F-4A59-415B-AB53-2A7AA9E2A522}" type="slidenum">
              <a:rPr lang="en-US" altLang="zh-CN"/>
            </a:fld>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p:cNvPicPr>
            <a:picLocks noChangeAspect="1" noChangeArrowheads="1"/>
          </p:cNvPicPr>
          <p:nvPr/>
        </p:nvPicPr>
        <p:blipFill>
          <a:blip r:embed="rId1" cstate="print"/>
          <a:srcRect/>
          <a:stretch>
            <a:fillRect/>
          </a:stretch>
        </p:blipFill>
        <p:spPr bwMode="auto">
          <a:xfrm>
            <a:off x="0" y="0"/>
            <a:ext cx="9144000" cy="6165850"/>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51203" name="灯片编号占位符 2"/>
          <p:cNvSpPr>
            <a:spLocks noGrp="1" noChangeArrowheads="1"/>
          </p:cNvSpPr>
          <p:nvPr>
            <p:ph type="sldNum" sz="quarter" idx="12"/>
          </p:nvPr>
        </p:nvSpPr>
        <p:spPr>
          <a:noFill/>
        </p:spPr>
        <p:txBody>
          <a:bodyPr/>
          <a:lstStyle/>
          <a:p>
            <a:fld id="{79886513-3799-42A5-AE23-2572F880ED95}" type="slidenum">
              <a:rPr lang="en-US" altLang="zh-CN"/>
            </a:fld>
            <a:endParaRPr lang="en-US" altLang="zh-C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3"/>
          <p:cNvPicPr>
            <a:picLocks noChangeAspect="1" noChangeArrowheads="1"/>
          </p:cNvPicPr>
          <p:nvPr/>
        </p:nvPicPr>
        <p:blipFill>
          <a:blip r:embed="rId1" cstate="print"/>
          <a:srcRect/>
          <a:stretch>
            <a:fillRect/>
          </a:stretch>
        </p:blipFill>
        <p:spPr bwMode="auto">
          <a:xfrm>
            <a:off x="0" y="0"/>
            <a:ext cx="9144000" cy="6143625"/>
          </a:xfrm>
          <a:prstGeom prst="rect">
            <a:avLst/>
          </a:prstGeom>
          <a:noFill/>
          <a:ln w="9525">
            <a:noFill/>
            <a:miter lim="800000"/>
            <a:headEnd/>
            <a:tailEnd/>
          </a:ln>
        </p:spPr>
      </p:pic>
      <p:sp>
        <p:nvSpPr>
          <p:cNvPr id="52226" name="Oval 4"/>
          <p:cNvSpPr>
            <a:spLocks noChangeArrowheads="1"/>
          </p:cNvSpPr>
          <p:nvPr/>
        </p:nvSpPr>
        <p:spPr bwMode="auto">
          <a:xfrm>
            <a:off x="5334000" y="4419600"/>
            <a:ext cx="2057400" cy="838200"/>
          </a:xfrm>
          <a:prstGeom prst="ellipse">
            <a:avLst/>
          </a:prstGeom>
          <a:noFill/>
          <a:ln w="9525">
            <a:solidFill>
              <a:srgbClr val="FF0000"/>
            </a:solidFill>
            <a:round/>
          </a:ln>
        </p:spPr>
        <p:txBody>
          <a:bodyPr wrap="none" anchor="ctr"/>
          <a:lstStyle/>
          <a:p>
            <a:endParaRPr lang="zh-CN" altLang="en-US">
              <a:latin typeface="Times New Roman" panose="02020603050405020304" pitchFamily="18" charset="0"/>
              <a:ea typeface="新宋体" panose="02010609030101010101" charset="-122"/>
            </a:endParaRPr>
          </a:p>
        </p:txBody>
      </p:sp>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52228" name="灯片编号占位符 2"/>
          <p:cNvSpPr>
            <a:spLocks noGrp="1" noChangeArrowheads="1"/>
          </p:cNvSpPr>
          <p:nvPr>
            <p:ph type="sldNum" sz="quarter" idx="12"/>
          </p:nvPr>
        </p:nvSpPr>
        <p:spPr>
          <a:noFill/>
        </p:spPr>
        <p:txBody>
          <a:bodyPr/>
          <a:lstStyle/>
          <a:p>
            <a:fld id="{BD18F709-A0B9-4815-B572-13EAD1D9DCF7}" type="slidenum">
              <a:rPr lang="en-US" altLang="zh-CN"/>
            </a:fld>
            <a:endParaRPr lang="en-US" altLang="zh-C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noChangeArrowheads="1"/>
          </p:cNvPicPr>
          <p:nvPr/>
        </p:nvPicPr>
        <p:blipFill>
          <a:blip r:embed="rId1" cstate="print"/>
          <a:srcRect/>
          <a:stretch>
            <a:fillRect/>
          </a:stretch>
        </p:blipFill>
        <p:spPr bwMode="auto">
          <a:xfrm>
            <a:off x="0" y="0"/>
            <a:ext cx="9144000" cy="6169025"/>
          </a:xfrm>
          <a:prstGeom prst="rect">
            <a:avLst/>
          </a:prstGeom>
          <a:noFill/>
          <a:ln w="9525">
            <a:noFill/>
            <a:miter lim="800000"/>
            <a:headEnd/>
            <a:tailEnd/>
          </a:ln>
        </p:spPr>
      </p:pic>
      <p:sp>
        <p:nvSpPr>
          <p:cNvPr id="53250" name="Oval 3"/>
          <p:cNvSpPr>
            <a:spLocks noChangeArrowheads="1"/>
          </p:cNvSpPr>
          <p:nvPr/>
        </p:nvSpPr>
        <p:spPr bwMode="auto">
          <a:xfrm>
            <a:off x="3048000" y="3352800"/>
            <a:ext cx="1905000" cy="457200"/>
          </a:xfrm>
          <a:prstGeom prst="ellipse">
            <a:avLst/>
          </a:prstGeom>
          <a:noFill/>
          <a:ln w="9525">
            <a:solidFill>
              <a:srgbClr val="FF0000"/>
            </a:solidFill>
            <a:round/>
          </a:ln>
        </p:spPr>
        <p:txBody>
          <a:bodyPr wrap="none" anchor="ctr"/>
          <a:lstStyle/>
          <a:p>
            <a:endParaRPr lang="zh-CN" altLang="en-US">
              <a:latin typeface="Times New Roman" panose="02020603050405020304" pitchFamily="18" charset="0"/>
              <a:ea typeface="新宋体" panose="02010609030101010101" charset="-122"/>
            </a:endParaRPr>
          </a:p>
        </p:txBody>
      </p:sp>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53252" name="灯片编号占位符 2"/>
          <p:cNvSpPr>
            <a:spLocks noGrp="1" noChangeArrowheads="1"/>
          </p:cNvSpPr>
          <p:nvPr>
            <p:ph type="sldNum" sz="quarter" idx="12"/>
          </p:nvPr>
        </p:nvSpPr>
        <p:spPr>
          <a:noFill/>
        </p:spPr>
        <p:txBody>
          <a:bodyPr/>
          <a:lstStyle/>
          <a:p>
            <a:fld id="{E7919619-381C-4232-A4A0-066619D045DF}" type="slidenum">
              <a:rPr lang="en-US" altLang="zh-CN"/>
            </a:fld>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7" name="Rectangle 7"/>
          <p:cNvSpPr>
            <a:spLocks noChangeArrowheads="1"/>
          </p:cNvSpPr>
          <p:nvPr/>
        </p:nvSpPr>
        <p:spPr bwMode="auto">
          <a:xfrm>
            <a:off x="228600" y="381000"/>
            <a:ext cx="8610600" cy="2227263"/>
          </a:xfrm>
          <a:prstGeom prst="rect">
            <a:avLst/>
          </a:prstGeom>
          <a:noFill/>
          <a:ln w="9525">
            <a:noFill/>
            <a:miter lim="800000"/>
          </a:ln>
        </p:spPr>
        <p:txBody>
          <a:bodyPr>
            <a:spAutoFit/>
          </a:bodyPr>
          <a:lstStyle/>
          <a:p>
            <a:pPr defTabSz="1109980"/>
            <a:r>
              <a:rPr lang="zh-CN" altLang="en-US" sz="2800" b="1" dirty="0">
                <a:latin typeface="宋体" panose="02010600030101010101" pitchFamily="2" charset="-122"/>
              </a:rPr>
              <a:t>题 </a:t>
            </a:r>
            <a:r>
              <a:rPr lang="en-US" altLang="zh-CN" sz="2800" b="1" dirty="0">
                <a:latin typeface="宋体" panose="02010600030101010101" pitchFamily="2" charset="-122"/>
              </a:rPr>
              <a:t>3-7</a:t>
            </a:r>
            <a:r>
              <a:rPr lang="zh-CN" altLang="en-US" sz="2800" b="1" dirty="0">
                <a:latin typeface="宋体" panose="02010600030101010101" pitchFamily="2" charset="-122"/>
              </a:rPr>
              <a:t>：</a:t>
            </a:r>
            <a:r>
              <a:rPr lang="en-US" altLang="zh-CN" sz="2800" b="1" dirty="0">
                <a:latin typeface="宋体" panose="02010600030101010101" pitchFamily="2" charset="-122"/>
              </a:rPr>
              <a:t>ROM</a:t>
            </a:r>
            <a:r>
              <a:rPr lang="zh-CN" altLang="en-US" sz="2800" b="1" dirty="0">
                <a:latin typeface="宋体" panose="02010600030101010101" pitchFamily="2" charset="-122"/>
              </a:rPr>
              <a:t>区域</a:t>
            </a:r>
            <a:r>
              <a:rPr lang="en-US" altLang="zh-CN" sz="2800" b="1" dirty="0">
                <a:latin typeface="宋体" panose="02010600030101010101" pitchFamily="2" charset="-122"/>
              </a:rPr>
              <a:t>0000H~3FFFH,8K*8</a:t>
            </a:r>
            <a:r>
              <a:rPr lang="zh-CN" altLang="en-US" sz="2800" b="1" dirty="0">
                <a:latin typeface="宋体" panose="02010600030101010101" pitchFamily="2" charset="-122"/>
              </a:rPr>
              <a:t>位的</a:t>
            </a:r>
            <a:r>
              <a:rPr lang="en-US" altLang="zh-CN" sz="2800" b="1" dirty="0">
                <a:latin typeface="Times New Roman" panose="02020603050405020304" pitchFamily="18" charset="0"/>
              </a:rPr>
              <a:t>RAM</a:t>
            </a:r>
            <a:r>
              <a:rPr lang="zh-CN" altLang="en-US" sz="2800" b="1" dirty="0">
                <a:latin typeface="宋体" panose="02010600030101010101" pitchFamily="2" charset="-122"/>
              </a:rPr>
              <a:t>芯片构成</a:t>
            </a:r>
            <a:r>
              <a:rPr lang="en-US" altLang="zh-CN" sz="2800" b="1" dirty="0">
                <a:latin typeface="宋体" panose="02010600030101010101" pitchFamily="2" charset="-122"/>
              </a:rPr>
              <a:t>40K*16</a:t>
            </a:r>
            <a:r>
              <a:rPr lang="zh-CN" altLang="en-US" sz="2800" b="1" dirty="0">
                <a:latin typeface="宋体" panose="02010600030101010101" pitchFamily="2" charset="-122"/>
              </a:rPr>
              <a:t>位的</a:t>
            </a:r>
            <a:r>
              <a:rPr lang="en-US" altLang="zh-CN" sz="2800" b="1" dirty="0">
                <a:latin typeface="宋体" panose="02010600030101010101" pitchFamily="2" charset="-122"/>
              </a:rPr>
              <a:t>RAM</a:t>
            </a:r>
            <a:r>
              <a:rPr lang="zh-CN" altLang="en-US" sz="2800" b="1" dirty="0">
                <a:latin typeface="宋体" panose="02010600030101010101" pitchFamily="2" charset="-122"/>
              </a:rPr>
              <a:t>存储区</a:t>
            </a:r>
            <a:r>
              <a:rPr lang="en-US" altLang="zh-CN" sz="2800" b="1" dirty="0">
                <a:latin typeface="宋体" panose="02010600030101010101" pitchFamily="2" charset="-122"/>
              </a:rPr>
              <a:t>,</a:t>
            </a:r>
            <a:r>
              <a:rPr lang="zh-CN" altLang="en-US" sz="2800" b="1" dirty="0">
                <a:latin typeface="宋体" panose="02010600030101010101" pitchFamily="2" charset="-122"/>
              </a:rPr>
              <a:t>起始地址</a:t>
            </a:r>
            <a:r>
              <a:rPr lang="en-US" altLang="zh-CN" sz="2800" b="1" dirty="0">
                <a:latin typeface="宋体" panose="02010600030101010101" pitchFamily="2" charset="-122"/>
              </a:rPr>
              <a:t>6000H,</a:t>
            </a:r>
            <a:r>
              <a:rPr lang="en-US" altLang="zh-CN" sz="2800" b="1" dirty="0">
                <a:latin typeface="Times New Roman" panose="02020603050405020304" pitchFamily="18" charset="0"/>
              </a:rPr>
              <a:t>RAM</a:t>
            </a:r>
            <a:r>
              <a:rPr lang="zh-CN" altLang="en-US" sz="2800" b="1" dirty="0">
                <a:latin typeface="宋体" panose="02010600030101010101" pitchFamily="2" charset="-122"/>
              </a:rPr>
              <a:t>芯片有</a:t>
            </a:r>
            <a:r>
              <a:rPr lang="en-US" altLang="zh-CN" sz="2800" b="1" dirty="0">
                <a:latin typeface="宋体" panose="02010600030101010101" pitchFamily="2" charset="-122"/>
              </a:rPr>
              <a:t>/CS</a:t>
            </a:r>
            <a:r>
              <a:rPr lang="zh-CN" altLang="en-US" sz="2800" b="1" dirty="0">
                <a:latin typeface="宋体" panose="02010600030101010101" pitchFamily="2" charset="-122"/>
              </a:rPr>
              <a:t>和</a:t>
            </a:r>
            <a:r>
              <a:rPr lang="en-US" altLang="zh-CN" sz="2800" b="1" dirty="0">
                <a:latin typeface="宋体" panose="02010600030101010101" pitchFamily="2" charset="-122"/>
              </a:rPr>
              <a:t>/WE</a:t>
            </a:r>
            <a:r>
              <a:rPr lang="zh-CN" altLang="en-US" sz="2800" b="1" dirty="0">
                <a:latin typeface="宋体" panose="02010600030101010101" pitchFamily="2" charset="-122"/>
              </a:rPr>
              <a:t>控制线，</a:t>
            </a:r>
            <a:r>
              <a:rPr lang="en-US" altLang="zh-CN" sz="2800" b="1" dirty="0">
                <a:latin typeface="宋体" panose="02010600030101010101" pitchFamily="2" charset="-122"/>
              </a:rPr>
              <a:t>CPU</a:t>
            </a:r>
            <a:r>
              <a:rPr lang="zh-CN" altLang="en-US" sz="2800" b="1" dirty="0">
                <a:latin typeface="宋体" panose="02010600030101010101" pitchFamily="2" charset="-122"/>
              </a:rPr>
              <a:t>地址总线</a:t>
            </a:r>
            <a:r>
              <a:rPr lang="en-US" altLang="zh-CN" sz="2800" b="1" dirty="0">
                <a:latin typeface="Times New Roman" panose="02020603050405020304" pitchFamily="18" charset="0"/>
              </a:rPr>
              <a:t>A15~A0</a:t>
            </a:r>
            <a:r>
              <a:rPr lang="zh-CN" altLang="en-US" sz="2800" b="1" dirty="0"/>
              <a:t>，数据总线</a:t>
            </a:r>
            <a:r>
              <a:rPr lang="en-US" altLang="zh-CN" sz="2800" b="1" dirty="0">
                <a:latin typeface="Times New Roman" panose="02020603050405020304" pitchFamily="18" charset="0"/>
              </a:rPr>
              <a:t>D15~D0</a:t>
            </a:r>
            <a:r>
              <a:rPr lang="zh-CN" altLang="en-US" sz="2800" b="1" dirty="0">
                <a:latin typeface="Times New Roman" panose="02020603050405020304" pitchFamily="18" charset="0"/>
              </a:rPr>
              <a:t>，控制信号</a:t>
            </a:r>
            <a:r>
              <a:rPr lang="en-US" altLang="zh-CN" sz="2800" b="1" dirty="0">
                <a:latin typeface="Times New Roman" panose="02020603050405020304" pitchFamily="18" charset="0"/>
              </a:rPr>
              <a:t>/R/W</a:t>
            </a:r>
            <a:r>
              <a:rPr lang="zh-CN" altLang="en-US" sz="2800" b="1" dirty="0">
                <a:latin typeface="Times New Roman" panose="02020603050405020304" pitchFamily="18" charset="0"/>
              </a:rPr>
              <a:t>和</a:t>
            </a:r>
            <a:r>
              <a:rPr lang="en-US" altLang="zh-CN" sz="2800" b="1" dirty="0">
                <a:latin typeface="Times New Roman" panose="02020603050405020304" pitchFamily="18" charset="0"/>
              </a:rPr>
              <a:t>/MREQ</a:t>
            </a:r>
            <a:r>
              <a:rPr lang="zh-CN" altLang="en-US" sz="2800" b="1" dirty="0">
                <a:latin typeface="Times New Roman" panose="02020603050405020304" pitchFamily="18" charset="0"/>
              </a:rPr>
              <a:t>（访存），求：</a:t>
            </a:r>
            <a:endParaRPr lang="zh-CN" altLang="en-US" sz="2800" b="1" dirty="0">
              <a:latin typeface="Times New Roman" panose="02020603050405020304" pitchFamily="18" charset="0"/>
            </a:endParaRPr>
          </a:p>
          <a:p>
            <a:pPr defTabSz="1109980"/>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）地址译码方案</a:t>
            </a:r>
            <a:endParaRPr lang="zh-CN" altLang="en-US" sz="2800" b="1" dirty="0">
              <a:latin typeface="宋体" panose="02010600030101010101" pitchFamily="2" charset="-122"/>
            </a:endParaRPr>
          </a:p>
        </p:txBody>
      </p:sp>
      <p:grpSp>
        <p:nvGrpSpPr>
          <p:cNvPr id="2" name="Group 118"/>
          <p:cNvGrpSpPr/>
          <p:nvPr/>
        </p:nvGrpSpPr>
        <p:grpSpPr bwMode="auto">
          <a:xfrm>
            <a:off x="5715000" y="2819400"/>
            <a:ext cx="2133600" cy="3429000"/>
            <a:chOff x="624" y="1056"/>
            <a:chExt cx="1344" cy="2160"/>
          </a:xfrm>
        </p:grpSpPr>
        <p:sp>
          <p:nvSpPr>
            <p:cNvPr id="6147" name="Text Box 4"/>
            <p:cNvSpPr txBox="1">
              <a:spLocks noChangeArrowheads="1"/>
            </p:cNvSpPr>
            <p:nvPr/>
          </p:nvSpPr>
          <p:spPr bwMode="auto">
            <a:xfrm>
              <a:off x="1056" y="1296"/>
              <a:ext cx="912" cy="231"/>
            </a:xfrm>
            <a:prstGeom prst="rect">
              <a:avLst/>
            </a:prstGeom>
            <a:noFill/>
            <a:ln w="9525">
              <a:noFill/>
              <a:miter lim="800000"/>
            </a:ln>
          </p:spPr>
          <p:txBody>
            <a:bodyPr>
              <a:spAutoFit/>
            </a:bodyPr>
            <a:lstStyle/>
            <a:p>
              <a:pPr algn="ctr">
                <a:spcBef>
                  <a:spcPct val="50000"/>
                </a:spcBef>
              </a:pPr>
              <a:r>
                <a:rPr lang="en-US" altLang="zh-CN" b="1"/>
                <a:t>ROM</a:t>
              </a:r>
              <a:endParaRPr lang="en-US" altLang="zh-CN" b="1"/>
            </a:p>
          </p:txBody>
        </p:sp>
        <p:sp>
          <p:nvSpPr>
            <p:cNvPr id="6148" name="Text Box 5"/>
            <p:cNvSpPr txBox="1">
              <a:spLocks noChangeArrowheads="1"/>
            </p:cNvSpPr>
            <p:nvPr/>
          </p:nvSpPr>
          <p:spPr bwMode="auto">
            <a:xfrm>
              <a:off x="1056" y="1632"/>
              <a:ext cx="912" cy="237"/>
            </a:xfrm>
            <a:prstGeom prst="rect">
              <a:avLst/>
            </a:prstGeom>
            <a:noFill/>
            <a:ln w="9525">
              <a:solidFill>
                <a:schemeClr val="tx1"/>
              </a:solidFill>
              <a:miter lim="800000"/>
            </a:ln>
          </p:spPr>
          <p:txBody>
            <a:bodyPr>
              <a:spAutoFit/>
            </a:bodyPr>
            <a:lstStyle/>
            <a:p>
              <a:pPr algn="ctr">
                <a:spcBef>
                  <a:spcPct val="50000"/>
                </a:spcBef>
              </a:pPr>
              <a:r>
                <a:rPr lang="zh-CN" altLang="en-US" b="1"/>
                <a:t>空</a:t>
              </a:r>
              <a:endParaRPr lang="zh-CN" altLang="en-US" b="1"/>
            </a:p>
          </p:txBody>
        </p:sp>
        <p:sp>
          <p:nvSpPr>
            <p:cNvPr id="6149" name="Text Box 6"/>
            <p:cNvSpPr txBox="1">
              <a:spLocks noChangeArrowheads="1"/>
            </p:cNvSpPr>
            <p:nvPr/>
          </p:nvSpPr>
          <p:spPr bwMode="auto">
            <a:xfrm>
              <a:off x="1056" y="1872"/>
              <a:ext cx="912" cy="237"/>
            </a:xfrm>
            <a:prstGeom prst="rect">
              <a:avLst/>
            </a:prstGeom>
            <a:noFill/>
            <a:ln w="9525">
              <a:solidFill>
                <a:schemeClr val="tx1"/>
              </a:solidFill>
              <a:miter lim="800000"/>
            </a:ln>
          </p:spPr>
          <p:txBody>
            <a:bodyPr>
              <a:spAutoFit/>
            </a:bodyPr>
            <a:lstStyle/>
            <a:p>
              <a:pPr algn="ctr">
                <a:spcBef>
                  <a:spcPct val="50000"/>
                </a:spcBef>
              </a:pPr>
              <a:r>
                <a:rPr lang="en-US" altLang="zh-CN" b="1"/>
                <a:t>RAM1</a:t>
              </a:r>
              <a:endParaRPr lang="en-US" altLang="zh-CN" b="1"/>
            </a:p>
          </p:txBody>
        </p:sp>
        <p:sp>
          <p:nvSpPr>
            <p:cNvPr id="6150" name="Text Box 7"/>
            <p:cNvSpPr txBox="1">
              <a:spLocks noChangeArrowheads="1"/>
            </p:cNvSpPr>
            <p:nvPr/>
          </p:nvSpPr>
          <p:spPr bwMode="auto">
            <a:xfrm>
              <a:off x="1056" y="2112"/>
              <a:ext cx="912" cy="237"/>
            </a:xfrm>
            <a:prstGeom prst="rect">
              <a:avLst/>
            </a:prstGeom>
            <a:noFill/>
            <a:ln w="9525">
              <a:solidFill>
                <a:schemeClr val="tx1"/>
              </a:solidFill>
              <a:miter lim="800000"/>
            </a:ln>
          </p:spPr>
          <p:txBody>
            <a:bodyPr>
              <a:spAutoFit/>
            </a:bodyPr>
            <a:lstStyle/>
            <a:p>
              <a:pPr algn="ctr">
                <a:spcBef>
                  <a:spcPct val="50000"/>
                </a:spcBef>
              </a:pPr>
              <a:r>
                <a:rPr lang="en-US" altLang="zh-CN" b="1"/>
                <a:t>RAM2</a:t>
              </a:r>
              <a:endParaRPr lang="en-US" altLang="zh-CN" b="1"/>
            </a:p>
          </p:txBody>
        </p:sp>
        <p:sp>
          <p:nvSpPr>
            <p:cNvPr id="6151" name="Text Box 105"/>
            <p:cNvSpPr txBox="1">
              <a:spLocks noChangeArrowheads="1"/>
            </p:cNvSpPr>
            <p:nvPr/>
          </p:nvSpPr>
          <p:spPr bwMode="auto">
            <a:xfrm>
              <a:off x="1056" y="2352"/>
              <a:ext cx="912" cy="237"/>
            </a:xfrm>
            <a:prstGeom prst="rect">
              <a:avLst/>
            </a:prstGeom>
            <a:noFill/>
            <a:ln w="9525">
              <a:solidFill>
                <a:schemeClr val="tx1"/>
              </a:solidFill>
              <a:miter lim="800000"/>
            </a:ln>
          </p:spPr>
          <p:txBody>
            <a:bodyPr>
              <a:spAutoFit/>
            </a:bodyPr>
            <a:lstStyle/>
            <a:p>
              <a:pPr algn="ctr">
                <a:spcBef>
                  <a:spcPct val="50000"/>
                </a:spcBef>
              </a:pPr>
              <a:r>
                <a:rPr lang="en-US" altLang="zh-CN" b="1"/>
                <a:t>RAM3</a:t>
              </a:r>
              <a:endParaRPr lang="en-US" altLang="zh-CN" b="1"/>
            </a:p>
          </p:txBody>
        </p:sp>
        <p:sp>
          <p:nvSpPr>
            <p:cNvPr id="6152" name="Text Box 106"/>
            <p:cNvSpPr txBox="1">
              <a:spLocks noChangeArrowheads="1"/>
            </p:cNvSpPr>
            <p:nvPr/>
          </p:nvSpPr>
          <p:spPr bwMode="auto">
            <a:xfrm>
              <a:off x="1056" y="2592"/>
              <a:ext cx="912" cy="237"/>
            </a:xfrm>
            <a:prstGeom prst="rect">
              <a:avLst/>
            </a:prstGeom>
            <a:noFill/>
            <a:ln w="9525">
              <a:solidFill>
                <a:schemeClr val="tx1"/>
              </a:solidFill>
              <a:miter lim="800000"/>
            </a:ln>
          </p:spPr>
          <p:txBody>
            <a:bodyPr>
              <a:spAutoFit/>
            </a:bodyPr>
            <a:lstStyle/>
            <a:p>
              <a:pPr algn="ctr">
                <a:spcBef>
                  <a:spcPct val="50000"/>
                </a:spcBef>
              </a:pPr>
              <a:r>
                <a:rPr lang="en-US" altLang="zh-CN" b="1"/>
                <a:t>RAM4</a:t>
              </a:r>
              <a:endParaRPr lang="en-US" altLang="zh-CN" b="1"/>
            </a:p>
          </p:txBody>
        </p:sp>
        <p:sp>
          <p:nvSpPr>
            <p:cNvPr id="6153" name="Text Box 107"/>
            <p:cNvSpPr txBox="1">
              <a:spLocks noChangeArrowheads="1"/>
            </p:cNvSpPr>
            <p:nvPr/>
          </p:nvSpPr>
          <p:spPr bwMode="auto">
            <a:xfrm>
              <a:off x="1056" y="2832"/>
              <a:ext cx="912" cy="237"/>
            </a:xfrm>
            <a:prstGeom prst="rect">
              <a:avLst/>
            </a:prstGeom>
            <a:noFill/>
            <a:ln w="9525">
              <a:solidFill>
                <a:schemeClr val="tx1"/>
              </a:solidFill>
              <a:miter lim="800000"/>
            </a:ln>
          </p:spPr>
          <p:txBody>
            <a:bodyPr>
              <a:spAutoFit/>
            </a:bodyPr>
            <a:lstStyle/>
            <a:p>
              <a:pPr algn="ctr">
                <a:spcBef>
                  <a:spcPct val="50000"/>
                </a:spcBef>
              </a:pPr>
              <a:r>
                <a:rPr lang="en-US" altLang="zh-CN" b="1"/>
                <a:t>RAM5</a:t>
              </a:r>
              <a:endParaRPr lang="en-US" altLang="zh-CN" b="1"/>
            </a:p>
          </p:txBody>
        </p:sp>
        <p:sp>
          <p:nvSpPr>
            <p:cNvPr id="6154" name="Text Box 108"/>
            <p:cNvSpPr txBox="1">
              <a:spLocks noChangeArrowheads="1"/>
            </p:cNvSpPr>
            <p:nvPr/>
          </p:nvSpPr>
          <p:spPr bwMode="auto">
            <a:xfrm>
              <a:off x="624" y="1056"/>
              <a:ext cx="528" cy="192"/>
            </a:xfrm>
            <a:prstGeom prst="rect">
              <a:avLst/>
            </a:prstGeom>
            <a:noFill/>
            <a:ln w="9525">
              <a:noFill/>
              <a:miter lim="800000"/>
            </a:ln>
          </p:spPr>
          <p:txBody>
            <a:bodyPr>
              <a:spAutoFit/>
            </a:bodyPr>
            <a:lstStyle/>
            <a:p>
              <a:pPr>
                <a:spcBef>
                  <a:spcPct val="50000"/>
                </a:spcBef>
              </a:pPr>
              <a:r>
                <a:rPr lang="en-US" altLang="zh-CN" sz="1400" b="1"/>
                <a:t>0000H</a:t>
              </a:r>
              <a:endParaRPr lang="en-US" altLang="zh-CN" sz="1400" b="1"/>
            </a:p>
          </p:txBody>
        </p:sp>
        <p:sp>
          <p:nvSpPr>
            <p:cNvPr id="6155" name="Text Box 109"/>
            <p:cNvSpPr txBox="1">
              <a:spLocks noChangeArrowheads="1"/>
            </p:cNvSpPr>
            <p:nvPr/>
          </p:nvSpPr>
          <p:spPr bwMode="auto">
            <a:xfrm>
              <a:off x="624" y="1584"/>
              <a:ext cx="528" cy="192"/>
            </a:xfrm>
            <a:prstGeom prst="rect">
              <a:avLst/>
            </a:prstGeom>
            <a:noFill/>
            <a:ln w="9525">
              <a:noFill/>
              <a:miter lim="800000"/>
            </a:ln>
          </p:spPr>
          <p:txBody>
            <a:bodyPr>
              <a:spAutoFit/>
            </a:bodyPr>
            <a:lstStyle/>
            <a:p>
              <a:pPr>
                <a:spcBef>
                  <a:spcPct val="50000"/>
                </a:spcBef>
              </a:pPr>
              <a:r>
                <a:rPr lang="en-US" altLang="zh-CN" sz="1400" b="1"/>
                <a:t>4000H</a:t>
              </a:r>
              <a:endParaRPr lang="en-US" altLang="zh-CN" sz="1400" b="1"/>
            </a:p>
          </p:txBody>
        </p:sp>
        <p:sp>
          <p:nvSpPr>
            <p:cNvPr id="6156" name="Text Box 110"/>
            <p:cNvSpPr txBox="1">
              <a:spLocks noChangeArrowheads="1"/>
            </p:cNvSpPr>
            <p:nvPr/>
          </p:nvSpPr>
          <p:spPr bwMode="auto">
            <a:xfrm>
              <a:off x="624" y="1824"/>
              <a:ext cx="528" cy="192"/>
            </a:xfrm>
            <a:prstGeom prst="rect">
              <a:avLst/>
            </a:prstGeom>
            <a:noFill/>
            <a:ln w="9525">
              <a:noFill/>
              <a:miter lim="800000"/>
            </a:ln>
          </p:spPr>
          <p:txBody>
            <a:bodyPr>
              <a:spAutoFit/>
            </a:bodyPr>
            <a:lstStyle/>
            <a:p>
              <a:pPr>
                <a:spcBef>
                  <a:spcPct val="50000"/>
                </a:spcBef>
              </a:pPr>
              <a:r>
                <a:rPr lang="en-US" altLang="zh-CN" sz="1400" b="1"/>
                <a:t>6000H</a:t>
              </a:r>
              <a:endParaRPr lang="en-US" altLang="zh-CN" sz="1400" b="1"/>
            </a:p>
          </p:txBody>
        </p:sp>
        <p:sp>
          <p:nvSpPr>
            <p:cNvPr id="6157" name="Rectangle 112"/>
            <p:cNvSpPr>
              <a:spLocks noChangeArrowheads="1"/>
            </p:cNvSpPr>
            <p:nvPr/>
          </p:nvSpPr>
          <p:spPr bwMode="auto">
            <a:xfrm>
              <a:off x="1056" y="1152"/>
              <a:ext cx="912" cy="480"/>
            </a:xfrm>
            <a:prstGeom prst="rect">
              <a:avLst/>
            </a:prstGeom>
            <a:noFill/>
            <a:ln w="9525">
              <a:solidFill>
                <a:schemeClr val="tx1"/>
              </a:solidFill>
              <a:miter lim="800000"/>
            </a:ln>
          </p:spPr>
          <p:txBody>
            <a:bodyPr wrap="none" anchor="ctr"/>
            <a:lstStyle/>
            <a:p>
              <a:endParaRPr lang="zh-CN" altLang="en-US"/>
            </a:p>
          </p:txBody>
        </p:sp>
        <p:sp>
          <p:nvSpPr>
            <p:cNvPr id="6158" name="Text Box 113"/>
            <p:cNvSpPr txBox="1">
              <a:spLocks noChangeArrowheads="1"/>
            </p:cNvSpPr>
            <p:nvPr/>
          </p:nvSpPr>
          <p:spPr bwMode="auto">
            <a:xfrm>
              <a:off x="624" y="2064"/>
              <a:ext cx="528" cy="192"/>
            </a:xfrm>
            <a:prstGeom prst="rect">
              <a:avLst/>
            </a:prstGeom>
            <a:noFill/>
            <a:ln w="9525">
              <a:noFill/>
              <a:miter lim="800000"/>
            </a:ln>
          </p:spPr>
          <p:txBody>
            <a:bodyPr>
              <a:spAutoFit/>
            </a:bodyPr>
            <a:lstStyle/>
            <a:p>
              <a:pPr>
                <a:spcBef>
                  <a:spcPct val="50000"/>
                </a:spcBef>
              </a:pPr>
              <a:r>
                <a:rPr lang="en-US" altLang="zh-CN" sz="1400" b="1"/>
                <a:t>8000H</a:t>
              </a:r>
              <a:endParaRPr lang="en-US" altLang="zh-CN" sz="1400" b="1"/>
            </a:p>
          </p:txBody>
        </p:sp>
        <p:sp>
          <p:nvSpPr>
            <p:cNvPr id="6159" name="Text Box 114"/>
            <p:cNvSpPr txBox="1">
              <a:spLocks noChangeArrowheads="1"/>
            </p:cNvSpPr>
            <p:nvPr/>
          </p:nvSpPr>
          <p:spPr bwMode="auto">
            <a:xfrm>
              <a:off x="624" y="2304"/>
              <a:ext cx="528" cy="192"/>
            </a:xfrm>
            <a:prstGeom prst="rect">
              <a:avLst/>
            </a:prstGeom>
            <a:noFill/>
            <a:ln w="9525">
              <a:noFill/>
              <a:miter lim="800000"/>
            </a:ln>
          </p:spPr>
          <p:txBody>
            <a:bodyPr>
              <a:spAutoFit/>
            </a:bodyPr>
            <a:lstStyle/>
            <a:p>
              <a:pPr>
                <a:spcBef>
                  <a:spcPct val="50000"/>
                </a:spcBef>
              </a:pPr>
              <a:r>
                <a:rPr lang="en-US" altLang="zh-CN" sz="1400" b="1"/>
                <a:t>A000H</a:t>
              </a:r>
              <a:endParaRPr lang="en-US" altLang="zh-CN" sz="1400" b="1"/>
            </a:p>
          </p:txBody>
        </p:sp>
        <p:sp>
          <p:nvSpPr>
            <p:cNvPr id="6160" name="Text Box 115"/>
            <p:cNvSpPr txBox="1">
              <a:spLocks noChangeArrowheads="1"/>
            </p:cNvSpPr>
            <p:nvPr/>
          </p:nvSpPr>
          <p:spPr bwMode="auto">
            <a:xfrm>
              <a:off x="624" y="2544"/>
              <a:ext cx="528" cy="192"/>
            </a:xfrm>
            <a:prstGeom prst="rect">
              <a:avLst/>
            </a:prstGeom>
            <a:noFill/>
            <a:ln w="9525">
              <a:noFill/>
              <a:miter lim="800000"/>
            </a:ln>
          </p:spPr>
          <p:txBody>
            <a:bodyPr>
              <a:spAutoFit/>
            </a:bodyPr>
            <a:lstStyle/>
            <a:p>
              <a:pPr>
                <a:spcBef>
                  <a:spcPct val="50000"/>
                </a:spcBef>
              </a:pPr>
              <a:r>
                <a:rPr lang="en-US" altLang="zh-CN" sz="1400" b="1"/>
                <a:t>C000H</a:t>
              </a:r>
              <a:endParaRPr lang="en-US" altLang="zh-CN" sz="1400" b="1"/>
            </a:p>
          </p:txBody>
        </p:sp>
        <p:sp>
          <p:nvSpPr>
            <p:cNvPr id="6161" name="Text Box 116"/>
            <p:cNvSpPr txBox="1">
              <a:spLocks noChangeArrowheads="1"/>
            </p:cNvSpPr>
            <p:nvPr/>
          </p:nvSpPr>
          <p:spPr bwMode="auto">
            <a:xfrm>
              <a:off x="624" y="2784"/>
              <a:ext cx="528" cy="192"/>
            </a:xfrm>
            <a:prstGeom prst="rect">
              <a:avLst/>
            </a:prstGeom>
            <a:noFill/>
            <a:ln w="9525">
              <a:noFill/>
              <a:miter lim="800000"/>
            </a:ln>
          </p:spPr>
          <p:txBody>
            <a:bodyPr>
              <a:spAutoFit/>
            </a:bodyPr>
            <a:lstStyle/>
            <a:p>
              <a:pPr>
                <a:spcBef>
                  <a:spcPct val="50000"/>
                </a:spcBef>
              </a:pPr>
              <a:r>
                <a:rPr lang="en-US" altLang="zh-CN" sz="1400" b="1"/>
                <a:t>E000H</a:t>
              </a:r>
              <a:endParaRPr lang="en-US" altLang="zh-CN" sz="1400" b="1"/>
            </a:p>
          </p:txBody>
        </p:sp>
        <p:sp>
          <p:nvSpPr>
            <p:cNvPr id="6162" name="Text Box 117"/>
            <p:cNvSpPr txBox="1">
              <a:spLocks noChangeArrowheads="1"/>
            </p:cNvSpPr>
            <p:nvPr/>
          </p:nvSpPr>
          <p:spPr bwMode="auto">
            <a:xfrm>
              <a:off x="624" y="3024"/>
              <a:ext cx="528" cy="192"/>
            </a:xfrm>
            <a:prstGeom prst="rect">
              <a:avLst/>
            </a:prstGeom>
            <a:noFill/>
            <a:ln w="9525">
              <a:noFill/>
              <a:miter lim="800000"/>
            </a:ln>
          </p:spPr>
          <p:txBody>
            <a:bodyPr>
              <a:spAutoFit/>
            </a:bodyPr>
            <a:lstStyle/>
            <a:p>
              <a:pPr>
                <a:spcBef>
                  <a:spcPct val="50000"/>
                </a:spcBef>
              </a:pPr>
              <a:r>
                <a:rPr lang="en-US" altLang="zh-CN" sz="1400" b="1">
                  <a:solidFill>
                    <a:srgbClr val="FF3300"/>
                  </a:solidFill>
                </a:rPr>
                <a:t>FFFF</a:t>
              </a:r>
              <a:r>
                <a:rPr lang="en-US" altLang="zh-CN" sz="1400" b="1"/>
                <a:t>H</a:t>
              </a:r>
              <a:endParaRPr lang="en-US" altLang="zh-CN" sz="1400" b="1"/>
            </a:p>
          </p:txBody>
        </p:sp>
      </p:grpSp>
      <p:sp>
        <p:nvSpPr>
          <p:cNvPr id="32933" name="Rectangle 165"/>
          <p:cNvSpPr>
            <a:spLocks noChangeArrowheads="1"/>
          </p:cNvSpPr>
          <p:nvPr/>
        </p:nvSpPr>
        <p:spPr bwMode="auto">
          <a:xfrm>
            <a:off x="304800" y="3200400"/>
            <a:ext cx="5334000" cy="822325"/>
          </a:xfrm>
          <a:prstGeom prst="rect">
            <a:avLst/>
          </a:prstGeom>
          <a:noFill/>
          <a:ln w="9525">
            <a:noFill/>
            <a:miter lim="800000"/>
          </a:ln>
        </p:spPr>
        <p:txBody>
          <a:bodyPr>
            <a:spAutoFit/>
          </a:bodyPr>
          <a:lstStyle/>
          <a:p>
            <a:pPr marL="342900" indent="-342900"/>
            <a:r>
              <a:rPr lang="zh-CN" altLang="en-US" sz="2400" b="1">
                <a:ea typeface="新宋体" panose="02010609030101010101" charset="-122"/>
              </a:rPr>
              <a:t>解： </a:t>
            </a:r>
            <a:r>
              <a:rPr lang="en-US" altLang="zh-CN" sz="2400" b="1">
                <a:solidFill>
                  <a:srgbClr val="FF3300"/>
                </a:solidFill>
                <a:ea typeface="新宋体" panose="02010609030101010101" charset="-122"/>
              </a:rPr>
              <a:t>RAM1~5</a:t>
            </a:r>
            <a:r>
              <a:rPr lang="zh-CN" altLang="en-US" sz="2400" b="1">
                <a:solidFill>
                  <a:srgbClr val="FF3300"/>
                </a:solidFill>
                <a:ea typeface="新宋体" panose="02010609030101010101" charset="-122"/>
              </a:rPr>
              <a:t>分别由</a:t>
            </a:r>
            <a:r>
              <a:rPr lang="en-US" altLang="zh-CN" sz="2400" b="1">
                <a:solidFill>
                  <a:srgbClr val="FF3300"/>
                </a:solidFill>
                <a:ea typeface="新宋体" panose="02010609030101010101" charset="-122"/>
              </a:rPr>
              <a:t>2</a:t>
            </a:r>
            <a:r>
              <a:rPr lang="zh-CN" altLang="en-US" sz="2400" b="1">
                <a:solidFill>
                  <a:srgbClr val="FF3300"/>
                </a:solidFill>
                <a:ea typeface="新宋体" panose="02010609030101010101" charset="-122"/>
              </a:rPr>
              <a:t>片</a:t>
            </a:r>
            <a:r>
              <a:rPr lang="en-US" altLang="zh-CN" sz="2400" b="1">
                <a:solidFill>
                  <a:srgbClr val="FF3300"/>
                </a:solidFill>
                <a:ea typeface="新宋体" panose="02010609030101010101" charset="-122"/>
              </a:rPr>
              <a:t>8K*8</a:t>
            </a:r>
            <a:r>
              <a:rPr lang="zh-CN" altLang="en-US" sz="2400" b="1">
                <a:solidFill>
                  <a:srgbClr val="FF3300"/>
                </a:solidFill>
                <a:ea typeface="新宋体" panose="02010609030101010101" charset="-122"/>
              </a:rPr>
              <a:t>位的   </a:t>
            </a:r>
            <a:endParaRPr lang="zh-CN" altLang="en-US" sz="2400" b="1">
              <a:solidFill>
                <a:srgbClr val="FF3300"/>
              </a:solidFill>
              <a:ea typeface="新宋体" panose="02010609030101010101" charset="-122"/>
            </a:endParaRPr>
          </a:p>
          <a:p>
            <a:pPr marL="342900" indent="-342900"/>
            <a:r>
              <a:rPr lang="zh-CN" altLang="en-US" sz="2400" b="1">
                <a:solidFill>
                  <a:srgbClr val="FF3300"/>
                </a:solidFill>
                <a:ea typeface="新宋体" panose="02010609030101010101" charset="-122"/>
              </a:rPr>
              <a:t>        </a:t>
            </a:r>
            <a:r>
              <a:rPr lang="en-US" altLang="zh-CN" sz="2400" b="1">
                <a:solidFill>
                  <a:srgbClr val="FF3300"/>
                </a:solidFill>
                <a:ea typeface="新宋体" panose="02010609030101010101" charset="-122"/>
              </a:rPr>
              <a:t>RAM</a:t>
            </a:r>
            <a:r>
              <a:rPr lang="zh-CN" altLang="en-US" sz="2400" b="1">
                <a:solidFill>
                  <a:srgbClr val="FF3300"/>
                </a:solidFill>
                <a:ea typeface="新宋体" panose="02010609030101010101" charset="-122"/>
              </a:rPr>
              <a:t>芯片并联而成</a:t>
            </a:r>
            <a:r>
              <a:rPr lang="en-US" altLang="zh-CN" sz="2400" b="1">
                <a:solidFill>
                  <a:srgbClr val="FF3300"/>
                </a:solidFill>
                <a:ea typeface="新宋体" panose="02010609030101010101" charset="-122"/>
              </a:rPr>
              <a:t>.</a:t>
            </a:r>
            <a:endParaRPr lang="en-US" altLang="zh-CN" sz="2400" b="1">
              <a:solidFill>
                <a:srgbClr val="FF3300"/>
              </a:solidFill>
              <a:ea typeface="新宋体" panose="02010609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43367"/>
                                        </p:tgtEl>
                                        <p:attrNameLst>
                                          <p:attrName>style.visibility</p:attrName>
                                        </p:attrNameLst>
                                      </p:cBhvr>
                                      <p:to>
                                        <p:strVal val="visible"/>
                                      </p:to>
                                    </p:set>
                                    <p:animEffect transition="in" filter="dissolve">
                                      <p:cBhvr>
                                        <p:cTn id="7" dur="500"/>
                                        <p:tgtEl>
                                          <p:spTgt spid="14336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2933">
                                            <p:txEl>
                                              <p:pRg st="0" end="0"/>
                                            </p:txEl>
                                          </p:spTgt>
                                        </p:tgtEl>
                                        <p:attrNameLst>
                                          <p:attrName>style.visibility</p:attrName>
                                        </p:attrNameLst>
                                      </p:cBhvr>
                                      <p:to>
                                        <p:strVal val="visible"/>
                                      </p:to>
                                    </p:set>
                                    <p:animEffect transition="in" filter="box(out)">
                                      <p:cBhvr>
                                        <p:cTn id="12" dur="500"/>
                                        <p:tgtEl>
                                          <p:spTgt spid="32933">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1" name="camera.wav"/>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32933">
                                            <p:txEl>
                                              <p:pRg st="1" end="1"/>
                                            </p:txEl>
                                          </p:spTgt>
                                        </p:tgtEl>
                                        <p:attrNameLst>
                                          <p:attrName>style.visibility</p:attrName>
                                        </p:attrNameLst>
                                      </p:cBhvr>
                                      <p:to>
                                        <p:strVal val="visible"/>
                                      </p:to>
                                    </p:set>
                                    <p:animEffect transition="in" filter="box(out)">
                                      <p:cBhvr>
                                        <p:cTn id="15" dur="500"/>
                                        <p:tgtEl>
                                          <p:spTgt spid="32933">
                                            <p:txEl>
                                              <p:pRg st="1" end="1"/>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1" name="camera.wav"/>
                                        </p:tgtEl>
                                      </p:cMediaNode>
                                    </p:audio>
                                  </p:sub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7" grpId="0"/>
      <p:bldP spid="3293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noChangeArrowheads="1"/>
          </p:cNvPicPr>
          <p:nvPr/>
        </p:nvPicPr>
        <p:blipFill>
          <a:blip r:embed="rId1" cstate="print"/>
          <a:srcRect/>
          <a:stretch>
            <a:fillRect/>
          </a:stretch>
        </p:blipFill>
        <p:spPr bwMode="auto">
          <a:xfrm>
            <a:off x="0" y="0"/>
            <a:ext cx="9144000" cy="6904038"/>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54275" name="灯片编号占位符 2"/>
          <p:cNvSpPr>
            <a:spLocks noGrp="1" noChangeArrowheads="1"/>
          </p:cNvSpPr>
          <p:nvPr>
            <p:ph type="sldNum" sz="quarter" idx="12"/>
          </p:nvPr>
        </p:nvSpPr>
        <p:spPr>
          <a:noFill/>
        </p:spPr>
        <p:txBody>
          <a:bodyPr/>
          <a:lstStyle/>
          <a:p>
            <a:fld id="{0288D294-202B-4885-8098-5DE84162A37A}" type="slidenum">
              <a:rPr lang="en-US" altLang="zh-CN"/>
            </a:fld>
            <a:endParaRPr lang="en-US" altLang="zh-C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noChangeArrowheads="1"/>
          </p:cNvPicPr>
          <p:nvPr/>
        </p:nvPicPr>
        <p:blipFill>
          <a:blip r:embed="rId1" cstate="print"/>
          <a:srcRect/>
          <a:stretch>
            <a:fillRect/>
          </a:stretch>
        </p:blipFill>
        <p:spPr bwMode="auto">
          <a:xfrm>
            <a:off x="0" y="0"/>
            <a:ext cx="9144000" cy="6904038"/>
          </a:xfrm>
          <a:prstGeom prst="rect">
            <a:avLst/>
          </a:prstGeom>
          <a:noFill/>
          <a:ln w="9525">
            <a:noFill/>
            <a:miter lim="800000"/>
            <a:headEnd/>
            <a:tailEnd/>
          </a:ln>
        </p:spPr>
      </p:pic>
      <p:sp>
        <p:nvSpPr>
          <p:cNvPr id="2" name="日期占位符 1"/>
          <p:cNvSpPr>
            <a:spLocks noGrp="1"/>
          </p:cNvSpPr>
          <p:nvPr>
            <p:ph type="dt" sz="quarter" idx="10"/>
          </p:nvPr>
        </p:nvSpPr>
        <p:spPr/>
        <p:txBody>
          <a:bodyPr/>
          <a:lstStyle/>
          <a:p>
            <a:pPr>
              <a:defRPr/>
            </a:pPr>
            <a:fld id="{BB962C8B-B14F-4D97-AF65-F5344CB8AC3E}" type="datetime11">
              <a:rPr kumimoji="1" lang="zh-CN" altLang="zh-CN">
                <a:latin typeface="Times New Roman" panose="02020603050405020304" pitchFamily="18" charset="0"/>
              </a:rPr>
            </a:fld>
            <a:endParaRPr kumimoji="1" lang="en-US" altLang="zh-CN">
              <a:latin typeface="Times New Roman" panose="02020603050405020304" pitchFamily="18" charset="0"/>
            </a:endParaRPr>
          </a:p>
        </p:txBody>
      </p:sp>
      <p:sp>
        <p:nvSpPr>
          <p:cNvPr id="55299" name="灯片编号占位符 2"/>
          <p:cNvSpPr>
            <a:spLocks noGrp="1" noChangeArrowheads="1"/>
          </p:cNvSpPr>
          <p:nvPr>
            <p:ph type="sldNum" sz="quarter" idx="12"/>
          </p:nvPr>
        </p:nvSpPr>
        <p:spPr>
          <a:noFill/>
        </p:spPr>
        <p:txBody>
          <a:bodyPr/>
          <a:lstStyle/>
          <a:p>
            <a:fld id="{116F5AFB-B381-4F77-AB64-247C60836DB3}" type="slidenum">
              <a:rPr lang="en-US" altLang="zh-CN"/>
            </a:fld>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ChangeArrowheads="1"/>
          </p:cNvSpPr>
          <p:nvPr/>
        </p:nvSpPr>
        <p:spPr bwMode="auto">
          <a:xfrm>
            <a:off x="372428" y="346075"/>
            <a:ext cx="7620000" cy="2122805"/>
          </a:xfrm>
          <a:prstGeom prst="rect">
            <a:avLst/>
          </a:prstGeom>
          <a:noFill/>
          <a:ln w="9525">
            <a:noFill/>
            <a:miter lim="800000"/>
          </a:ln>
        </p:spPr>
        <p:txBody>
          <a:bodyPr wrap="square">
            <a:spAutoFit/>
          </a:bodyPr>
          <a:lstStyle/>
          <a:p>
            <a:endParaRPr lang="en-US" altLang="zh-CN" sz="1400">
              <a:latin typeface="Times New Roman" panose="02020603050405020304" pitchFamily="18" charset="0"/>
            </a:endParaRPr>
          </a:p>
          <a:p>
            <a:r>
              <a:rPr lang="en-US" altLang="zh-CN">
                <a:latin typeface="Times New Roman" panose="02020603050405020304" pitchFamily="18" charset="0"/>
              </a:rPr>
              <a:t>   </a:t>
            </a:r>
            <a:r>
              <a:rPr lang="zh-CN" altLang="en-US" sz="5400">
                <a:latin typeface="Times New Roman" panose="02020603050405020304" pitchFamily="18" charset="0"/>
              </a:rPr>
              <a:t>第八章    习题讲解</a:t>
            </a:r>
            <a:endParaRPr lang="zh-CN" altLang="en-US" sz="5400">
              <a:latin typeface="Times New Roman" panose="02020603050405020304" pitchFamily="18" charset="0"/>
            </a:endParaRPr>
          </a:p>
          <a:p>
            <a:endParaRPr lang="zh-CN" altLang="en-US" sz="3200">
              <a:ea typeface="黑体" panose="02010609060101010101" pitchFamily="49" charset="-122"/>
            </a:endParaRPr>
          </a:p>
          <a:p>
            <a:r>
              <a:rPr lang="zh-CN" altLang="en-US" sz="3200">
                <a:ea typeface="黑体" panose="02010609060101010101" pitchFamily="49" charset="-122"/>
              </a:rPr>
              <a:t>     </a:t>
            </a:r>
            <a:endParaRPr lang="zh-CN" altLang="en-US" sz="5400">
              <a:latin typeface="Times New Roman" panose="02020603050405020304" pitchFamily="18" charset="0"/>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Text Box 4"/>
          <p:cNvSpPr txBox="1"/>
          <p:nvPr/>
        </p:nvSpPr>
        <p:spPr>
          <a:xfrm>
            <a:off x="2339975" y="4797425"/>
            <a:ext cx="215900" cy="519113"/>
          </a:xfrm>
          <a:prstGeom prst="rect">
            <a:avLst/>
          </a:prstGeom>
          <a:noFill/>
          <a:ln w="9525">
            <a:noFill/>
          </a:ln>
        </p:spPr>
        <p:txBody>
          <a:bodyPr anchor="t">
            <a:spAutoFit/>
          </a:bodyPr>
          <a:p>
            <a:pPr marL="342900" indent="-342900" algn="ctr">
              <a:spcBef>
                <a:spcPct val="50000"/>
              </a:spcBef>
            </a:pPr>
            <a:endParaRPr lang="zh-CN" altLang="en-US" dirty="0">
              <a:latin typeface="Tahoma" panose="020B0604030504040204" pitchFamily="34" charset="0"/>
            </a:endParaRPr>
          </a:p>
        </p:txBody>
      </p:sp>
      <p:sp>
        <p:nvSpPr>
          <p:cNvPr id="25602" name="Rectangle 5"/>
          <p:cNvSpPr txBox="1"/>
          <p:nvPr/>
        </p:nvSpPr>
        <p:spPr>
          <a:xfrm>
            <a:off x="428625" y="428625"/>
            <a:ext cx="7772400" cy="658813"/>
          </a:xfrm>
          <a:prstGeom prst="rect">
            <a:avLst/>
          </a:prstGeom>
          <a:noFill/>
          <a:ln w="9525">
            <a:noFill/>
          </a:ln>
        </p:spPr>
        <p:txBody>
          <a:bodyPr anchor="ctr"/>
          <a:p>
            <a:pPr eaLnBrk="0" hangingPunct="0">
              <a:spcBef>
                <a:spcPct val="0"/>
              </a:spcBef>
            </a:pPr>
            <a:r>
              <a:rPr lang="zh-CN" altLang="en-US" sz="4000" i="0" u="none" dirty="0">
                <a:solidFill>
                  <a:schemeClr val="tx2"/>
                </a:solidFill>
                <a:latin typeface="宋体" panose="02010600030101010101" pitchFamily="2" charset="-122"/>
              </a:rPr>
              <a:t>外设的输入</a:t>
            </a:r>
            <a:r>
              <a:rPr lang="en-US" altLang="zh-CN" sz="4000" i="0" u="none" dirty="0">
                <a:solidFill>
                  <a:schemeClr val="tx2"/>
                </a:solidFill>
                <a:latin typeface="宋体" panose="02010600030101010101" pitchFamily="2" charset="-122"/>
              </a:rPr>
              <a:t>/</a:t>
            </a:r>
            <a:r>
              <a:rPr lang="zh-CN" altLang="en-US" sz="4000" i="0" u="none" dirty="0">
                <a:solidFill>
                  <a:schemeClr val="tx2"/>
                </a:solidFill>
                <a:latin typeface="宋体" panose="02010600030101010101" pitchFamily="2" charset="-122"/>
              </a:rPr>
              <a:t>输出控制方式</a:t>
            </a:r>
            <a:endParaRPr lang="zh-CN" altLang="en-US" sz="4000" i="0" u="none" dirty="0">
              <a:solidFill>
                <a:schemeClr val="tx2"/>
              </a:solidFill>
              <a:latin typeface="宋体" panose="02010600030101010101" pitchFamily="2" charset="-122"/>
            </a:endParaRPr>
          </a:p>
        </p:txBody>
      </p:sp>
      <p:pic>
        <p:nvPicPr>
          <p:cNvPr id="25603" name="图片 1" descr="图片1"/>
          <p:cNvPicPr>
            <a:picLocks noChangeAspect="1"/>
          </p:cNvPicPr>
          <p:nvPr/>
        </p:nvPicPr>
        <p:blipFill>
          <a:blip r:embed="rId1"/>
          <a:stretch>
            <a:fillRect/>
          </a:stretch>
        </p:blipFill>
        <p:spPr>
          <a:xfrm>
            <a:off x="958850" y="1347788"/>
            <a:ext cx="6924675" cy="4638675"/>
          </a:xfrm>
          <a:prstGeom prst="rect">
            <a:avLst/>
          </a:prstGeom>
          <a:noFill/>
          <a:ln w="9525">
            <a:noFill/>
          </a:ln>
        </p:spPr>
      </p:pic>
      <p:sp>
        <p:nvSpPr>
          <p:cNvPr id="2" name="文本框 1">
            <a:hlinkClick r:id="rId2" action="ppaction://hlinkfile"/>
          </p:cNvPr>
          <p:cNvSpPr txBox="1"/>
          <p:nvPr/>
        </p:nvSpPr>
        <p:spPr>
          <a:xfrm>
            <a:off x="3240405" y="6049010"/>
            <a:ext cx="1682750" cy="521970"/>
          </a:xfrm>
          <a:prstGeom prst="rect">
            <a:avLst/>
          </a:prstGeom>
          <a:noFill/>
        </p:spPr>
        <p:txBody>
          <a:bodyPr wrap="square" rtlCol="0" anchor="t">
            <a:spAutoFit/>
          </a:bodyPr>
          <a:p>
            <a:r>
              <a:rPr lang="zh-CN" altLang="en-US" i="0"/>
              <a:t>8.1.swf</a:t>
            </a:r>
            <a:endParaRPr lang="zh-CN" altLang="en-US" i="0"/>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2"/>
          <p:cNvPicPr>
            <a:picLocks noChangeAspect="1" noChangeArrowheads="1"/>
          </p:cNvPicPr>
          <p:nvPr/>
        </p:nvPicPr>
        <p:blipFill>
          <a:blip r:embed="rId1" cstate="print"/>
          <a:srcRect/>
          <a:stretch>
            <a:fillRect/>
          </a:stretch>
        </p:blipFill>
        <p:spPr bwMode="auto">
          <a:xfrm>
            <a:off x="684213" y="1068388"/>
            <a:ext cx="7727950" cy="5789612"/>
          </a:xfrm>
          <a:prstGeom prst="rect">
            <a:avLst/>
          </a:prstGeom>
          <a:noFill/>
          <a:ln w="9525">
            <a:noFill/>
            <a:miter lim="800000"/>
            <a:headEnd/>
            <a:tailEnd/>
          </a:ln>
        </p:spPr>
      </p:pic>
      <p:sp>
        <p:nvSpPr>
          <p:cNvPr id="62466" name="Rectangle 3"/>
          <p:cNvSpPr>
            <a:spLocks noChangeArrowheads="1"/>
          </p:cNvSpPr>
          <p:nvPr/>
        </p:nvSpPr>
        <p:spPr bwMode="auto">
          <a:xfrm>
            <a:off x="250825" y="333375"/>
            <a:ext cx="8642350" cy="519113"/>
          </a:xfrm>
          <a:prstGeom prst="rect">
            <a:avLst/>
          </a:prstGeom>
          <a:noFill/>
          <a:ln w="9525">
            <a:noFill/>
            <a:miter lim="800000"/>
          </a:ln>
        </p:spPr>
        <p:txBody>
          <a:bodyPr>
            <a:spAutoFit/>
          </a:bodyPr>
          <a:lstStyle/>
          <a:p>
            <a:pPr marL="342900" indent="-342900"/>
            <a:r>
              <a:rPr lang="zh-CN" altLang="en-US">
                <a:latin typeface="Tahoma" panose="020B0604030504040204" pitchFamily="34" charset="0"/>
              </a:rPr>
              <a:t>【题</a:t>
            </a:r>
            <a:r>
              <a:rPr lang="en-US" altLang="zh-CN">
                <a:latin typeface="Tahoma" panose="020B0604030504040204" pitchFamily="34" charset="0"/>
              </a:rPr>
              <a:t>11】</a:t>
            </a:r>
            <a:r>
              <a:rPr lang="zh-CN" altLang="en-US">
                <a:latin typeface="Tahoma" panose="020B0604030504040204" pitchFamily="34" charset="0"/>
              </a:rPr>
              <a:t>课本  图</a:t>
            </a:r>
            <a:r>
              <a:rPr lang="en-US" altLang="zh-CN">
                <a:latin typeface="Tahoma" panose="020B0604030504040204" pitchFamily="34" charset="0"/>
              </a:rPr>
              <a:t>8.9 </a:t>
            </a:r>
            <a:endParaRPr lang="en-US" altLang="zh-CN">
              <a:latin typeface="Tahoma" panose="020B0604030504040204" pitchFamily="34" charset="0"/>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ChangeArrowheads="1"/>
          </p:cNvSpPr>
          <p:nvPr/>
        </p:nvSpPr>
        <p:spPr bwMode="auto">
          <a:xfrm>
            <a:off x="304800" y="762000"/>
            <a:ext cx="8382000" cy="4911725"/>
          </a:xfrm>
          <a:prstGeom prst="rect">
            <a:avLst/>
          </a:prstGeom>
          <a:noFill/>
          <a:ln w="9525">
            <a:noFill/>
            <a:miter lim="800000"/>
          </a:ln>
        </p:spPr>
        <p:txBody>
          <a:bodyPr>
            <a:spAutoFit/>
          </a:bodyPr>
          <a:lstStyle/>
          <a:p>
            <a:pPr>
              <a:lnSpc>
                <a:spcPct val="120000"/>
              </a:lnSpc>
            </a:pPr>
            <a:r>
              <a:rPr lang="zh-CN" altLang="en-US" sz="2400">
                <a:latin typeface="Times New Roman" panose="02020603050405020304" pitchFamily="18" charset="0"/>
              </a:rPr>
              <a:t>【例1】请问：</a:t>
            </a:r>
            <a:endParaRPr lang="zh-CN" altLang="en-US" sz="2400">
              <a:latin typeface="Times New Roman" panose="02020603050405020304" pitchFamily="18" charset="0"/>
            </a:endParaRPr>
          </a:p>
          <a:p>
            <a:pPr eaLnBrk="0" hangingPunct="0">
              <a:lnSpc>
                <a:spcPct val="120000"/>
              </a:lnSpc>
            </a:pPr>
            <a:r>
              <a:rPr lang="zh-CN" altLang="en-US" sz="2400">
                <a:latin typeface="Times New Roman" panose="02020603050405020304" pitchFamily="18" charset="0"/>
              </a:rPr>
              <a:t>(1)在中断情况下，</a:t>
            </a:r>
            <a:r>
              <a:rPr lang="en-US" altLang="zh-CN" sz="2400">
                <a:latin typeface="Times New Roman" panose="02020603050405020304" pitchFamily="18" charset="0"/>
              </a:rPr>
              <a:t>CPU</a:t>
            </a:r>
            <a:r>
              <a:rPr lang="zh-CN" altLang="en-US" sz="2400">
                <a:latin typeface="Times New Roman" panose="02020603050405020304" pitchFamily="18" charset="0"/>
              </a:rPr>
              <a:t>和设备的优先级如何考虑?请按降序排列各设备的中断优先级。</a:t>
            </a:r>
            <a:endParaRPr lang="zh-CN" altLang="en-US" sz="2400">
              <a:latin typeface="Times New Roman" panose="02020603050405020304" pitchFamily="18" charset="0"/>
            </a:endParaRPr>
          </a:p>
          <a:p>
            <a:pPr eaLnBrk="0" hangingPunct="0">
              <a:lnSpc>
                <a:spcPct val="120000"/>
              </a:lnSpc>
            </a:pPr>
            <a:r>
              <a:rPr lang="zh-CN" altLang="en-US" sz="2400">
                <a:latin typeface="Times New Roman" panose="02020603050405020304" pitchFamily="18" charset="0"/>
              </a:rPr>
              <a:t>(2)若</a:t>
            </a:r>
            <a:r>
              <a:rPr lang="en-US" altLang="zh-CN" sz="2400">
                <a:latin typeface="Times New Roman" panose="02020603050405020304" pitchFamily="18" charset="0"/>
              </a:rPr>
              <a:t>CPU</a:t>
            </a:r>
            <a:r>
              <a:rPr lang="zh-CN" altLang="en-US" sz="2400">
                <a:latin typeface="Times New Roman" panose="02020603050405020304" pitchFamily="18" charset="0"/>
              </a:rPr>
              <a:t>现执行设备</a:t>
            </a:r>
            <a:r>
              <a:rPr lang="en-US" altLang="zh-CN" sz="2400">
                <a:latin typeface="Times New Roman" panose="02020603050405020304" pitchFamily="18" charset="0"/>
              </a:rPr>
              <a:t>E</a:t>
            </a:r>
            <a:r>
              <a:rPr lang="zh-CN" altLang="en-US" sz="2400">
                <a:latin typeface="Times New Roman" panose="02020603050405020304" pitchFamily="18" charset="0"/>
              </a:rPr>
              <a:t>的中断服务程序，</a:t>
            </a:r>
            <a:r>
              <a:rPr lang="en-US" altLang="zh-CN" sz="2400">
                <a:latin typeface="Times New Roman" panose="02020603050405020304" pitchFamily="18" charset="0"/>
              </a:rPr>
              <a:t>IM2</a:t>
            </a:r>
            <a:r>
              <a:rPr lang="zh-CN" altLang="en-US" sz="2400">
                <a:latin typeface="Times New Roman" panose="02020603050405020304" pitchFamily="18" charset="0"/>
              </a:rPr>
              <a:t>，</a:t>
            </a:r>
            <a:r>
              <a:rPr lang="en-US" altLang="zh-CN" sz="2400">
                <a:latin typeface="Times New Roman" panose="02020603050405020304" pitchFamily="18" charset="0"/>
              </a:rPr>
              <a:t>IM1</a:t>
            </a:r>
            <a:r>
              <a:rPr lang="zh-CN" altLang="en-US" sz="2400">
                <a:latin typeface="Times New Roman" panose="02020603050405020304" pitchFamily="18" charset="0"/>
              </a:rPr>
              <a:t>，</a:t>
            </a:r>
            <a:r>
              <a:rPr lang="en-US" altLang="zh-CN" sz="2400">
                <a:latin typeface="Times New Roman" panose="02020603050405020304" pitchFamily="18" charset="0"/>
              </a:rPr>
              <a:t>IM0</a:t>
            </a:r>
            <a:r>
              <a:rPr lang="zh-CN" altLang="en-US" sz="2400">
                <a:latin typeface="Times New Roman" panose="02020603050405020304" pitchFamily="18" charset="0"/>
              </a:rPr>
              <a:t>的状态是什么?如果</a:t>
            </a:r>
            <a:r>
              <a:rPr lang="en-US" altLang="zh-CN" sz="2400">
                <a:latin typeface="Times New Roman" panose="02020603050405020304" pitchFamily="18" charset="0"/>
              </a:rPr>
              <a:t>CPU</a:t>
            </a:r>
            <a:r>
              <a:rPr lang="zh-CN" altLang="en-US" sz="2400">
                <a:latin typeface="Times New Roman" panose="02020603050405020304" pitchFamily="18" charset="0"/>
              </a:rPr>
              <a:t>执行设 备</a:t>
            </a:r>
            <a:r>
              <a:rPr lang="en-US" altLang="zh-CN" sz="2400">
                <a:latin typeface="Times New Roman" panose="02020603050405020304" pitchFamily="18" charset="0"/>
              </a:rPr>
              <a:t>H</a:t>
            </a:r>
            <a:r>
              <a:rPr lang="zh-CN" altLang="en-US" sz="2400">
                <a:latin typeface="Times New Roman" panose="02020603050405020304" pitchFamily="18" charset="0"/>
              </a:rPr>
              <a:t>的中断服务程序，</a:t>
            </a:r>
            <a:r>
              <a:rPr lang="en-US" altLang="zh-CN" sz="2400">
                <a:latin typeface="Times New Roman" panose="02020603050405020304" pitchFamily="18" charset="0"/>
              </a:rPr>
              <a:t>IM2</a:t>
            </a:r>
            <a:r>
              <a:rPr lang="zh-CN" altLang="en-US" sz="2400">
                <a:latin typeface="Times New Roman" panose="02020603050405020304" pitchFamily="18" charset="0"/>
              </a:rPr>
              <a:t>，</a:t>
            </a:r>
            <a:r>
              <a:rPr lang="en-US" altLang="zh-CN" sz="2400">
                <a:latin typeface="Times New Roman" panose="02020603050405020304" pitchFamily="18" charset="0"/>
              </a:rPr>
              <a:t>IM1</a:t>
            </a:r>
            <a:r>
              <a:rPr lang="zh-CN" altLang="en-US" sz="2400">
                <a:latin typeface="Times New Roman" panose="02020603050405020304" pitchFamily="18" charset="0"/>
              </a:rPr>
              <a:t>，</a:t>
            </a:r>
            <a:r>
              <a:rPr lang="en-US" altLang="zh-CN" sz="2400">
                <a:latin typeface="Times New Roman" panose="02020603050405020304" pitchFamily="18" charset="0"/>
              </a:rPr>
              <a:t>IM0</a:t>
            </a:r>
            <a:r>
              <a:rPr lang="zh-CN" altLang="en-US" sz="2400">
                <a:latin typeface="Times New Roman" panose="02020603050405020304" pitchFamily="18" charset="0"/>
              </a:rPr>
              <a:t>的状态又是什么? </a:t>
            </a:r>
            <a:endParaRPr lang="zh-CN" altLang="en-US" sz="2400">
              <a:latin typeface="Times New Roman" panose="02020603050405020304" pitchFamily="18" charset="0"/>
            </a:endParaRPr>
          </a:p>
          <a:p>
            <a:pPr eaLnBrk="0" hangingPunct="0">
              <a:lnSpc>
                <a:spcPct val="120000"/>
              </a:lnSpc>
            </a:pPr>
            <a:r>
              <a:rPr lang="zh-CN" altLang="en-US" sz="2400">
                <a:latin typeface="Times New Roman" panose="02020603050405020304" pitchFamily="18" charset="0"/>
              </a:rPr>
              <a:t>(3)每一级的</a:t>
            </a:r>
            <a:r>
              <a:rPr lang="en-US" altLang="zh-CN" sz="2400">
                <a:latin typeface="Times New Roman" panose="02020603050405020304" pitchFamily="18" charset="0"/>
              </a:rPr>
              <a:t>IM</a:t>
            </a:r>
            <a:r>
              <a:rPr lang="zh-CN" altLang="en-US" sz="2400">
                <a:latin typeface="Times New Roman" panose="02020603050405020304" pitchFamily="18" charset="0"/>
              </a:rPr>
              <a:t>能否对某个优先级的个别设备单独进行屏蔽?如果不能，采取什么办法可达到目的?</a:t>
            </a:r>
            <a:endParaRPr lang="zh-CN" altLang="en-US" sz="2400">
              <a:latin typeface="Times New Roman" panose="02020603050405020304" pitchFamily="18" charset="0"/>
            </a:endParaRPr>
          </a:p>
          <a:p>
            <a:pPr eaLnBrk="0" hangingPunct="0">
              <a:lnSpc>
                <a:spcPct val="120000"/>
              </a:lnSpc>
            </a:pPr>
            <a:r>
              <a:rPr lang="zh-CN" altLang="en-US" sz="2400">
                <a:latin typeface="Times New Roman" panose="02020603050405020304" pitchFamily="18" charset="0"/>
              </a:rPr>
              <a:t>(4)假如设备</a:t>
            </a:r>
            <a:r>
              <a:rPr lang="en-US" altLang="zh-CN" sz="2400">
                <a:latin typeface="Times New Roman" panose="02020603050405020304" pitchFamily="18" charset="0"/>
              </a:rPr>
              <a:t>C</a:t>
            </a:r>
            <a:r>
              <a:rPr lang="zh-CN" altLang="en-US" sz="2400">
                <a:latin typeface="Times New Roman" panose="02020603050405020304" pitchFamily="18" charset="0"/>
              </a:rPr>
              <a:t>一提出中断请求，</a:t>
            </a:r>
            <a:r>
              <a:rPr lang="en-US" altLang="zh-CN" sz="2400">
                <a:latin typeface="Times New Roman" panose="02020603050405020304" pitchFamily="18" charset="0"/>
              </a:rPr>
              <a:t>CPU</a:t>
            </a:r>
            <a:r>
              <a:rPr lang="zh-CN" altLang="en-US" sz="2400">
                <a:latin typeface="Times New Roman" panose="02020603050405020304" pitchFamily="18" charset="0"/>
              </a:rPr>
              <a:t>立即进行响应，如何调整才能满足此要求? </a:t>
            </a:r>
            <a:endParaRPr lang="zh-CN" altLang="en-US" sz="2400">
              <a:latin typeface="Times New Roman" panose="02020603050405020304" pitchFamily="18" charset="0"/>
            </a:endParaRPr>
          </a:p>
          <a:p>
            <a:pPr eaLnBrk="0" hangingPunct="0">
              <a:lnSpc>
                <a:spcPct val="120000"/>
              </a:lnSpc>
            </a:pPr>
            <a:endParaRPr lang="zh-CN" altLang="en-US" sz="2400">
              <a:latin typeface="Times New Roman" panose="02020603050405020304" pitchFamily="18" charset="0"/>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ChangeArrowheads="1"/>
          </p:cNvSpPr>
          <p:nvPr/>
        </p:nvSpPr>
        <p:spPr bwMode="auto">
          <a:xfrm>
            <a:off x="395288" y="404813"/>
            <a:ext cx="8229600" cy="6227762"/>
          </a:xfrm>
          <a:prstGeom prst="rect">
            <a:avLst/>
          </a:prstGeom>
          <a:noFill/>
          <a:ln w="9525">
            <a:noFill/>
            <a:miter lim="800000"/>
          </a:ln>
        </p:spPr>
        <p:txBody>
          <a:bodyPr>
            <a:spAutoFit/>
          </a:bodyPr>
          <a:lstStyle/>
          <a:p>
            <a:pPr>
              <a:lnSpc>
                <a:spcPct val="120000"/>
              </a:lnSpc>
            </a:pPr>
            <a:r>
              <a:rPr lang="zh-CN" altLang="en-US" sz="2400">
                <a:latin typeface="Times New Roman" panose="02020603050405020304" pitchFamily="18" charset="0"/>
              </a:rPr>
              <a:t>(1)在中断情况下，</a:t>
            </a:r>
            <a:r>
              <a:rPr lang="en-US" altLang="zh-CN" sz="2400">
                <a:latin typeface="Times New Roman" panose="02020603050405020304" pitchFamily="18" charset="0"/>
              </a:rPr>
              <a:t>CPU</a:t>
            </a:r>
            <a:r>
              <a:rPr lang="zh-CN" altLang="en-US" sz="2400">
                <a:latin typeface="Times New Roman" panose="02020603050405020304" pitchFamily="18" charset="0"/>
              </a:rPr>
              <a:t>的优先级最低。各设备的优先次序是：</a:t>
            </a:r>
            <a:r>
              <a:rPr lang="en-US" altLang="zh-CN" sz="2400">
                <a:latin typeface="Times New Roman" panose="02020603050405020304" pitchFamily="18" charset="0"/>
              </a:rPr>
              <a:t>A→B→C→ D→E→F→G→H→I→CPU</a:t>
            </a:r>
            <a:r>
              <a:rPr lang="zh-CN" altLang="en-US" sz="2400">
                <a:latin typeface="Times New Roman" panose="02020603050405020304" pitchFamily="18" charset="0"/>
              </a:rPr>
              <a:t>。</a:t>
            </a:r>
            <a:endParaRPr lang="zh-CN" altLang="en-US" sz="2400">
              <a:latin typeface="Times New Roman" panose="02020603050405020304" pitchFamily="18" charset="0"/>
            </a:endParaRPr>
          </a:p>
          <a:p>
            <a:pPr>
              <a:lnSpc>
                <a:spcPct val="120000"/>
              </a:lnSpc>
            </a:pPr>
            <a:endParaRPr lang="zh-CN" altLang="en-US" sz="2400">
              <a:latin typeface="Times New Roman" panose="02020603050405020304" pitchFamily="18" charset="0"/>
            </a:endParaRPr>
          </a:p>
          <a:p>
            <a:pPr eaLnBrk="0" hangingPunct="0">
              <a:lnSpc>
                <a:spcPct val="120000"/>
              </a:lnSpc>
            </a:pPr>
            <a:r>
              <a:rPr lang="en-US" altLang="zh-CN" sz="2400">
                <a:latin typeface="Times New Roman" panose="02020603050405020304" pitchFamily="18" charset="0"/>
              </a:rPr>
              <a:t>(2)</a:t>
            </a:r>
            <a:r>
              <a:rPr lang="zh-CN" altLang="en-US" sz="2400">
                <a:latin typeface="Times New Roman" panose="02020603050405020304" pitchFamily="18" charset="0"/>
              </a:rPr>
              <a:t>执行设备</a:t>
            </a:r>
            <a:r>
              <a:rPr lang="en-US" altLang="zh-CN" sz="2400">
                <a:latin typeface="Times New Roman" panose="02020603050405020304" pitchFamily="18" charset="0"/>
              </a:rPr>
              <a:t>E</a:t>
            </a:r>
            <a:r>
              <a:rPr lang="zh-CN" altLang="en-US" sz="2400">
                <a:latin typeface="Times New Roman" panose="02020603050405020304" pitchFamily="18" charset="0"/>
              </a:rPr>
              <a:t>的中断服务程序时</a:t>
            </a:r>
            <a:r>
              <a:rPr lang="zh-CN" altLang="en-US">
                <a:latin typeface="Tahoma" panose="020B0604030504040204" pitchFamily="34" charset="0"/>
              </a:rPr>
              <a:t>，</a:t>
            </a:r>
            <a:r>
              <a:rPr lang="en-US" altLang="zh-CN" sz="2400">
                <a:latin typeface="Times New Roman" panose="02020603050405020304" pitchFamily="18" charset="0"/>
              </a:rPr>
              <a:t>IM2 IM1 IM0=</a:t>
            </a:r>
            <a:r>
              <a:rPr lang="en-US" altLang="zh-CN" sz="2400">
                <a:solidFill>
                  <a:srgbClr val="FF3300"/>
                </a:solidFill>
                <a:latin typeface="Times New Roman" panose="02020603050405020304" pitchFamily="18" charset="0"/>
              </a:rPr>
              <a:t>011</a:t>
            </a:r>
            <a:r>
              <a:rPr lang="zh-CN" altLang="en-US" sz="2400">
                <a:latin typeface="Times New Roman" panose="02020603050405020304" pitchFamily="18" charset="0"/>
              </a:rPr>
              <a:t>；</a:t>
            </a:r>
            <a:endParaRPr lang="zh-CN" altLang="en-US" sz="2400">
              <a:latin typeface="Times New Roman" panose="02020603050405020304" pitchFamily="18" charset="0"/>
            </a:endParaRPr>
          </a:p>
          <a:p>
            <a:pPr eaLnBrk="0" hangingPunct="0">
              <a:lnSpc>
                <a:spcPct val="120000"/>
              </a:lnSpc>
            </a:pPr>
            <a:r>
              <a:rPr lang="zh-CN" altLang="en-US" sz="2400">
                <a:latin typeface="Times New Roman" panose="02020603050405020304" pitchFamily="18" charset="0"/>
              </a:rPr>
              <a:t>     执行设备</a:t>
            </a:r>
            <a:r>
              <a:rPr lang="en-US" altLang="zh-CN" sz="2400">
                <a:latin typeface="Times New Roman" panose="02020603050405020304" pitchFamily="18" charset="0"/>
              </a:rPr>
              <a:t>H</a:t>
            </a:r>
            <a:r>
              <a:rPr lang="zh-CN" altLang="en-US" sz="2400">
                <a:latin typeface="Times New Roman" panose="02020603050405020304" pitchFamily="18" charset="0"/>
              </a:rPr>
              <a:t>的中断服务程序时，</a:t>
            </a:r>
            <a:r>
              <a:rPr lang="en-US" altLang="zh-CN" sz="2400">
                <a:latin typeface="Times New Roman" panose="02020603050405020304" pitchFamily="18" charset="0"/>
              </a:rPr>
              <a:t>IM2 IM1 IM0=</a:t>
            </a:r>
            <a:r>
              <a:rPr lang="en-US" altLang="zh-CN" sz="2400">
                <a:solidFill>
                  <a:srgbClr val="FF3300"/>
                </a:solidFill>
                <a:latin typeface="Times New Roman" panose="02020603050405020304" pitchFamily="18" charset="0"/>
              </a:rPr>
              <a:t>001</a:t>
            </a:r>
            <a:r>
              <a:rPr lang="zh-CN" altLang="en-US" sz="2400">
                <a:latin typeface="Times New Roman" panose="02020603050405020304" pitchFamily="18" charset="0"/>
              </a:rPr>
              <a:t>。</a:t>
            </a:r>
            <a:endParaRPr lang="zh-CN" altLang="en-US" sz="2400">
              <a:latin typeface="Times New Roman" panose="02020603050405020304" pitchFamily="18" charset="0"/>
            </a:endParaRPr>
          </a:p>
          <a:p>
            <a:pPr eaLnBrk="0" hangingPunct="0">
              <a:lnSpc>
                <a:spcPct val="120000"/>
              </a:lnSpc>
            </a:pPr>
            <a:endParaRPr lang="zh-CN" altLang="en-US" sz="2400">
              <a:latin typeface="Times New Roman" panose="02020603050405020304" pitchFamily="18" charset="0"/>
            </a:endParaRPr>
          </a:p>
          <a:p>
            <a:pPr eaLnBrk="0" hangingPunct="0">
              <a:lnSpc>
                <a:spcPct val="120000"/>
              </a:lnSpc>
            </a:pPr>
            <a:r>
              <a:rPr lang="en-US" altLang="zh-CN" sz="2400">
                <a:latin typeface="Times New Roman" panose="02020603050405020304" pitchFamily="18" charset="0"/>
              </a:rPr>
              <a:t>(3)</a:t>
            </a:r>
            <a:r>
              <a:rPr lang="zh-CN" altLang="en-US" sz="2400">
                <a:latin typeface="Times New Roman" panose="02020603050405020304" pitchFamily="18" charset="0"/>
              </a:rPr>
              <a:t>每一级的</a:t>
            </a:r>
            <a:r>
              <a:rPr lang="en-US" altLang="zh-CN" sz="2400">
                <a:latin typeface="Times New Roman" panose="02020603050405020304" pitchFamily="18" charset="0"/>
              </a:rPr>
              <a:t>IM</a:t>
            </a:r>
            <a:r>
              <a:rPr lang="zh-CN" altLang="en-US" sz="2400">
                <a:latin typeface="Times New Roman" panose="02020603050405020304" pitchFamily="18" charset="0"/>
              </a:rPr>
              <a:t>标志不能对某个优先级的个别设备进行单独屏蔽。可将接口中的</a:t>
            </a:r>
            <a:r>
              <a:rPr lang="en-US" altLang="zh-CN" sz="2400">
                <a:latin typeface="Times New Roman" panose="02020603050405020304" pitchFamily="18" charset="0"/>
              </a:rPr>
              <a:t>EI(</a:t>
            </a:r>
            <a:r>
              <a:rPr lang="zh-CN" altLang="en-US" sz="2400">
                <a:latin typeface="Times New Roman" panose="02020603050405020304" pitchFamily="18" charset="0"/>
              </a:rPr>
              <a:t>中断允许)标志清“0”，它禁止设备发出中断请求。</a:t>
            </a:r>
            <a:endParaRPr lang="zh-CN" altLang="en-US" sz="2400">
              <a:latin typeface="Times New Roman" panose="02020603050405020304" pitchFamily="18" charset="0"/>
            </a:endParaRPr>
          </a:p>
          <a:p>
            <a:pPr eaLnBrk="0" hangingPunct="0">
              <a:lnSpc>
                <a:spcPct val="120000"/>
              </a:lnSpc>
            </a:pPr>
            <a:endParaRPr lang="zh-CN" altLang="en-US" sz="2400">
              <a:latin typeface="Times New Roman" panose="02020603050405020304" pitchFamily="18" charset="0"/>
            </a:endParaRPr>
          </a:p>
          <a:p>
            <a:pPr eaLnBrk="0" hangingPunct="0">
              <a:lnSpc>
                <a:spcPct val="120000"/>
              </a:lnSpc>
            </a:pPr>
            <a:r>
              <a:rPr lang="zh-CN" altLang="en-US" sz="2400">
                <a:latin typeface="Times New Roman" panose="02020603050405020304" pitchFamily="18" charset="0"/>
              </a:rPr>
              <a:t>(4)要使设备</a:t>
            </a:r>
            <a:r>
              <a:rPr lang="en-US" altLang="zh-CN" sz="2400">
                <a:latin typeface="Times New Roman" panose="02020603050405020304" pitchFamily="18" charset="0"/>
              </a:rPr>
              <a:t>C</a:t>
            </a:r>
            <a:r>
              <a:rPr lang="zh-CN" altLang="en-US" sz="2400">
                <a:latin typeface="Times New Roman" panose="02020603050405020304" pitchFamily="18" charset="0"/>
              </a:rPr>
              <a:t>的中断请求及时得到响应，可将设备</a:t>
            </a:r>
            <a:r>
              <a:rPr lang="en-US" altLang="zh-CN" sz="2400">
                <a:latin typeface="Times New Roman" panose="02020603050405020304" pitchFamily="18" charset="0"/>
              </a:rPr>
              <a:t>C</a:t>
            </a:r>
            <a:r>
              <a:rPr lang="zh-CN" altLang="en-US" sz="2400">
                <a:latin typeface="Times New Roman" panose="02020603050405020304" pitchFamily="18" charset="0"/>
              </a:rPr>
              <a:t>从第2级取出来，单独放在第3级上，使第3级的优先级最高，即令</a:t>
            </a:r>
            <a:r>
              <a:rPr lang="en-US" altLang="zh-CN" sz="2400">
                <a:solidFill>
                  <a:srgbClr val="FF3300"/>
                </a:solidFill>
                <a:latin typeface="Times New Roman" panose="02020603050405020304" pitchFamily="18" charset="0"/>
              </a:rPr>
              <a:t>IM3=0</a:t>
            </a:r>
            <a:r>
              <a:rPr lang="zh-CN" altLang="en-US" sz="2400">
                <a:latin typeface="Times New Roman" panose="02020603050405020304" pitchFamily="18" charset="0"/>
              </a:rPr>
              <a:t>即可。</a:t>
            </a:r>
            <a:endParaRPr lang="zh-CN" altLang="en-US" sz="2400">
              <a:latin typeface="Times New Roman" panose="02020603050405020304" pitchFamily="18" charset="0"/>
            </a:endParaRPr>
          </a:p>
          <a:p>
            <a:pPr eaLnBrk="0" hangingPunct="0"/>
            <a:endParaRPr lang="zh-CN" altLang="en-US" sz="2400">
              <a:latin typeface="Times New Roman" panose="02020603050405020304" pitchFamily="18" charset="0"/>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457200" y="274638"/>
            <a:ext cx="8229600" cy="716026"/>
          </a:xfrm>
        </p:spPr>
        <p:txBody>
          <a:bodyPr anchor="b"/>
          <a:lstStyle/>
          <a:p>
            <a:r>
              <a:rPr lang="zh-CN" altLang="en-US" dirty="0" smtClean="0"/>
              <a:t>题</a:t>
            </a:r>
            <a:r>
              <a:rPr lang="en-US" altLang="zh-CN" dirty="0" smtClean="0"/>
              <a:t>16 </a:t>
            </a:r>
            <a:endParaRPr lang="en-US" altLang="zh-CN" dirty="0" smtClean="0"/>
          </a:p>
        </p:txBody>
      </p:sp>
      <p:sp>
        <p:nvSpPr>
          <p:cNvPr id="65538" name="Rectangle 3"/>
          <p:cNvSpPr>
            <a:spLocks noGrp="1" noChangeArrowheads="1"/>
          </p:cNvSpPr>
          <p:nvPr>
            <p:ph idx="1"/>
          </p:nvPr>
        </p:nvSpPr>
        <p:spPr>
          <a:xfrm>
            <a:off x="228714" y="1125538"/>
            <a:ext cx="8686572" cy="5257800"/>
          </a:xfrm>
        </p:spPr>
        <p:txBody>
          <a:bodyPr/>
          <a:lstStyle/>
          <a:p>
            <a:r>
              <a:rPr lang="zh-CN" altLang="en-US" dirty="0" smtClean="0"/>
              <a:t>通道：可以实现对外设的统一管理和外设与内存之间的数据传送，大大提高了</a:t>
            </a:r>
            <a:r>
              <a:rPr lang="en-US" altLang="zh-CN" dirty="0" smtClean="0"/>
              <a:t>CPU</a:t>
            </a:r>
            <a:r>
              <a:rPr lang="zh-CN" altLang="en-US" dirty="0" smtClean="0"/>
              <a:t>的工作效率。</a:t>
            </a:r>
            <a:endParaRPr lang="zh-CN" altLang="en-US" dirty="0" smtClean="0"/>
          </a:p>
          <a:p>
            <a:r>
              <a:rPr lang="en-US" altLang="zh-CN" dirty="0" smtClean="0"/>
              <a:t>DMA</a:t>
            </a:r>
            <a:r>
              <a:rPr lang="zh-CN" altLang="en-US" dirty="0" smtClean="0"/>
              <a:t>：数据传送速率很高，传送速率仅受到内存访问时间的限制。需要更多硬件，适用于内存与高速外设之间大批数据交换的场合。</a:t>
            </a:r>
            <a:endParaRPr lang="zh-CN" altLang="en-US" dirty="0" smtClean="0"/>
          </a:p>
          <a:p>
            <a:r>
              <a:rPr lang="zh-CN" altLang="en-US" dirty="0" smtClean="0"/>
              <a:t>中断：一般适用于随机出现的服务，一旦提出要求应立即执行，节省</a:t>
            </a:r>
            <a:r>
              <a:rPr lang="en-US" altLang="zh-CN" dirty="0" smtClean="0"/>
              <a:t>CPU</a:t>
            </a:r>
            <a:r>
              <a:rPr lang="zh-CN" altLang="en-US" dirty="0" smtClean="0"/>
              <a:t>时间开销。</a:t>
            </a:r>
            <a:endParaRPr lang="zh-CN" altLang="en-US" dirty="0" smtClean="0"/>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nchor="b"/>
          <a:lstStyle/>
          <a:p>
            <a:r>
              <a:rPr lang="zh-CN" altLang="en-US" smtClean="0"/>
              <a:t>附加题：响应中断的条件</a:t>
            </a:r>
            <a:endParaRPr lang="zh-CN" altLang="en-US" smtClean="0"/>
          </a:p>
        </p:txBody>
      </p:sp>
      <p:sp>
        <p:nvSpPr>
          <p:cNvPr id="66562" name="Rectangle 3"/>
          <p:cNvSpPr>
            <a:spLocks noGrp="1" noChangeArrowheads="1"/>
          </p:cNvSpPr>
          <p:nvPr>
            <p:ph idx="1"/>
          </p:nvPr>
        </p:nvSpPr>
        <p:spPr>
          <a:xfrm>
            <a:off x="395288" y="1341438"/>
            <a:ext cx="8507412" cy="4525962"/>
          </a:xfrm>
        </p:spPr>
        <p:txBody>
          <a:bodyPr/>
          <a:lstStyle/>
          <a:p>
            <a:r>
              <a:rPr lang="zh-CN" altLang="en-US" smtClean="0"/>
              <a:t>（</a:t>
            </a:r>
            <a:r>
              <a:rPr lang="en-US" altLang="zh-CN" smtClean="0"/>
              <a:t>1</a:t>
            </a:r>
            <a:r>
              <a:rPr lang="zh-CN" altLang="en-US" smtClean="0"/>
              <a:t>）在</a:t>
            </a:r>
            <a:r>
              <a:rPr lang="en-US" altLang="zh-CN" smtClean="0"/>
              <a:t>CPU</a:t>
            </a:r>
            <a:r>
              <a:rPr lang="zh-CN" altLang="en-US" smtClean="0"/>
              <a:t>内部“中断屏蔽”触发器为“</a:t>
            </a:r>
            <a:r>
              <a:rPr lang="en-US" altLang="zh-CN" smtClean="0"/>
              <a:t>0”</a:t>
            </a:r>
            <a:r>
              <a:rPr lang="zh-CN" altLang="en-US" smtClean="0"/>
              <a:t>（即不屏蔽）；</a:t>
            </a:r>
            <a:endParaRPr lang="zh-CN" altLang="en-US" smtClean="0"/>
          </a:p>
          <a:p>
            <a:r>
              <a:rPr lang="zh-CN" altLang="en-US" smtClean="0"/>
              <a:t>（</a:t>
            </a:r>
            <a:r>
              <a:rPr lang="en-US" altLang="zh-CN" smtClean="0"/>
              <a:t>2</a:t>
            </a:r>
            <a:r>
              <a:rPr lang="zh-CN" altLang="en-US" smtClean="0"/>
              <a:t>）外设有中断请求时，“中断请求”触发器为“</a:t>
            </a:r>
            <a:r>
              <a:rPr lang="en-US" altLang="zh-CN" smtClean="0"/>
              <a:t>1”</a:t>
            </a:r>
            <a:r>
              <a:rPr lang="zh-CN" altLang="en-US" smtClean="0"/>
              <a:t>，保持中断请求信号；</a:t>
            </a:r>
            <a:endParaRPr lang="zh-CN" altLang="en-US" smtClean="0"/>
          </a:p>
          <a:p>
            <a:r>
              <a:rPr lang="zh-CN" altLang="en-US" smtClean="0"/>
              <a:t>（</a:t>
            </a:r>
            <a:r>
              <a:rPr lang="en-US" altLang="zh-CN" smtClean="0"/>
              <a:t>3</a:t>
            </a:r>
            <a:r>
              <a:rPr lang="zh-CN" altLang="en-US" smtClean="0"/>
              <a:t>）外设（接口）的“中断允许”触发器必须为“</a:t>
            </a:r>
            <a:r>
              <a:rPr lang="en-US" altLang="zh-CN" smtClean="0"/>
              <a:t>1”</a:t>
            </a:r>
            <a:r>
              <a:rPr lang="zh-CN" altLang="en-US" smtClean="0"/>
              <a:t>，把外设中断请求送至</a:t>
            </a:r>
            <a:r>
              <a:rPr lang="en-US" altLang="zh-CN" smtClean="0"/>
              <a:t>CPU</a:t>
            </a:r>
            <a:r>
              <a:rPr lang="zh-CN" altLang="en-US" smtClean="0"/>
              <a:t>；</a:t>
            </a:r>
            <a:endParaRPr lang="zh-CN" altLang="en-US" smtClean="0"/>
          </a:p>
          <a:p>
            <a:r>
              <a:rPr lang="zh-CN" altLang="en-US" smtClean="0"/>
              <a:t>（</a:t>
            </a:r>
            <a:r>
              <a:rPr lang="en-US" altLang="zh-CN" smtClean="0"/>
              <a:t>4</a:t>
            </a:r>
            <a:r>
              <a:rPr lang="zh-CN" altLang="en-US" smtClean="0"/>
              <a:t>）</a:t>
            </a:r>
            <a:r>
              <a:rPr lang="en-US" altLang="zh-CN" smtClean="0"/>
              <a:t>CPU</a:t>
            </a:r>
            <a:r>
              <a:rPr lang="zh-CN" altLang="en-US" smtClean="0"/>
              <a:t>现行指令的最后一个状态周期结束</a:t>
            </a:r>
            <a:endParaRPr lang="zh-CN" altLang="en-US" smtClean="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idx="4294967295"/>
          </p:nvPr>
        </p:nvSpPr>
        <p:spPr>
          <a:xfrm>
            <a:off x="381110" y="609674"/>
            <a:ext cx="8229600" cy="503172"/>
          </a:xfrm>
        </p:spPr>
        <p:txBody>
          <a:bodyPr anchor="b"/>
          <a:lstStyle/>
          <a:p>
            <a:pPr eaLnBrk="1" hangingPunct="1"/>
            <a:r>
              <a:rPr lang="zh-CN" altLang="en-US" sz="3200" b="1" dirty="0" smtClean="0">
                <a:latin typeface="宋体" panose="02010600030101010101" pitchFamily="2" charset="-122"/>
              </a:rPr>
              <a:t>程序中断处理过程</a:t>
            </a:r>
            <a:r>
              <a:rPr lang="zh-CN" altLang="en-US" sz="3200" b="1" dirty="0" smtClean="0"/>
              <a:t> </a:t>
            </a:r>
            <a:endParaRPr lang="zh-CN" altLang="en-US" sz="3200" b="1" dirty="0" smtClean="0"/>
          </a:p>
        </p:txBody>
      </p:sp>
      <p:sp>
        <p:nvSpPr>
          <p:cNvPr id="29699" name="Rectangle 5"/>
          <p:cNvSpPr>
            <a:spLocks noChangeArrowheads="1"/>
          </p:cNvSpPr>
          <p:nvPr/>
        </p:nvSpPr>
        <p:spPr bwMode="auto">
          <a:xfrm>
            <a:off x="793840" y="2022441"/>
            <a:ext cx="6705600" cy="584775"/>
          </a:xfrm>
          <a:prstGeom prst="rect">
            <a:avLst/>
          </a:prstGeom>
          <a:noFill/>
          <a:ln w="9525">
            <a:noFill/>
            <a:miter lim="800000"/>
          </a:ln>
        </p:spPr>
        <p:txBody>
          <a:bodyPr>
            <a:spAutoFit/>
          </a:bodyPr>
          <a:lstStyle/>
          <a:p>
            <a:pPr indent="266700"/>
            <a:r>
              <a:rPr lang="zh-CN" altLang="en-US" sz="3200" dirty="0">
                <a:latin typeface="宋体" panose="02010600030101010101" pitchFamily="2" charset="-122"/>
              </a:rPr>
              <a:t>（1）中断源的中断请求</a:t>
            </a:r>
            <a:endParaRPr lang="zh-CN" altLang="en-US" sz="3200" dirty="0">
              <a:latin typeface="Times New Roman" panose="02020603050405020304" pitchFamily="18" charset="0"/>
            </a:endParaRPr>
          </a:p>
        </p:txBody>
      </p:sp>
      <p:sp>
        <p:nvSpPr>
          <p:cNvPr id="29701" name="Rectangle 7"/>
          <p:cNvSpPr>
            <a:spLocks noChangeArrowheads="1"/>
          </p:cNvSpPr>
          <p:nvPr/>
        </p:nvSpPr>
        <p:spPr bwMode="auto">
          <a:xfrm>
            <a:off x="1071653" y="2851116"/>
            <a:ext cx="4751387" cy="584775"/>
          </a:xfrm>
          <a:prstGeom prst="rect">
            <a:avLst/>
          </a:prstGeom>
          <a:noFill/>
          <a:ln w="9525">
            <a:noFill/>
            <a:miter lim="800000"/>
          </a:ln>
        </p:spPr>
        <p:txBody>
          <a:bodyPr>
            <a:spAutoFit/>
          </a:bodyPr>
          <a:lstStyle/>
          <a:p>
            <a:pPr>
              <a:spcBef>
                <a:spcPct val="50000"/>
              </a:spcBef>
            </a:pPr>
            <a:r>
              <a:rPr lang="zh-CN" altLang="en-US" sz="3200" dirty="0">
                <a:latin typeface="宋体" panose="02010600030101010101" pitchFamily="2" charset="-122"/>
              </a:rPr>
              <a:t>（</a:t>
            </a:r>
            <a:r>
              <a:rPr lang="en-US" altLang="zh-CN" sz="3200" dirty="0">
                <a:latin typeface="宋体" panose="02010600030101010101" pitchFamily="2" charset="-122"/>
              </a:rPr>
              <a:t>2</a:t>
            </a:r>
            <a:r>
              <a:rPr lang="zh-CN" altLang="en-US" sz="3200" dirty="0">
                <a:latin typeface="宋体" panose="02010600030101010101" pitchFamily="2" charset="-122"/>
              </a:rPr>
              <a:t>）中断响应</a:t>
            </a:r>
            <a:endParaRPr lang="zh-CN" altLang="en-US" sz="3200" dirty="0">
              <a:latin typeface="宋体" panose="02010600030101010101" pitchFamily="2" charset="-122"/>
            </a:endParaRPr>
          </a:p>
        </p:txBody>
      </p:sp>
      <p:sp>
        <p:nvSpPr>
          <p:cNvPr id="29702" name="Rectangle 8"/>
          <p:cNvSpPr>
            <a:spLocks noChangeArrowheads="1"/>
          </p:cNvSpPr>
          <p:nvPr/>
        </p:nvSpPr>
        <p:spPr bwMode="auto">
          <a:xfrm>
            <a:off x="1071652" y="3787741"/>
            <a:ext cx="5024307" cy="584775"/>
          </a:xfrm>
          <a:prstGeom prst="rect">
            <a:avLst/>
          </a:prstGeom>
          <a:noFill/>
          <a:ln w="9525">
            <a:noFill/>
            <a:miter lim="800000"/>
          </a:ln>
        </p:spPr>
        <p:txBody>
          <a:bodyPr wrap="square">
            <a:spAutoFit/>
          </a:bodyPr>
          <a:lstStyle/>
          <a:p>
            <a:pPr eaLnBrk="0" hangingPunct="0"/>
            <a:r>
              <a:rPr lang="zh-CN" altLang="en-US" sz="3200" dirty="0">
                <a:latin typeface="宋体" panose="02010600030101010101" pitchFamily="2" charset="-122"/>
              </a:rPr>
              <a:t>（</a:t>
            </a:r>
            <a:r>
              <a:rPr lang="en-US" altLang="zh-CN" sz="3200" dirty="0">
                <a:latin typeface="宋体" panose="02010600030101010101" pitchFamily="2" charset="-122"/>
              </a:rPr>
              <a:t>3</a:t>
            </a:r>
            <a:r>
              <a:rPr lang="zh-CN" altLang="en-US" sz="3200" dirty="0">
                <a:latin typeface="宋体" panose="02010600030101010101" pitchFamily="2" charset="-122"/>
              </a:rPr>
              <a:t>）中断处理</a:t>
            </a:r>
            <a:endParaRPr lang="zh-CN" altLang="en-US" sz="3200" dirty="0">
              <a:latin typeface="宋体" panose="02010600030101010101" pitchFamily="2" charset="-122"/>
            </a:endParaRPr>
          </a:p>
        </p:txBody>
      </p:sp>
      <p:sp>
        <p:nvSpPr>
          <p:cNvPr id="29703" name="Rectangle 9"/>
          <p:cNvSpPr>
            <a:spLocks noChangeArrowheads="1"/>
          </p:cNvSpPr>
          <p:nvPr/>
        </p:nvSpPr>
        <p:spPr bwMode="auto">
          <a:xfrm>
            <a:off x="1143090" y="4724366"/>
            <a:ext cx="3455988" cy="584775"/>
          </a:xfrm>
          <a:prstGeom prst="rect">
            <a:avLst/>
          </a:prstGeom>
          <a:noFill/>
          <a:ln w="9525">
            <a:noFill/>
            <a:miter lim="800000"/>
          </a:ln>
        </p:spPr>
        <p:txBody>
          <a:bodyPr>
            <a:spAutoFit/>
          </a:bodyPr>
          <a:lstStyle/>
          <a:p>
            <a:pPr>
              <a:spcBef>
                <a:spcPct val="50000"/>
              </a:spcBef>
            </a:pPr>
            <a:r>
              <a:rPr lang="zh-CN" altLang="en-US" sz="3200" dirty="0">
                <a:latin typeface="Times New Roman" panose="02020603050405020304" pitchFamily="18" charset="0"/>
                <a:cs typeface="Times New Roman" panose="02020603050405020304" pitchFamily="18" charset="0"/>
              </a:rPr>
              <a:t>（</a:t>
            </a:r>
            <a:r>
              <a:rPr lang="en-US" altLang="zh-CN" sz="3200" dirty="0">
                <a:latin typeface="Times New Roman" panose="02020603050405020304" pitchFamily="18" charset="0"/>
                <a:cs typeface="Times New Roman" panose="02020603050405020304" pitchFamily="18" charset="0"/>
              </a:rPr>
              <a:t>4</a:t>
            </a:r>
            <a:r>
              <a:rPr lang="zh-CN" altLang="en-US" sz="3200" dirty="0">
                <a:latin typeface="Times New Roman" panose="02020603050405020304" pitchFamily="18" charset="0"/>
                <a:cs typeface="Times New Roman" panose="02020603050405020304" pitchFamily="18" charset="0"/>
              </a:rPr>
              <a:t>）中断返回</a:t>
            </a:r>
            <a:endParaRPr lang="zh-CN" altLang="en-US" sz="32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p:cTn id="7" dur="500" fill="hold"/>
                                        <p:tgtEl>
                                          <p:spTgt spid="29698"/>
                                        </p:tgtEl>
                                        <p:attrNameLst>
                                          <p:attrName>ppt_x</p:attrName>
                                        </p:attrNameLst>
                                      </p:cBhvr>
                                      <p:tavLst>
                                        <p:tav tm="0">
                                          <p:val>
                                            <p:strVal val="0-#ppt_w/2"/>
                                          </p:val>
                                        </p:tav>
                                        <p:tav tm="100000">
                                          <p:val>
                                            <p:strVal val="#ppt_x"/>
                                          </p:val>
                                        </p:tav>
                                      </p:tavLst>
                                    </p:anim>
                                    <p:anim calcmode="lin" valueType="num">
                                      <p:cBhvr>
                                        <p:cTn id="8" dur="500" fill="hold"/>
                                        <p:tgtEl>
                                          <p:spTgt spid="296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29699"/>
                                        </p:tgtEl>
                                        <p:attrNameLst>
                                          <p:attrName>style.visibility</p:attrName>
                                        </p:attrNameLst>
                                      </p:cBhvr>
                                      <p:to>
                                        <p:strVal val="visible"/>
                                      </p:to>
                                    </p:set>
                                    <p:animEffect transition="in" filter="barn(inHorizontal)">
                                      <p:cBhvr>
                                        <p:cTn id="13" dur="500"/>
                                        <p:tgtEl>
                                          <p:spTgt spid="29699"/>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29701"/>
                                        </p:tgtEl>
                                        <p:attrNameLst>
                                          <p:attrName>style.visibility</p:attrName>
                                        </p:attrNameLst>
                                      </p:cBhvr>
                                      <p:to>
                                        <p:strVal val="visible"/>
                                      </p:to>
                                    </p:set>
                                    <p:animEffect transition="in" filter="barn(inHorizontal)">
                                      <p:cBhvr>
                                        <p:cTn id="16" dur="500"/>
                                        <p:tgtEl>
                                          <p:spTgt spid="2970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42" fill="hold" grpId="0" nodeType="clickEffect">
                                  <p:stCondLst>
                                    <p:cond delay="0"/>
                                  </p:stCondLst>
                                  <p:childTnLst>
                                    <p:set>
                                      <p:cBhvr>
                                        <p:cTn id="20" dur="1" fill="hold">
                                          <p:stCondLst>
                                            <p:cond delay="0"/>
                                          </p:stCondLst>
                                        </p:cTn>
                                        <p:tgtEl>
                                          <p:spTgt spid="29702"/>
                                        </p:tgtEl>
                                        <p:attrNameLst>
                                          <p:attrName>style.visibility</p:attrName>
                                        </p:attrNameLst>
                                      </p:cBhvr>
                                      <p:to>
                                        <p:strVal val="visible"/>
                                      </p:to>
                                    </p:set>
                                    <p:animEffect transition="in" filter="barn(outHorizontal)">
                                      <p:cBhvr>
                                        <p:cTn id="21" dur="500"/>
                                        <p:tgtEl>
                                          <p:spTgt spid="2970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6" fill="hold" grpId="0" nodeType="clickEffect">
                                  <p:stCondLst>
                                    <p:cond delay="0"/>
                                  </p:stCondLst>
                                  <p:childTnLst>
                                    <p:set>
                                      <p:cBhvr>
                                        <p:cTn id="25" dur="1" fill="hold">
                                          <p:stCondLst>
                                            <p:cond delay="0"/>
                                          </p:stCondLst>
                                        </p:cTn>
                                        <p:tgtEl>
                                          <p:spTgt spid="29703"/>
                                        </p:tgtEl>
                                        <p:attrNameLst>
                                          <p:attrName>style.visibility</p:attrName>
                                        </p:attrNameLst>
                                      </p:cBhvr>
                                      <p:to>
                                        <p:strVal val="visible"/>
                                      </p:to>
                                    </p:set>
                                    <p:animEffect transition="in" filter="barn(inHorizontal)">
                                      <p:cBhvr>
                                        <p:cTn id="26"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699" grpId="0"/>
      <p:bldP spid="29701" grpId="0"/>
      <p:bldP spid="29702" grpId="0"/>
      <p:bldP spid="29703"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11353</Words>
  <Application>WPS 演示</Application>
  <PresentationFormat>全屏显示(4:3)</PresentationFormat>
  <Paragraphs>1676</Paragraphs>
  <Slides>100</Slides>
  <Notes>5</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16</vt:i4>
      </vt:variant>
      <vt:variant>
        <vt:lpstr>幻灯片标题</vt:lpstr>
      </vt:variant>
      <vt:variant>
        <vt:i4>100</vt:i4>
      </vt:variant>
    </vt:vector>
  </HeadingPairs>
  <TitlesOfParts>
    <vt:vector size="130" baseType="lpstr">
      <vt:lpstr>Arial</vt:lpstr>
      <vt:lpstr>宋体</vt:lpstr>
      <vt:lpstr>Wingdings</vt:lpstr>
      <vt:lpstr>Times New Roman</vt:lpstr>
      <vt:lpstr>楷体_GB2312</vt:lpstr>
      <vt:lpstr>新宋体</vt:lpstr>
      <vt:lpstr>微软雅黑</vt:lpstr>
      <vt:lpstr>Arial Unicode MS</vt:lpstr>
      <vt:lpstr>幼圆</vt:lpstr>
      <vt:lpstr>黑体</vt:lpstr>
      <vt:lpstr>华文楷体</vt:lpstr>
      <vt:lpstr>Tahoma</vt:lpstr>
      <vt:lpstr>楷体_GB2312</vt:lpstr>
      <vt:lpstr>默认设计模板</vt:lpstr>
      <vt:lpstr>Equations</vt:lpstr>
      <vt:lpstr>Word.Picture.8</vt:lpstr>
      <vt:lpstr>Word.Picture.8</vt:lpstr>
      <vt:lpstr>Visio.Drawing.11</vt:lpstr>
      <vt:lpstr>Visio.Drawing.11</vt:lpstr>
      <vt:lpstr>Visio.Drawing.11</vt:lpstr>
      <vt:lpstr>Visio.Drawing.11</vt:lpstr>
      <vt:lpstr>Visio.Drawing.11</vt:lpstr>
      <vt:lpstr>Equations</vt:lpstr>
      <vt:lpstr>Equations</vt:lpstr>
      <vt:lpstr>Equations</vt:lpstr>
      <vt:lpstr>Equations</vt:lpstr>
      <vt:lpstr>Equations</vt:lpstr>
      <vt:lpstr>Equations</vt:lpstr>
      <vt:lpstr>Equations</vt:lpstr>
      <vt:lpstr>Equations</vt:lpstr>
      <vt:lpstr>PowerPoint 演示文稿</vt:lpstr>
      <vt:lpstr>2.1.2 数值数据的定点与浮点表示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3、Cache的命中率</vt:lpstr>
      <vt:lpstr>PowerPoint 演示文稿</vt:lpstr>
      <vt:lpstr>PowerPoint 演示文稿</vt:lpstr>
      <vt:lpstr>PowerPoint 演示文稿</vt:lpstr>
      <vt:lpstr>转换后援缓冲器(TLB)/快表</vt:lpstr>
      <vt:lpstr>转换后援缓冲器(TLB)/快表</vt:lpstr>
      <vt:lpstr>PowerPoint 演示文稿</vt:lpstr>
      <vt:lpstr>PowerPoint 演示文稿</vt:lpstr>
      <vt:lpstr>PowerPoint 演示文稿</vt:lpstr>
      <vt:lpstr>PowerPoint 演示文稿</vt:lpstr>
      <vt:lpstr>PowerPoint 演示文稿</vt:lpstr>
      <vt:lpstr>PowerPoint 演示文稿</vt:lpstr>
      <vt:lpstr>二、指令分类</vt:lpstr>
      <vt:lpstr>1、按照功能分类</vt:lpstr>
      <vt:lpstr>PowerPoint 演示文稿</vt:lpstr>
      <vt:lpstr>2、按照操作码分类</vt:lpstr>
      <vt:lpstr>PowerPoint 演示文稿</vt:lpstr>
      <vt:lpstr>PowerPoint 演示文稿</vt:lpstr>
      <vt:lpstr>PowerPoint 演示文稿</vt:lpstr>
      <vt:lpstr>PowerPoint 演示文稿</vt:lpstr>
      <vt:lpstr>PowerPoint 演示文稿</vt:lpstr>
      <vt:lpstr>4、按照地址码分类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三、微程序控制原理举例</vt:lpstr>
      <vt:lpstr>（一）模型计算机系统结构</vt:lpstr>
      <vt:lpstr>（二）模型计算机数据通路</vt:lpstr>
      <vt:lpstr>（二）模型计算机数据通路</vt:lpstr>
      <vt:lpstr>（三）微指令格式</vt:lpstr>
      <vt:lpstr>（四）模型计算机控制信号</vt:lpstr>
      <vt:lpstr>（四）模型计算机控制信号</vt:lpstr>
      <vt:lpstr>（五）微程序设计举例</vt:lpstr>
      <vt:lpstr>（五）微程序设计举例</vt:lpstr>
      <vt:lpstr>1、指令执行过程</vt:lpstr>
      <vt:lpstr>（一）模型计算机系统结构</vt:lpstr>
      <vt:lpstr>1、指令执行过程</vt:lpstr>
      <vt:lpstr>2、指令执行时产生的微操作序列</vt:lpstr>
      <vt:lpstr>（四）模型计算机控制信号</vt:lpstr>
      <vt:lpstr>（四）模型计算机控制信号</vt:lpstr>
      <vt:lpstr>3、指令的微程序代码：ADD</vt:lpstr>
      <vt:lpstr>3、指令的微程序代码：JMP</vt:lpstr>
      <vt:lpstr>4、为微指令分配微地址</vt:lpstr>
      <vt:lpstr>PowerPoint 演示文稿</vt:lpstr>
      <vt:lpstr>PowerPoint 演示文稿</vt:lpstr>
      <vt:lpstr>PowerPoint 演示文稿</vt:lpstr>
      <vt:lpstr>第6章 总线系统</vt:lpstr>
      <vt:lpstr>6.1.1 总线的分类、特性与标准化</vt:lpstr>
      <vt:lpstr>（2）系统总线</vt:lpstr>
      <vt:lpstr>Structure - Top Level</vt:lpstr>
      <vt:lpstr>Structure - The CPU</vt:lpstr>
      <vt:lpstr>1、硬磁盘存储器</vt:lpstr>
      <vt:lpstr>PowerPoint 演示文稿</vt:lpstr>
      <vt:lpstr>PowerPoint 演示文稿</vt:lpstr>
      <vt:lpstr>PowerPoint 演示文稿</vt:lpstr>
      <vt:lpstr>PowerPoint 演示文稿</vt:lpstr>
      <vt:lpstr>1、硬磁盘存储器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题16 </vt:lpstr>
      <vt:lpstr>附加题：响应中断的条件</vt:lpstr>
      <vt:lpstr>程序中断处理过程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齐西磊</cp:lastModifiedBy>
  <cp:revision>92</cp:revision>
  <dcterms:created xsi:type="dcterms:W3CDTF">2016-05-22T15:32:00Z</dcterms:created>
  <dcterms:modified xsi:type="dcterms:W3CDTF">2019-06-19T15:35:11Z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2052-11.3.0.8513</vt:lpwstr>
  </property>
</Properties>
</file>